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2682" y="54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E2B65-C202-4216-92B3-D644DC511B10}" type="datetimeFigureOut">
              <a:rPr lang="en-US" smtClean="0"/>
              <a:t>5/22/2017</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60B17E-5564-4EC3-AEE4-918E62024B34}" type="slidenum">
              <a:rPr lang="en-US" smtClean="0"/>
              <a:t>‹#›</a:t>
            </a:fld>
            <a:endParaRPr lang="en-US"/>
          </a:p>
        </p:txBody>
      </p:sp>
    </p:spTree>
    <p:extLst>
      <p:ext uri="{BB962C8B-B14F-4D97-AF65-F5344CB8AC3E}">
        <p14:creationId xmlns:p14="http://schemas.microsoft.com/office/powerpoint/2010/main" val="4072352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60B17E-5564-4EC3-AEE4-918E62024B34}" type="slidenum">
              <a:rPr lang="en-US" smtClean="0"/>
              <a:t>1</a:t>
            </a:fld>
            <a:endParaRPr lang="en-US"/>
          </a:p>
        </p:txBody>
      </p:sp>
    </p:spTree>
    <p:extLst>
      <p:ext uri="{BB962C8B-B14F-4D97-AF65-F5344CB8AC3E}">
        <p14:creationId xmlns:p14="http://schemas.microsoft.com/office/powerpoint/2010/main" val="96678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60B17E-5564-4EC3-AEE4-918E62024B34}" type="slidenum">
              <a:rPr lang="en-US" smtClean="0"/>
              <a:t>2</a:t>
            </a:fld>
            <a:endParaRPr lang="en-US"/>
          </a:p>
        </p:txBody>
      </p:sp>
    </p:spTree>
    <p:extLst>
      <p:ext uri="{BB962C8B-B14F-4D97-AF65-F5344CB8AC3E}">
        <p14:creationId xmlns:p14="http://schemas.microsoft.com/office/powerpoint/2010/main" val="2997223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9F8903-2A54-42E0-BE45-FD97BEFE6BF3}"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1667313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F8903-2A54-42E0-BE45-FD97BEFE6BF3}"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327030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F8903-2A54-42E0-BE45-FD97BEFE6BF3}"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2634496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F8903-2A54-42E0-BE45-FD97BEFE6BF3}"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263123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9F8903-2A54-42E0-BE45-FD97BEFE6BF3}" type="datetimeFigureOut">
              <a:rPr lang="en-US" smtClean="0"/>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80681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9F8903-2A54-42E0-BE45-FD97BEFE6BF3}"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222902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9F8903-2A54-42E0-BE45-FD97BEFE6BF3}" type="datetimeFigureOut">
              <a:rPr lang="en-US" smtClean="0"/>
              <a:t>5/22/2017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2027662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9F8903-2A54-42E0-BE45-FD97BEFE6BF3}" type="datetimeFigureOut">
              <a:rPr lang="en-US" smtClean="0"/>
              <a:t>5/22/2017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370540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F8903-2A54-42E0-BE45-FD97BEFE6BF3}" type="datetimeFigureOut">
              <a:rPr lang="en-US" smtClean="0"/>
              <a:t>5/22/2017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146852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9F8903-2A54-42E0-BE45-FD97BEFE6BF3}"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321142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9F8903-2A54-42E0-BE45-FD97BEFE6BF3}" type="datetimeFigureOut">
              <a:rPr lang="en-US" smtClean="0"/>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B8DAF-65F2-4A04-9A50-7A6955278E21}" type="slidenum">
              <a:rPr lang="en-US" smtClean="0"/>
              <a:t>‹#›</a:t>
            </a:fld>
            <a:endParaRPr lang="en-US"/>
          </a:p>
        </p:txBody>
      </p:sp>
    </p:spTree>
    <p:extLst>
      <p:ext uri="{BB962C8B-B14F-4D97-AF65-F5344CB8AC3E}">
        <p14:creationId xmlns:p14="http://schemas.microsoft.com/office/powerpoint/2010/main" val="890145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9F8903-2A54-42E0-BE45-FD97BEFE6BF3}" type="datetimeFigureOut">
              <a:rPr lang="en-US" smtClean="0"/>
              <a:t>5/22/2017</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DDB8DAF-65F2-4A04-9A50-7A6955278E21}" type="slidenum">
              <a:rPr lang="en-US" smtClean="0"/>
              <a:t>‹#›</a:t>
            </a:fld>
            <a:endParaRPr lang="en-US"/>
          </a:p>
        </p:txBody>
      </p:sp>
    </p:spTree>
    <p:extLst>
      <p:ext uri="{BB962C8B-B14F-4D97-AF65-F5344CB8AC3E}">
        <p14:creationId xmlns:p14="http://schemas.microsoft.com/office/powerpoint/2010/main" val="452697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m.state.gov/fam/05fam/05fam0470.html#M47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fam.state.gov/fam/12fam/12fam0540.html#M544_1" TargetMode="External"/><Relationship Id="rId5" Type="http://schemas.openxmlformats.org/officeDocument/2006/relationships/hyperlink" Target="https://fam.state.gov/fam/12fam/12fam0540.html#M545" TargetMode="External"/><Relationship Id="rId4" Type="http://schemas.openxmlformats.org/officeDocument/2006/relationships/hyperlink" Target="https://fam.state.gov/fam/05fam/05fam0750.html#M751_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0" y="0"/>
            <a:ext cx="6858000" cy="9144000"/>
          </a:xfrm>
          <a:prstGeom prst="fram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p:cNvSpPr txBox="1"/>
          <p:nvPr/>
        </p:nvSpPr>
        <p:spPr>
          <a:xfrm>
            <a:off x="838200" y="838200"/>
            <a:ext cx="5181600" cy="7602081"/>
          </a:xfrm>
          <a:prstGeom prst="rect">
            <a:avLst/>
          </a:prstGeom>
          <a:noFill/>
        </p:spPr>
        <p:txBody>
          <a:bodyPr wrap="square" rtlCol="0">
            <a:spAutoFit/>
          </a:bodyPr>
          <a:lstStyle/>
          <a:p>
            <a:pPr algn="ctr"/>
            <a:endParaRPr lang="en-US" sz="2400" dirty="0" smtClean="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SENSITIVE BUT UNCLASSIFIED</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 accordance with 12 FAM 540 (see reverse), Sensitive but Unclassified material should be handled and transmitted through means which will limit the potential for unauthorized public disclosure.  It must be secured within a locked office or suite, or a locked container during non-duty hours.</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(This cover sheet is unclassified)</a:t>
            </a: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SENSITIVE </a:t>
            </a:r>
            <a:r>
              <a:rPr lang="en-US" sz="2400" smtClean="0">
                <a:latin typeface="Times New Roman" panose="02020603050405020304" pitchFamily="18" charset="0"/>
                <a:cs typeface="Times New Roman" panose="02020603050405020304" pitchFamily="18" charset="0"/>
              </a:rPr>
              <a:t>BUT </a:t>
            </a:r>
            <a:r>
              <a:rPr lang="en-US" sz="2400" smtClean="0">
                <a:latin typeface="Times New Roman" panose="02020603050405020304" pitchFamily="18" charset="0"/>
                <a:cs typeface="Times New Roman" panose="02020603050405020304" pitchFamily="18" charset="0"/>
              </a:rPr>
              <a:t>UNCLASSIFIED</a:t>
            </a:r>
            <a:endParaRPr lang="en-US" sz="2400" dirty="0" smtClean="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AID 568-3 (04/2016)</a:t>
            </a:r>
          </a:p>
        </p:txBody>
      </p:sp>
    </p:spTree>
    <p:extLst>
      <p:ext uri="{BB962C8B-B14F-4D97-AF65-F5344CB8AC3E}">
        <p14:creationId xmlns:p14="http://schemas.microsoft.com/office/powerpoint/2010/main" val="1900204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228600"/>
            <a:ext cx="6172200" cy="8686799"/>
          </a:xfrm>
        </p:spPr>
        <p:txBody>
          <a:bodyPr>
            <a:noAutofit/>
          </a:bodyPr>
          <a:lstStyle/>
          <a:p>
            <a:pPr marL="0" indent="0" algn="ctr">
              <a:buNone/>
            </a:pPr>
            <a:r>
              <a:rPr lang="en-US" sz="1000" b="1" cap="all" dirty="0"/>
              <a:t>12 FAM 540</a:t>
            </a:r>
          </a:p>
          <a:p>
            <a:pPr marL="0" indent="0" algn="ctr">
              <a:buNone/>
            </a:pPr>
            <a:r>
              <a:rPr lang="en-US" sz="1000" b="1" cap="all" dirty="0"/>
              <a:t>SENSITIVE BUT UNCLASSIFIED</a:t>
            </a:r>
            <a:br>
              <a:rPr lang="en-US" sz="1000" b="1" cap="all" dirty="0"/>
            </a:br>
            <a:r>
              <a:rPr lang="en-US" sz="1000" b="1" cap="all" dirty="0"/>
              <a:t>INFORMATION (SBU)</a:t>
            </a:r>
          </a:p>
          <a:p>
            <a:pPr marL="0" indent="0" algn="ctr">
              <a:buNone/>
            </a:pPr>
            <a:r>
              <a:rPr lang="en-US" sz="1000" i="1" dirty="0"/>
              <a:t>(CT:DS-190;   03-05-2013)</a:t>
            </a:r>
            <a:br>
              <a:rPr lang="en-US" sz="1000" i="1" dirty="0"/>
            </a:br>
            <a:r>
              <a:rPr lang="en-US" sz="1000" i="1" dirty="0"/>
              <a:t>(Office of Origin:  DS/SI/IS)</a:t>
            </a:r>
          </a:p>
          <a:p>
            <a:endParaRPr lang="en-US" sz="1000" b="1" cap="all" dirty="0" smtClean="0">
              <a:latin typeface="Times New Roman" panose="02020603050405020304" pitchFamily="18" charset="0"/>
              <a:cs typeface="Times New Roman" panose="02020603050405020304" pitchFamily="18" charset="0"/>
            </a:endParaRPr>
          </a:p>
          <a:p>
            <a:r>
              <a:rPr lang="en-US" sz="1000" b="1" cap="all" dirty="0" smtClean="0">
                <a:latin typeface="Times New Roman" panose="02020603050405020304" pitchFamily="18" charset="0"/>
                <a:cs typeface="Times New Roman" panose="02020603050405020304" pitchFamily="18" charset="0"/>
              </a:rPr>
              <a:t>12 </a:t>
            </a:r>
            <a:r>
              <a:rPr lang="en-US" sz="1000" b="1" cap="all" dirty="0">
                <a:latin typeface="Times New Roman" panose="02020603050405020304" pitchFamily="18" charset="0"/>
                <a:cs typeface="Times New Roman" panose="02020603050405020304" pitchFamily="18" charset="0"/>
              </a:rPr>
              <a:t>FAM 541  </a:t>
            </a:r>
            <a:r>
              <a:rPr lang="en-US" sz="1000" b="1" cap="all" dirty="0" smtClean="0">
                <a:latin typeface="Times New Roman" panose="02020603050405020304" pitchFamily="18" charset="0"/>
                <a:cs typeface="Times New Roman" panose="02020603050405020304" pitchFamily="18" charset="0"/>
              </a:rPr>
              <a:t>SCOPE </a:t>
            </a:r>
            <a:r>
              <a:rPr lang="en-US" sz="1000" i="1" dirty="0" smtClean="0">
                <a:latin typeface="Times New Roman" panose="02020603050405020304" pitchFamily="18" charset="0"/>
                <a:cs typeface="Times New Roman" panose="02020603050405020304" pitchFamily="18" charset="0"/>
              </a:rPr>
              <a:t>(CT:DS-190</a:t>
            </a:r>
            <a:r>
              <a:rPr lang="en-US" sz="1000" i="1" dirty="0">
                <a:latin typeface="Times New Roman" panose="02020603050405020304" pitchFamily="18" charset="0"/>
                <a:cs typeface="Times New Roman" panose="02020603050405020304" pitchFamily="18" charset="0"/>
              </a:rPr>
              <a:t>;   03-05-2013</a:t>
            </a:r>
            <a:r>
              <a:rPr lang="en-US" sz="1000" i="1"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a</a:t>
            </a:r>
            <a:r>
              <a:rPr lang="en-US" sz="1000" dirty="0">
                <a:latin typeface="Times New Roman" panose="02020603050405020304" pitchFamily="18" charset="0"/>
                <a:cs typeface="Times New Roman" panose="02020603050405020304" pitchFamily="18" charset="0"/>
              </a:rPr>
              <a:t>. Sensitive but unclassified (SBU) information is information that is not classified for national security reasons, but that warrants/requires administrative control and protection from public or other unauthorized disclosure for other reasons.  SBU should meet one or more of the criteria for exemption from public disclosure under the Freedom of Information Act (FOIA) (which also exempts information protected under other statutes), 5 U.S.C. 552, or should be protected by the Privacy Act, 5 U.S.C. </a:t>
            </a:r>
            <a:r>
              <a:rPr lang="en-US" sz="1000" dirty="0" smtClean="0">
                <a:latin typeface="Times New Roman" panose="02020603050405020304" pitchFamily="18" charset="0"/>
                <a:cs typeface="Times New Roman" panose="02020603050405020304" pitchFamily="18" charset="0"/>
              </a:rPr>
              <a:t>552a.    b</a:t>
            </a:r>
            <a:r>
              <a:rPr lang="en-US" sz="1000" dirty="0">
                <a:latin typeface="Times New Roman" panose="02020603050405020304" pitchFamily="18" charset="0"/>
                <a:cs typeface="Times New Roman" panose="02020603050405020304" pitchFamily="18" charset="0"/>
              </a:rPr>
              <a:t>. Types of unclassified information to which SBU is typically applied include all FOIA exempt categories (ref. </a:t>
            </a:r>
            <a:r>
              <a:rPr lang="en-US" sz="1000" b="1" dirty="0">
                <a:latin typeface="Times New Roman" panose="02020603050405020304" pitchFamily="18" charset="0"/>
                <a:cs typeface="Times New Roman" panose="02020603050405020304" pitchFamily="18" charset="0"/>
              </a:rPr>
              <a:t>5 U.S.C. 552b</a:t>
            </a:r>
            <a:r>
              <a:rPr lang="en-US" sz="1000" b="1" dirty="0" smtClean="0">
                <a:latin typeface="Times New Roman" panose="02020603050405020304" pitchFamily="18" charset="0"/>
                <a:cs typeface="Times New Roman" panose="02020603050405020304" pitchFamily="18" charset="0"/>
              </a:rPr>
              <a:t>)</a:t>
            </a:r>
            <a:r>
              <a:rPr lang="en-US" sz="1000" dirty="0" smtClean="0">
                <a:latin typeface="Times New Roman" panose="02020603050405020304" pitchFamily="18" charset="0"/>
                <a:cs typeface="Times New Roman" panose="02020603050405020304" pitchFamily="18" charset="0"/>
              </a:rPr>
              <a:t>, (examples are listed in 12 FAM 541.    c</a:t>
            </a:r>
            <a:r>
              <a:rPr lang="en-US" sz="1000" dirty="0">
                <a:latin typeface="Times New Roman" panose="02020603050405020304" pitchFamily="18" charset="0"/>
                <a:cs typeface="Times New Roman" panose="02020603050405020304" pitchFamily="18" charset="0"/>
              </a:rPr>
              <a:t>.  Designation of information as SBU is important to indicate that the information requires a degree of protection and administrative control but the SBU label does not by itself exempt information from disclosure under the FOIA (5 U.S.C. 552b).  Rather, exemption is determined based on the nature of the information in question</a:t>
            </a:r>
            <a:r>
              <a:rPr lang="en-US" sz="1000" dirty="0" smtClean="0">
                <a:latin typeface="Times New Roman" panose="02020603050405020304" pitchFamily="18" charset="0"/>
                <a:cs typeface="Times New Roman" panose="02020603050405020304" pitchFamily="18" charset="0"/>
              </a:rPr>
              <a:t>.</a:t>
            </a:r>
          </a:p>
          <a:p>
            <a:endParaRPr lang="en-US" sz="1000" dirty="0">
              <a:latin typeface="Times New Roman" panose="02020603050405020304" pitchFamily="18" charset="0"/>
              <a:cs typeface="Times New Roman" panose="02020603050405020304" pitchFamily="18" charset="0"/>
            </a:endParaRPr>
          </a:p>
          <a:p>
            <a:r>
              <a:rPr lang="en-US" sz="1000" b="1" cap="all" dirty="0">
                <a:latin typeface="Times New Roman" panose="02020603050405020304" pitchFamily="18" charset="0"/>
                <a:cs typeface="Times New Roman" panose="02020603050405020304" pitchFamily="18" charset="0"/>
              </a:rPr>
              <a:t>12 FAM 543  ACCESS, DISSEMINATION, AND </a:t>
            </a:r>
            <a:r>
              <a:rPr lang="en-US" sz="1000" b="1" cap="all" dirty="0" smtClean="0">
                <a:latin typeface="Times New Roman" panose="02020603050405020304" pitchFamily="18" charset="0"/>
                <a:cs typeface="Times New Roman" panose="02020603050405020304" pitchFamily="18" charset="0"/>
              </a:rPr>
              <a:t>RELEASE  </a:t>
            </a:r>
            <a:r>
              <a:rPr lang="en-US" sz="1000" i="1" dirty="0" smtClean="0">
                <a:latin typeface="Times New Roman" panose="02020603050405020304" pitchFamily="18" charset="0"/>
                <a:cs typeface="Times New Roman" panose="02020603050405020304" pitchFamily="18" charset="0"/>
              </a:rPr>
              <a:t>(CT:DS-161</a:t>
            </a:r>
            <a:r>
              <a:rPr lang="en-US" sz="1000" i="1" dirty="0">
                <a:latin typeface="Times New Roman" panose="02020603050405020304" pitchFamily="18" charset="0"/>
                <a:cs typeface="Times New Roman" panose="02020603050405020304" pitchFamily="18" charset="0"/>
              </a:rPr>
              <a:t>;   </a:t>
            </a:r>
            <a:r>
              <a:rPr lang="en-US" sz="1000" i="1" dirty="0" smtClean="0">
                <a:latin typeface="Times New Roman" panose="02020603050405020304" pitchFamily="18" charset="0"/>
                <a:cs typeface="Times New Roman" panose="02020603050405020304" pitchFamily="18" charset="0"/>
              </a:rPr>
              <a:t>03-01-2011)  </a:t>
            </a:r>
            <a:r>
              <a:rPr lang="en-US" sz="1000" dirty="0" smtClean="0">
                <a:latin typeface="Times New Roman" panose="02020603050405020304" pitchFamily="18" charset="0"/>
                <a:cs typeface="Times New Roman" panose="02020603050405020304" pitchFamily="18" charset="0"/>
              </a:rPr>
              <a:t>a</a:t>
            </a:r>
            <a:r>
              <a:rPr lang="en-US" sz="1000" dirty="0">
                <a:latin typeface="Times New Roman" panose="02020603050405020304" pitchFamily="18" charset="0"/>
                <a:cs typeface="Times New Roman" panose="02020603050405020304" pitchFamily="18" charset="0"/>
              </a:rPr>
              <a:t>. U.S. citizen direct-hire supervisory employees are ultimately responsible for access, dissemination, and release of SBU material.  All employees will limit access to protect SBU information from unauthorized or unintended </a:t>
            </a:r>
            <a:r>
              <a:rPr lang="en-US" sz="1000" dirty="0" smtClean="0">
                <a:latin typeface="Times New Roman" panose="02020603050405020304" pitchFamily="18" charset="0"/>
                <a:cs typeface="Times New Roman" panose="02020603050405020304" pitchFamily="18" charset="0"/>
              </a:rPr>
              <a:t>disclosure.   b</a:t>
            </a:r>
            <a:r>
              <a:rPr lang="en-US" sz="1000" dirty="0">
                <a:latin typeface="Times New Roman" panose="02020603050405020304" pitchFamily="18" charset="0"/>
                <a:cs typeface="Times New Roman" panose="02020603050405020304" pitchFamily="18" charset="0"/>
              </a:rPr>
              <a:t>. In general, employees may circulate SBU material within the Executive Branch, including to locally employed staff (LE staff), where necessary to carry out official U.S. Government functions.  However, additional restrictions may apply to particular types of SBU information by virtue of specific laws, regulations, or international or interagency agreements.  Information protected under the Privacy Act, can only be distributed within the Department of State on a “need-to-know” basis and cannot be distributed outside the Department of State except as permitted by specific statutory exemptions or “routine uses” established by the Department of State.  </a:t>
            </a:r>
            <a:r>
              <a:rPr lang="en-US" sz="1000" dirty="0" smtClean="0">
                <a:latin typeface="Times New Roman" panose="02020603050405020304" pitchFamily="18" charset="0"/>
                <a:cs typeface="Times New Roman" panose="02020603050405020304" pitchFamily="18" charset="0"/>
              </a:rPr>
              <a:t>  c</a:t>
            </a:r>
            <a:r>
              <a:rPr lang="en-US" sz="1000" dirty="0">
                <a:latin typeface="Times New Roman" panose="02020603050405020304" pitchFamily="18" charset="0"/>
                <a:cs typeface="Times New Roman" panose="02020603050405020304" pitchFamily="18" charset="0"/>
              </a:rPr>
              <a:t>.  Before distributing any SBU information, employees must be sure that such distribution is permissible and, when required, specifically authorized.  (See </a:t>
            </a:r>
            <a:r>
              <a:rPr lang="en-US" sz="1000" u="sng" dirty="0">
                <a:latin typeface="Times New Roman" panose="02020603050405020304" pitchFamily="18" charset="0"/>
                <a:cs typeface="Times New Roman" panose="02020603050405020304" pitchFamily="18" charset="0"/>
                <a:hlinkClick r:id="rId3"/>
              </a:rPr>
              <a:t>5 FAM 470</a:t>
            </a:r>
            <a:r>
              <a:rPr lang="en-US" sz="1000" u="sng" dirty="0" smtClean="0">
                <a:latin typeface="Times New Roman" panose="02020603050405020304" pitchFamily="18" charset="0"/>
                <a:cs typeface="Times New Roman" panose="02020603050405020304" pitchFamily="18" charset="0"/>
                <a:hlinkClick r:id="rId3"/>
              </a:rPr>
              <a:t>.</a:t>
            </a:r>
            <a:r>
              <a:rPr lang="en-US" sz="1000" dirty="0" smtClean="0">
                <a:latin typeface="Times New Roman" panose="02020603050405020304" pitchFamily="18" charset="0"/>
                <a:cs typeface="Times New Roman" panose="02020603050405020304" pitchFamily="18" charset="0"/>
              </a:rPr>
              <a:t>)   d</a:t>
            </a:r>
            <a:r>
              <a:rPr lang="en-US" sz="1000" dirty="0">
                <a:latin typeface="Times New Roman" panose="02020603050405020304" pitchFamily="18" charset="0"/>
                <a:cs typeface="Times New Roman" panose="02020603050405020304" pitchFamily="18" charset="0"/>
              </a:rPr>
              <a:t>. SBU information must be marked whenever practical to make the recipient aware of specific controls.  While some documentation, such as standard forms and medical records, does not lend itself to marking, many documents, such as emails, cables, and memoranda, can, and must be marked in accordance with </a:t>
            </a:r>
            <a:r>
              <a:rPr lang="en-US" sz="1000" u="sng" dirty="0">
                <a:latin typeface="Times New Roman" panose="02020603050405020304" pitchFamily="18" charset="0"/>
                <a:cs typeface="Times New Roman" panose="02020603050405020304" pitchFamily="18" charset="0"/>
                <a:hlinkClick r:id="rId4"/>
              </a:rPr>
              <a:t>5 FAM 751.3</a:t>
            </a:r>
            <a:r>
              <a:rPr lang="en-US" sz="1000" dirty="0">
                <a:latin typeface="Times New Roman" panose="02020603050405020304" pitchFamily="18" charset="0"/>
                <a:cs typeface="Times New Roman" panose="02020603050405020304" pitchFamily="18" charset="0"/>
              </a:rPr>
              <a:t>, 5 FAH 1 H-200 and 5 FAH-1 H 135. </a:t>
            </a:r>
            <a:r>
              <a:rPr lang="en-US" sz="1000" dirty="0" smtClean="0">
                <a:latin typeface="Times New Roman" panose="02020603050405020304" pitchFamily="18" charset="0"/>
                <a:cs typeface="Times New Roman" panose="02020603050405020304" pitchFamily="18" charset="0"/>
              </a:rPr>
              <a:t>   e</a:t>
            </a:r>
            <a:r>
              <a:rPr lang="en-US" sz="1000" dirty="0">
                <a:latin typeface="Times New Roman" panose="02020603050405020304" pitchFamily="18" charset="0"/>
                <a:cs typeface="Times New Roman" panose="02020603050405020304" pitchFamily="18" charset="0"/>
              </a:rPr>
              <a:t>. SBU information that is not to be released to non-U.S. citizens, including locally employed staff, must be marked SBU/NOFORN (Not for release to foreign nationals (NOFORN)).  The specific requirements for SBU/NOFORN are identified in </a:t>
            </a:r>
            <a:r>
              <a:rPr lang="en-US" sz="1000" u="sng" dirty="0">
                <a:latin typeface="Times New Roman" panose="02020603050405020304" pitchFamily="18" charset="0"/>
                <a:cs typeface="Times New Roman" panose="02020603050405020304" pitchFamily="18" charset="0"/>
                <a:hlinkClick r:id="rId5"/>
              </a:rPr>
              <a:t>12 FAM </a:t>
            </a:r>
            <a:r>
              <a:rPr lang="en-US" sz="1000" u="sng" dirty="0" smtClean="0">
                <a:latin typeface="Times New Roman" panose="02020603050405020304" pitchFamily="18" charset="0"/>
                <a:cs typeface="Times New Roman" panose="02020603050405020304" pitchFamily="18" charset="0"/>
                <a:hlinkClick r:id="rId5"/>
              </a:rPr>
              <a:t>545</a:t>
            </a:r>
            <a:r>
              <a:rPr lang="en-US" sz="1000" dirty="0" smtClean="0">
                <a:latin typeface="Times New Roman" panose="02020603050405020304" pitchFamily="18" charset="0"/>
                <a:cs typeface="Times New Roman" panose="02020603050405020304" pitchFamily="18" charset="0"/>
              </a:rPr>
              <a:t>.   f</a:t>
            </a:r>
            <a:r>
              <a:rPr lang="en-US" sz="1000" dirty="0">
                <a:latin typeface="Times New Roman" panose="02020603050405020304" pitchFamily="18" charset="0"/>
                <a:cs typeface="Times New Roman" panose="02020603050405020304" pitchFamily="18" charset="0"/>
              </a:rPr>
              <a:t>.  Information obtained from or exchanged with a foreign government or international organization as to which public release would violate conditions of confidentiality or otherwise harm foreign relations must be classified in order to be exempt from release under FOIA or other access laws.  The SBU label cannot be used instead of classification to protect such </a:t>
            </a:r>
            <a:r>
              <a:rPr lang="en-US" sz="1000" dirty="0" smtClean="0">
                <a:latin typeface="Times New Roman" panose="02020603050405020304" pitchFamily="18" charset="0"/>
                <a:cs typeface="Times New Roman" panose="02020603050405020304" pitchFamily="18" charset="0"/>
              </a:rPr>
              <a:t>information.   g</a:t>
            </a:r>
            <a:r>
              <a:rPr lang="en-US" sz="1000" dirty="0">
                <a:latin typeface="Times New Roman" panose="02020603050405020304" pitchFamily="18" charset="0"/>
                <a:cs typeface="Times New Roman" panose="02020603050405020304" pitchFamily="18" charset="0"/>
              </a:rPr>
              <a:t>. Where an individual has expressly authorized his or her personal information to be sent unencrypted over any unsecured electronic medium, such as the Internet, fax transmission, or wireless phone, such information may be transmitted without regard to the provisions and policies set forth in this subchapter.  See 5 FAH-4, H-442 for guidance on obtaining an individual’s authorization to transmit personal information in this manner</a:t>
            </a:r>
            <a:r>
              <a:rPr lang="en-US" sz="1000" dirty="0" smtClean="0">
                <a:latin typeface="Times New Roman" panose="02020603050405020304" pitchFamily="18" charset="0"/>
                <a:cs typeface="Times New Roman" panose="02020603050405020304" pitchFamily="18" charset="0"/>
              </a:rPr>
              <a:t>.</a:t>
            </a:r>
          </a:p>
          <a:p>
            <a:endParaRPr lang="en-US" sz="1000" dirty="0">
              <a:latin typeface="Times New Roman" panose="02020603050405020304" pitchFamily="18" charset="0"/>
              <a:cs typeface="Times New Roman" panose="02020603050405020304" pitchFamily="18" charset="0"/>
            </a:endParaRPr>
          </a:p>
          <a:p>
            <a:r>
              <a:rPr lang="en-US" sz="1000" b="1" cap="all" dirty="0">
                <a:latin typeface="Times New Roman" panose="02020603050405020304" pitchFamily="18" charset="0"/>
                <a:cs typeface="Times New Roman" panose="02020603050405020304" pitchFamily="18" charset="0"/>
              </a:rPr>
              <a:t>12 FAM 544  SBU HANDLING </a:t>
            </a:r>
            <a:r>
              <a:rPr lang="en-US" sz="1000" b="1" cap="all" dirty="0" smtClean="0">
                <a:latin typeface="Times New Roman" panose="02020603050405020304" pitchFamily="18" charset="0"/>
                <a:cs typeface="Times New Roman" panose="02020603050405020304" pitchFamily="18" charset="0"/>
              </a:rPr>
              <a:t>PROCEDURES  </a:t>
            </a:r>
            <a:r>
              <a:rPr lang="en-US" sz="1000" i="1" dirty="0" smtClean="0">
                <a:latin typeface="Times New Roman" panose="02020603050405020304" pitchFamily="18" charset="0"/>
                <a:cs typeface="Times New Roman" panose="02020603050405020304" pitchFamily="18" charset="0"/>
              </a:rPr>
              <a:t>(</a:t>
            </a:r>
            <a:r>
              <a:rPr lang="en-US" sz="1000" i="1" dirty="0">
                <a:latin typeface="Times New Roman" panose="02020603050405020304" pitchFamily="18" charset="0"/>
                <a:cs typeface="Times New Roman" panose="02020603050405020304" pitchFamily="18" charset="0"/>
              </a:rPr>
              <a:t>CT:DS-117;   </a:t>
            </a:r>
            <a:r>
              <a:rPr lang="en-US" sz="1000" i="1" dirty="0" smtClean="0">
                <a:latin typeface="Times New Roman" panose="02020603050405020304" pitchFamily="18" charset="0"/>
                <a:cs typeface="Times New Roman" panose="02020603050405020304" pitchFamily="18" charset="0"/>
              </a:rPr>
              <a:t>11-04-2005)   </a:t>
            </a:r>
            <a:r>
              <a:rPr lang="en-US" sz="1000" dirty="0" smtClean="0">
                <a:latin typeface="Times New Roman" panose="02020603050405020304" pitchFamily="18" charset="0"/>
                <a:cs typeface="Times New Roman" panose="02020603050405020304" pitchFamily="18" charset="0"/>
              </a:rPr>
              <a:t>a</a:t>
            </a:r>
            <a:r>
              <a:rPr lang="en-US" sz="1000" dirty="0">
                <a:latin typeface="Times New Roman" panose="02020603050405020304" pitchFamily="18" charset="0"/>
                <a:cs typeface="Times New Roman" panose="02020603050405020304" pitchFamily="18" charset="0"/>
              </a:rPr>
              <a:t>. Regardless of method, the handling, processing, transmission and/or storage of SBU information should be effected through means that limit the potential for unauthorized </a:t>
            </a:r>
            <a:r>
              <a:rPr lang="en-US" sz="1000" dirty="0" smtClean="0">
                <a:latin typeface="Times New Roman" panose="02020603050405020304" pitchFamily="18" charset="0"/>
                <a:cs typeface="Times New Roman" panose="02020603050405020304" pitchFamily="18" charset="0"/>
              </a:rPr>
              <a:t>disclosure.   b</a:t>
            </a:r>
            <a:r>
              <a:rPr lang="en-US" sz="1000" dirty="0">
                <a:latin typeface="Times New Roman" panose="02020603050405020304" pitchFamily="18" charset="0"/>
                <a:cs typeface="Times New Roman" panose="02020603050405020304" pitchFamily="18" charset="0"/>
              </a:rPr>
              <a:t>. Employees while in travel status or on temporary duty (TDY) assignment should ensure that SBU is adequately safeguarded from unauthorized access in light of the threat conditions and nature of the SBU (see </a:t>
            </a:r>
            <a:r>
              <a:rPr lang="en-US" sz="1000" u="sng" dirty="0">
                <a:latin typeface="Times New Roman" panose="02020603050405020304" pitchFamily="18" charset="0"/>
                <a:cs typeface="Times New Roman" panose="02020603050405020304" pitchFamily="18" charset="0"/>
                <a:hlinkClick r:id="rId6"/>
              </a:rPr>
              <a:t>12 FAM 544.1</a:t>
            </a:r>
            <a:r>
              <a:rPr lang="en-US" sz="1000" dirty="0">
                <a:latin typeface="Times New Roman" panose="02020603050405020304" pitchFamily="18" charset="0"/>
                <a:cs typeface="Times New Roman" panose="02020603050405020304" pitchFamily="18" charset="0"/>
              </a:rPr>
              <a:t> d.)  (This applies regardless of whether the information is being transported in paper form, CDs, diskettes and other electronic readable media, or on a portable digital device; such as a laptop, wireless or wired, or PDA</a:t>
            </a:r>
            <a:r>
              <a:rPr lang="en-US" sz="1000" dirty="0" smtClean="0">
                <a:latin typeface="Times New Roman" panose="02020603050405020304" pitchFamily="18" charset="0"/>
                <a:cs typeface="Times New Roman" panose="02020603050405020304" pitchFamily="18" charset="0"/>
              </a:rPr>
              <a:t>.)</a:t>
            </a:r>
          </a:p>
          <a:p>
            <a:endParaRPr lang="en-US" sz="1000" dirty="0">
              <a:latin typeface="Times New Roman" panose="02020603050405020304" pitchFamily="18" charset="0"/>
              <a:cs typeface="Times New Roman" panose="02020603050405020304" pitchFamily="18" charset="0"/>
            </a:endParaRPr>
          </a:p>
          <a:p>
            <a:pPr marL="0" indent="0" algn="ctr">
              <a:buNone/>
            </a:pPr>
            <a:r>
              <a:rPr lang="en-US" sz="1000" dirty="0" smtClean="0">
                <a:latin typeface="Times New Roman" panose="02020603050405020304" pitchFamily="18" charset="0"/>
                <a:cs typeface="Times New Roman" panose="02020603050405020304" pitchFamily="18" charset="0"/>
              </a:rPr>
              <a:t>Additional SBU guidance is contained within 12 FAM 540</a:t>
            </a:r>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pPr marL="0" indent="0">
              <a:buNone/>
            </a:pP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78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76</Words>
  <Application>Microsoft Office PowerPoint</Application>
  <PresentationFormat>On-screen Show (4:3)</PresentationFormat>
  <Paragraphs>27</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USAID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Sloan, Diane M. (SEC/CTIS/IIS)</dc:creator>
  <cp:lastModifiedBy>Harris Pagan, Heather D. (SEC/CTIS)</cp:lastModifiedBy>
  <cp:revision>5</cp:revision>
  <dcterms:created xsi:type="dcterms:W3CDTF">2016-04-08T17:14:38Z</dcterms:created>
  <dcterms:modified xsi:type="dcterms:W3CDTF">2017-05-22T14:15:48Z</dcterms:modified>
</cp:coreProperties>
</file>