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1114" r:id="rId2"/>
    <p:sldId id="1173" r:id="rId3"/>
    <p:sldId id="1174" r:id="rId4"/>
    <p:sldId id="1202" r:id="rId5"/>
    <p:sldId id="1175" r:id="rId6"/>
    <p:sldId id="1177" r:id="rId7"/>
    <p:sldId id="1178" r:id="rId8"/>
    <p:sldId id="1179" r:id="rId9"/>
    <p:sldId id="1201" r:id="rId10"/>
    <p:sldId id="1180" r:id="rId11"/>
    <p:sldId id="1181" r:id="rId12"/>
    <p:sldId id="1182" r:id="rId13"/>
    <p:sldId id="1183" r:id="rId14"/>
    <p:sldId id="1184" r:id="rId15"/>
    <p:sldId id="1185" r:id="rId16"/>
    <p:sldId id="1186" r:id="rId17"/>
    <p:sldId id="1187" r:id="rId18"/>
    <p:sldId id="1196" r:id="rId19"/>
    <p:sldId id="1189" r:id="rId20"/>
    <p:sldId id="1190" r:id="rId21"/>
    <p:sldId id="1191" r:id="rId22"/>
    <p:sldId id="1192" r:id="rId23"/>
    <p:sldId id="1193" r:id="rId24"/>
    <p:sldId id="1198" r:id="rId25"/>
    <p:sldId id="1199" r:id="rId26"/>
    <p:sldId id="120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FF"/>
    <a:srgbClr val="0099FF"/>
    <a:srgbClr val="00CC00"/>
    <a:srgbClr val="0033CC"/>
    <a:srgbClr val="33CC33"/>
    <a:srgbClr val="990099"/>
    <a:srgbClr val="800080"/>
    <a:srgbClr val="0099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76" autoAdjust="0"/>
    <p:restoredTop sz="70377" autoAdjust="0"/>
  </p:normalViewPr>
  <p:slideViewPr>
    <p:cSldViewPr snapToGrid="0">
      <p:cViewPr varScale="1">
        <p:scale>
          <a:sx n="52" d="100"/>
          <a:sy n="52" d="100"/>
        </p:scale>
        <p:origin x="1104" y="72"/>
      </p:cViewPr>
      <p:guideLst/>
    </p:cSldViewPr>
  </p:slideViewPr>
  <p:outlineViewPr>
    <p:cViewPr>
      <p:scale>
        <a:sx n="33" d="100"/>
        <a:sy n="33" d="100"/>
      </p:scale>
      <p:origin x="0" y="-48"/>
    </p:cViewPr>
  </p:outlineViewPr>
  <p:notesTextViewPr>
    <p:cViewPr>
      <p:scale>
        <a:sx n="1" d="1"/>
        <a:sy n="1" d="1"/>
      </p:scale>
      <p:origin x="0" y="0"/>
    </p:cViewPr>
  </p:notesTextViewPr>
  <p:notesViewPr>
    <p:cSldViewPr snapToGrid="0">
      <p:cViewPr varScale="1">
        <p:scale>
          <a:sx n="54" d="100"/>
          <a:sy n="54" d="100"/>
        </p:scale>
        <p:origin x="282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E:\Final\1017\1015-2categorization.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Final\1017\1015-2categorization.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E:\Final\1017\1015-2categorization.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E:\Final\1017\1015-2categorization.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E:\Final\1017\1015-2categorization.xlsx"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showLegendKey val="0"/>
          <c:showVal val="0"/>
          <c:showCatName val="0"/>
          <c:showSerName val="0"/>
          <c:showPercent val="1"/>
          <c:showBubbleSize val="0"/>
          <c:showLeaderLines val="0"/>
        </c:dLbls>
        <c:firstSliceAng val="0"/>
      </c:pieChart>
    </c:plotArea>
    <c:plotVisOnly val="1"/>
    <c:dispBlanksAs val="zero"/>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showLegendKey val="0"/>
          <c:showVal val="0"/>
          <c:showCatName val="0"/>
          <c:showSerName val="0"/>
          <c:showPercent val="1"/>
          <c:showBubbleSize val="0"/>
          <c:showLeaderLines val="0"/>
        </c:dLbls>
        <c:firstSliceAng val="0"/>
      </c:pieChart>
    </c:plotArea>
    <c:plotVisOnly val="1"/>
    <c:dispBlanksAs val="zero"/>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showLegendKey val="0"/>
          <c:showVal val="0"/>
          <c:showCatName val="0"/>
          <c:showSerName val="0"/>
          <c:showPercent val="1"/>
          <c:showBubbleSize val="0"/>
          <c:showLeaderLines val="0"/>
        </c:dLbls>
        <c:firstSliceAng val="0"/>
      </c:pieChart>
    </c:plotArea>
    <c:plotVisOnly val="1"/>
    <c:dispBlanksAs val="zero"/>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showLegendKey val="0"/>
          <c:showVal val="0"/>
          <c:showCatName val="0"/>
          <c:showSerName val="0"/>
          <c:showPercent val="1"/>
          <c:showBubbleSize val="0"/>
          <c:showLeaderLines val="0"/>
        </c:dLbls>
        <c:firstSliceAng val="0"/>
      </c:pieChart>
    </c:plotArea>
    <c:plotVisOnly val="1"/>
    <c:dispBlanksAs val="zero"/>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showLegendKey val="0"/>
          <c:showVal val="0"/>
          <c:showCatName val="0"/>
          <c:showSerName val="0"/>
          <c:showPercent val="1"/>
          <c:showBubbleSize val="0"/>
          <c:showLeaderLines val="0"/>
        </c:dLbls>
        <c:firstSliceAng val="0"/>
      </c:pieChart>
    </c:plotArea>
    <c:plotVisOnly val="1"/>
    <c:dispBlanksAs val="zero"/>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7C55AE-3A98-4568-A294-CDA66C20A66B}" type="doc">
      <dgm:prSet loTypeId="urn:microsoft.com/office/officeart/2005/8/layout/radial1" loCatId="relationship" qsTypeId="urn:microsoft.com/office/officeart/2005/8/quickstyle/3d1" qsCatId="3D" csTypeId="urn:microsoft.com/office/officeart/2005/8/colors/colorful5" csCatId="colorful" phldr="1"/>
      <dgm:spPr/>
      <dgm:t>
        <a:bodyPr/>
        <a:lstStyle/>
        <a:p>
          <a:endParaRPr lang="en-US"/>
        </a:p>
      </dgm:t>
    </dgm:pt>
    <dgm:pt modelId="{73164C18-1E44-4BE3-9C14-656161D143C5}">
      <dgm:prSet phldrT="[Text]"/>
      <dgm:spPr/>
      <dgm:t>
        <a:bodyPr/>
        <a:lstStyle/>
        <a:p>
          <a:pPr algn="ctr"/>
          <a:r>
            <a:rPr lang="en-US" b="1" dirty="0"/>
            <a:t>ANALYSIS OF DRIVERS</a:t>
          </a:r>
        </a:p>
      </dgm:t>
    </dgm:pt>
    <dgm:pt modelId="{4BDF968C-088B-4A00-8C63-229A7EFFBCD6}" type="parTrans" cxnId="{BB8069DB-B875-495E-B6F6-5F1D9DA05CD2}">
      <dgm:prSet/>
      <dgm:spPr/>
      <dgm:t>
        <a:bodyPr/>
        <a:lstStyle/>
        <a:p>
          <a:pPr algn="ctr"/>
          <a:endParaRPr lang="en-US"/>
        </a:p>
      </dgm:t>
    </dgm:pt>
    <dgm:pt modelId="{30AEDF45-DEB9-4983-8435-E333BF3587D1}" type="sibTrans" cxnId="{BB8069DB-B875-495E-B6F6-5F1D9DA05CD2}">
      <dgm:prSet/>
      <dgm:spPr/>
      <dgm:t>
        <a:bodyPr/>
        <a:lstStyle/>
        <a:p>
          <a:pPr algn="ctr"/>
          <a:endParaRPr lang="en-US"/>
        </a:p>
      </dgm:t>
    </dgm:pt>
    <dgm:pt modelId="{CAFCF3B0-0C0F-47CE-BB52-76769FF5098F}">
      <dgm:prSet phldrT="[Text]"/>
      <dgm:spPr/>
      <dgm:t>
        <a:bodyPr/>
        <a:lstStyle/>
        <a:p>
          <a:pPr algn="ctr"/>
          <a:r>
            <a:rPr lang="en-US" dirty="0"/>
            <a:t>Drivers of Deforestation &amp; Degradation</a:t>
          </a:r>
        </a:p>
      </dgm:t>
    </dgm:pt>
    <dgm:pt modelId="{31FA82C8-DBE5-4EFC-9A8D-0746F887B8AF}" type="parTrans" cxnId="{4FADAA13-F5FF-40A1-B945-B5A3299C7550}">
      <dgm:prSet/>
      <dgm:spPr/>
      <dgm:t>
        <a:bodyPr/>
        <a:lstStyle/>
        <a:p>
          <a:pPr algn="ctr"/>
          <a:endParaRPr lang="en-US"/>
        </a:p>
      </dgm:t>
    </dgm:pt>
    <dgm:pt modelId="{750268A4-630A-4649-A77A-A5836E53E31F}" type="sibTrans" cxnId="{4FADAA13-F5FF-40A1-B945-B5A3299C7550}">
      <dgm:prSet/>
      <dgm:spPr/>
      <dgm:t>
        <a:bodyPr/>
        <a:lstStyle/>
        <a:p>
          <a:pPr algn="ctr"/>
          <a:endParaRPr lang="en-US"/>
        </a:p>
      </dgm:t>
    </dgm:pt>
    <dgm:pt modelId="{FC50A90E-9444-4806-8668-BD108A16977A}">
      <dgm:prSet phldrT="[Text]"/>
      <dgm:spPr/>
      <dgm:t>
        <a:bodyPr/>
        <a:lstStyle/>
        <a:p>
          <a:pPr algn="ctr"/>
          <a:r>
            <a:rPr lang="en-US" dirty="0"/>
            <a:t>Historical Trends &amp; Future Scenarios</a:t>
          </a:r>
        </a:p>
      </dgm:t>
    </dgm:pt>
    <dgm:pt modelId="{D2CE7613-895C-45FE-80A0-EB94D1282CA8}" type="parTrans" cxnId="{C52BFADF-F341-4FCB-B5B1-B5D928F7D7A6}">
      <dgm:prSet/>
      <dgm:spPr/>
      <dgm:t>
        <a:bodyPr/>
        <a:lstStyle/>
        <a:p>
          <a:pPr algn="ctr"/>
          <a:endParaRPr lang="en-US"/>
        </a:p>
      </dgm:t>
    </dgm:pt>
    <dgm:pt modelId="{80C01023-ADA9-4E35-8645-DA48FF7AAC23}" type="sibTrans" cxnId="{C52BFADF-F341-4FCB-B5B1-B5D928F7D7A6}">
      <dgm:prSet/>
      <dgm:spPr/>
      <dgm:t>
        <a:bodyPr/>
        <a:lstStyle/>
        <a:p>
          <a:pPr algn="ctr"/>
          <a:endParaRPr lang="en-US"/>
        </a:p>
      </dgm:t>
    </dgm:pt>
    <dgm:pt modelId="{3F6B42E9-F732-46D9-BA05-503AF7D6151C}">
      <dgm:prSet phldrT="[Text]"/>
      <dgm:spPr/>
      <dgm:t>
        <a:bodyPr/>
        <a:lstStyle/>
        <a:p>
          <a:pPr algn="ctr"/>
          <a:r>
            <a:rPr lang="en-US" dirty="0"/>
            <a:t>Direct &amp; Indirect Drivers</a:t>
          </a:r>
        </a:p>
      </dgm:t>
    </dgm:pt>
    <dgm:pt modelId="{62D745DB-5696-48C2-8902-F02528D303E5}" type="parTrans" cxnId="{8540312C-0648-455A-8571-EAB20575097D}">
      <dgm:prSet/>
      <dgm:spPr/>
      <dgm:t>
        <a:bodyPr/>
        <a:lstStyle/>
        <a:p>
          <a:pPr algn="ctr"/>
          <a:endParaRPr lang="en-US"/>
        </a:p>
      </dgm:t>
    </dgm:pt>
    <dgm:pt modelId="{A8E32348-C583-4B11-BAA2-D3D6FCBA9DE0}" type="sibTrans" cxnId="{8540312C-0648-455A-8571-EAB20575097D}">
      <dgm:prSet/>
      <dgm:spPr/>
      <dgm:t>
        <a:bodyPr/>
        <a:lstStyle/>
        <a:p>
          <a:pPr algn="ctr"/>
          <a:endParaRPr lang="en-US"/>
        </a:p>
      </dgm:t>
    </dgm:pt>
    <dgm:pt modelId="{DD4A79E0-F808-4430-AEDC-A74FBC2546FB}">
      <dgm:prSet/>
      <dgm:spPr/>
      <dgm:t>
        <a:bodyPr/>
        <a:lstStyle/>
        <a:p>
          <a:pPr algn="ctr"/>
          <a:r>
            <a:rPr lang="en-US" dirty="0"/>
            <a:t>Design RBAs that generate RBPs</a:t>
          </a:r>
        </a:p>
      </dgm:t>
    </dgm:pt>
    <dgm:pt modelId="{C512B7CD-F156-4AB9-A822-8D7A656379AF}" type="parTrans" cxnId="{E11B874F-17A7-44AF-9781-C264365D37D1}">
      <dgm:prSet/>
      <dgm:spPr/>
      <dgm:t>
        <a:bodyPr/>
        <a:lstStyle/>
        <a:p>
          <a:pPr algn="ctr"/>
          <a:endParaRPr lang="en-US"/>
        </a:p>
      </dgm:t>
    </dgm:pt>
    <dgm:pt modelId="{873A9BF8-8637-4BED-BD40-129923D33483}" type="sibTrans" cxnId="{E11B874F-17A7-44AF-9781-C264365D37D1}">
      <dgm:prSet/>
      <dgm:spPr/>
      <dgm:t>
        <a:bodyPr/>
        <a:lstStyle/>
        <a:p>
          <a:pPr algn="ctr"/>
          <a:endParaRPr lang="en-US"/>
        </a:p>
      </dgm:t>
    </dgm:pt>
    <dgm:pt modelId="{5D535979-78F5-41E2-A072-3E0D12F77817}">
      <dgm:prSet/>
      <dgm:spPr/>
      <dgm:t>
        <a:bodyPr/>
        <a:lstStyle/>
        <a:p>
          <a:pPr algn="ctr"/>
          <a:r>
            <a:rPr lang="en-US" dirty="0"/>
            <a:t>Priorities for Forest Monitoring &amp; MRV</a:t>
          </a:r>
        </a:p>
      </dgm:t>
    </dgm:pt>
    <dgm:pt modelId="{2EB7D526-F3A1-492B-81E2-E5CE4802450E}" type="parTrans" cxnId="{40E0A769-F5CB-453C-9A91-47E30B1AA3AF}">
      <dgm:prSet/>
      <dgm:spPr/>
      <dgm:t>
        <a:bodyPr/>
        <a:lstStyle/>
        <a:p>
          <a:pPr algn="ctr"/>
          <a:endParaRPr lang="en-US"/>
        </a:p>
      </dgm:t>
    </dgm:pt>
    <dgm:pt modelId="{C32C3DFF-62AF-4C71-858E-0BA7184CECA5}" type="sibTrans" cxnId="{40E0A769-F5CB-453C-9A91-47E30B1AA3AF}">
      <dgm:prSet/>
      <dgm:spPr/>
      <dgm:t>
        <a:bodyPr/>
        <a:lstStyle/>
        <a:p>
          <a:pPr algn="ctr"/>
          <a:endParaRPr lang="en-US"/>
        </a:p>
      </dgm:t>
    </dgm:pt>
    <dgm:pt modelId="{416D35E1-D284-4BF7-ADF1-8F3C2C4D87D3}">
      <dgm:prSet/>
      <dgm:spPr/>
      <dgm:t>
        <a:bodyPr/>
        <a:lstStyle/>
        <a:p>
          <a:pPr algn="ctr"/>
          <a:r>
            <a:rPr lang="en-US" dirty="0"/>
            <a:t>Engage non-forest sectors</a:t>
          </a:r>
        </a:p>
      </dgm:t>
    </dgm:pt>
    <dgm:pt modelId="{AC9D5AC2-B474-4C8E-9440-36DB2E43A130}" type="parTrans" cxnId="{737F4C52-10FB-4186-B7D6-5B21C64C19D2}">
      <dgm:prSet/>
      <dgm:spPr/>
      <dgm:t>
        <a:bodyPr/>
        <a:lstStyle/>
        <a:p>
          <a:pPr algn="ctr"/>
          <a:endParaRPr lang="en-US"/>
        </a:p>
      </dgm:t>
    </dgm:pt>
    <dgm:pt modelId="{2D0E211A-87B7-4CDB-B495-F1310F9E6E57}" type="sibTrans" cxnId="{737F4C52-10FB-4186-B7D6-5B21C64C19D2}">
      <dgm:prSet/>
      <dgm:spPr/>
      <dgm:t>
        <a:bodyPr/>
        <a:lstStyle/>
        <a:p>
          <a:pPr algn="ctr"/>
          <a:endParaRPr lang="en-US"/>
        </a:p>
      </dgm:t>
    </dgm:pt>
    <dgm:pt modelId="{A5BCC675-E298-4CEC-90D8-D2EAE9F47656}">
      <dgm:prSet/>
      <dgm:spPr/>
      <dgm:t>
        <a:bodyPr/>
        <a:lstStyle/>
        <a:p>
          <a:pPr algn="ctr"/>
          <a:r>
            <a:rPr lang="en-US" dirty="0"/>
            <a:t>Barriers to the ‘+’</a:t>
          </a:r>
        </a:p>
      </dgm:t>
    </dgm:pt>
    <dgm:pt modelId="{A258312C-07FE-4CE1-9D10-02653F7784EC}" type="parTrans" cxnId="{D21AB5EF-FACB-4338-8601-E8D3ED140CF4}">
      <dgm:prSet/>
      <dgm:spPr/>
      <dgm:t>
        <a:bodyPr/>
        <a:lstStyle/>
        <a:p>
          <a:pPr algn="ctr"/>
          <a:endParaRPr lang="en-US"/>
        </a:p>
      </dgm:t>
    </dgm:pt>
    <dgm:pt modelId="{4956E49D-7DE2-4A0C-B5DB-C33DA9BC324A}" type="sibTrans" cxnId="{D21AB5EF-FACB-4338-8601-E8D3ED140CF4}">
      <dgm:prSet/>
      <dgm:spPr/>
      <dgm:t>
        <a:bodyPr/>
        <a:lstStyle/>
        <a:p>
          <a:pPr algn="ctr"/>
          <a:endParaRPr lang="en-US"/>
        </a:p>
      </dgm:t>
    </dgm:pt>
    <dgm:pt modelId="{FF29A8D4-C5C5-44FE-9FD6-822159240283}" type="pres">
      <dgm:prSet presAssocID="{967C55AE-3A98-4568-A294-CDA66C20A66B}" presName="cycle" presStyleCnt="0">
        <dgm:presLayoutVars>
          <dgm:chMax val="1"/>
          <dgm:dir/>
          <dgm:animLvl val="ctr"/>
          <dgm:resizeHandles val="exact"/>
        </dgm:presLayoutVars>
      </dgm:prSet>
      <dgm:spPr/>
      <dgm:t>
        <a:bodyPr/>
        <a:lstStyle/>
        <a:p>
          <a:endParaRPr lang="en-US"/>
        </a:p>
      </dgm:t>
    </dgm:pt>
    <dgm:pt modelId="{B8CE83D9-1F85-4CE0-8647-5A0ED973C0C9}" type="pres">
      <dgm:prSet presAssocID="{73164C18-1E44-4BE3-9C14-656161D143C5}" presName="centerShape" presStyleLbl="node0" presStyleIdx="0" presStyleCnt="1"/>
      <dgm:spPr/>
      <dgm:t>
        <a:bodyPr/>
        <a:lstStyle/>
        <a:p>
          <a:endParaRPr lang="en-US"/>
        </a:p>
      </dgm:t>
    </dgm:pt>
    <dgm:pt modelId="{A874DC05-8D35-45D4-9F92-6F093A51C872}" type="pres">
      <dgm:prSet presAssocID="{31FA82C8-DBE5-4EFC-9A8D-0746F887B8AF}" presName="Name9" presStyleLbl="parChTrans1D2" presStyleIdx="0" presStyleCnt="7"/>
      <dgm:spPr/>
      <dgm:t>
        <a:bodyPr/>
        <a:lstStyle/>
        <a:p>
          <a:endParaRPr lang="en-US"/>
        </a:p>
      </dgm:t>
    </dgm:pt>
    <dgm:pt modelId="{2A17A2AC-436C-4F13-983F-EFE873B64FA8}" type="pres">
      <dgm:prSet presAssocID="{31FA82C8-DBE5-4EFC-9A8D-0746F887B8AF}" presName="connTx" presStyleLbl="parChTrans1D2" presStyleIdx="0" presStyleCnt="7"/>
      <dgm:spPr/>
      <dgm:t>
        <a:bodyPr/>
        <a:lstStyle/>
        <a:p>
          <a:endParaRPr lang="en-US"/>
        </a:p>
      </dgm:t>
    </dgm:pt>
    <dgm:pt modelId="{D14E7C6E-6009-44AB-A185-902A3F15637D}" type="pres">
      <dgm:prSet presAssocID="{CAFCF3B0-0C0F-47CE-BB52-76769FF5098F}" presName="node" presStyleLbl="node1" presStyleIdx="0" presStyleCnt="7">
        <dgm:presLayoutVars>
          <dgm:bulletEnabled val="1"/>
        </dgm:presLayoutVars>
      </dgm:prSet>
      <dgm:spPr/>
      <dgm:t>
        <a:bodyPr/>
        <a:lstStyle/>
        <a:p>
          <a:endParaRPr lang="en-US"/>
        </a:p>
      </dgm:t>
    </dgm:pt>
    <dgm:pt modelId="{3248B9AF-6311-4605-B4AE-BD2E7F8BDA77}" type="pres">
      <dgm:prSet presAssocID="{C512B7CD-F156-4AB9-A822-8D7A656379AF}" presName="Name9" presStyleLbl="parChTrans1D2" presStyleIdx="1" presStyleCnt="7"/>
      <dgm:spPr/>
      <dgm:t>
        <a:bodyPr/>
        <a:lstStyle/>
        <a:p>
          <a:endParaRPr lang="en-US"/>
        </a:p>
      </dgm:t>
    </dgm:pt>
    <dgm:pt modelId="{84DFE7CB-7F0D-4507-95E8-48E551582D6A}" type="pres">
      <dgm:prSet presAssocID="{C512B7CD-F156-4AB9-A822-8D7A656379AF}" presName="connTx" presStyleLbl="parChTrans1D2" presStyleIdx="1" presStyleCnt="7"/>
      <dgm:spPr/>
      <dgm:t>
        <a:bodyPr/>
        <a:lstStyle/>
        <a:p>
          <a:endParaRPr lang="en-US"/>
        </a:p>
      </dgm:t>
    </dgm:pt>
    <dgm:pt modelId="{ED8209DE-86A5-40A5-BC98-B23B8317853B}" type="pres">
      <dgm:prSet presAssocID="{DD4A79E0-F808-4430-AEDC-A74FBC2546FB}" presName="node" presStyleLbl="node1" presStyleIdx="1" presStyleCnt="7">
        <dgm:presLayoutVars>
          <dgm:bulletEnabled val="1"/>
        </dgm:presLayoutVars>
      </dgm:prSet>
      <dgm:spPr/>
      <dgm:t>
        <a:bodyPr/>
        <a:lstStyle/>
        <a:p>
          <a:endParaRPr lang="en-US"/>
        </a:p>
      </dgm:t>
    </dgm:pt>
    <dgm:pt modelId="{F7BC29B5-3745-4C5E-8C34-8C5321269B6C}" type="pres">
      <dgm:prSet presAssocID="{2EB7D526-F3A1-492B-81E2-E5CE4802450E}" presName="Name9" presStyleLbl="parChTrans1D2" presStyleIdx="2" presStyleCnt="7"/>
      <dgm:spPr/>
      <dgm:t>
        <a:bodyPr/>
        <a:lstStyle/>
        <a:p>
          <a:endParaRPr lang="en-US"/>
        </a:p>
      </dgm:t>
    </dgm:pt>
    <dgm:pt modelId="{855C1399-FCF5-4315-AE05-B17D17EF4202}" type="pres">
      <dgm:prSet presAssocID="{2EB7D526-F3A1-492B-81E2-E5CE4802450E}" presName="connTx" presStyleLbl="parChTrans1D2" presStyleIdx="2" presStyleCnt="7"/>
      <dgm:spPr/>
      <dgm:t>
        <a:bodyPr/>
        <a:lstStyle/>
        <a:p>
          <a:endParaRPr lang="en-US"/>
        </a:p>
      </dgm:t>
    </dgm:pt>
    <dgm:pt modelId="{5746B0EA-FC77-4AC2-8EFE-AC14000620CB}" type="pres">
      <dgm:prSet presAssocID="{5D535979-78F5-41E2-A072-3E0D12F77817}" presName="node" presStyleLbl="node1" presStyleIdx="2" presStyleCnt="7">
        <dgm:presLayoutVars>
          <dgm:bulletEnabled val="1"/>
        </dgm:presLayoutVars>
      </dgm:prSet>
      <dgm:spPr/>
      <dgm:t>
        <a:bodyPr/>
        <a:lstStyle/>
        <a:p>
          <a:endParaRPr lang="en-US"/>
        </a:p>
      </dgm:t>
    </dgm:pt>
    <dgm:pt modelId="{08353366-C7FF-4E79-95AC-53823CDCB3D4}" type="pres">
      <dgm:prSet presAssocID="{AC9D5AC2-B474-4C8E-9440-36DB2E43A130}" presName="Name9" presStyleLbl="parChTrans1D2" presStyleIdx="3" presStyleCnt="7"/>
      <dgm:spPr/>
      <dgm:t>
        <a:bodyPr/>
        <a:lstStyle/>
        <a:p>
          <a:endParaRPr lang="en-US"/>
        </a:p>
      </dgm:t>
    </dgm:pt>
    <dgm:pt modelId="{4163F479-D66C-4E0D-84B3-7E64AC4764D4}" type="pres">
      <dgm:prSet presAssocID="{AC9D5AC2-B474-4C8E-9440-36DB2E43A130}" presName="connTx" presStyleLbl="parChTrans1D2" presStyleIdx="3" presStyleCnt="7"/>
      <dgm:spPr/>
      <dgm:t>
        <a:bodyPr/>
        <a:lstStyle/>
        <a:p>
          <a:endParaRPr lang="en-US"/>
        </a:p>
      </dgm:t>
    </dgm:pt>
    <dgm:pt modelId="{7A64A9CD-8507-456C-B815-61249E06EC45}" type="pres">
      <dgm:prSet presAssocID="{416D35E1-D284-4BF7-ADF1-8F3C2C4D87D3}" presName="node" presStyleLbl="node1" presStyleIdx="3" presStyleCnt="7">
        <dgm:presLayoutVars>
          <dgm:bulletEnabled val="1"/>
        </dgm:presLayoutVars>
      </dgm:prSet>
      <dgm:spPr/>
      <dgm:t>
        <a:bodyPr/>
        <a:lstStyle/>
        <a:p>
          <a:endParaRPr lang="en-US"/>
        </a:p>
      </dgm:t>
    </dgm:pt>
    <dgm:pt modelId="{1AA1B9B0-5DDB-4BEC-8985-1E800BC2CF2F}" type="pres">
      <dgm:prSet presAssocID="{A258312C-07FE-4CE1-9D10-02653F7784EC}" presName="Name9" presStyleLbl="parChTrans1D2" presStyleIdx="4" presStyleCnt="7"/>
      <dgm:spPr/>
      <dgm:t>
        <a:bodyPr/>
        <a:lstStyle/>
        <a:p>
          <a:endParaRPr lang="en-US"/>
        </a:p>
      </dgm:t>
    </dgm:pt>
    <dgm:pt modelId="{DD930654-5DB4-4A9B-BBB6-7B0FE165BD31}" type="pres">
      <dgm:prSet presAssocID="{A258312C-07FE-4CE1-9D10-02653F7784EC}" presName="connTx" presStyleLbl="parChTrans1D2" presStyleIdx="4" presStyleCnt="7"/>
      <dgm:spPr/>
      <dgm:t>
        <a:bodyPr/>
        <a:lstStyle/>
        <a:p>
          <a:endParaRPr lang="en-US"/>
        </a:p>
      </dgm:t>
    </dgm:pt>
    <dgm:pt modelId="{8361040F-76F4-4644-8FD8-25261B496450}" type="pres">
      <dgm:prSet presAssocID="{A5BCC675-E298-4CEC-90D8-D2EAE9F47656}" presName="node" presStyleLbl="node1" presStyleIdx="4" presStyleCnt="7">
        <dgm:presLayoutVars>
          <dgm:bulletEnabled val="1"/>
        </dgm:presLayoutVars>
      </dgm:prSet>
      <dgm:spPr/>
      <dgm:t>
        <a:bodyPr/>
        <a:lstStyle/>
        <a:p>
          <a:endParaRPr lang="en-US"/>
        </a:p>
      </dgm:t>
    </dgm:pt>
    <dgm:pt modelId="{5FF4DC9A-7AF9-4132-9761-AD480CCB568E}" type="pres">
      <dgm:prSet presAssocID="{D2CE7613-895C-45FE-80A0-EB94D1282CA8}" presName="Name9" presStyleLbl="parChTrans1D2" presStyleIdx="5" presStyleCnt="7"/>
      <dgm:spPr/>
      <dgm:t>
        <a:bodyPr/>
        <a:lstStyle/>
        <a:p>
          <a:endParaRPr lang="en-US"/>
        </a:p>
      </dgm:t>
    </dgm:pt>
    <dgm:pt modelId="{38235F10-1675-4340-933C-A79BCC6C6AAA}" type="pres">
      <dgm:prSet presAssocID="{D2CE7613-895C-45FE-80A0-EB94D1282CA8}" presName="connTx" presStyleLbl="parChTrans1D2" presStyleIdx="5" presStyleCnt="7"/>
      <dgm:spPr/>
      <dgm:t>
        <a:bodyPr/>
        <a:lstStyle/>
        <a:p>
          <a:endParaRPr lang="en-US"/>
        </a:p>
      </dgm:t>
    </dgm:pt>
    <dgm:pt modelId="{628C857C-C8CC-4AF3-9FDB-AA1B59BC9BAD}" type="pres">
      <dgm:prSet presAssocID="{FC50A90E-9444-4806-8668-BD108A16977A}" presName="node" presStyleLbl="node1" presStyleIdx="5" presStyleCnt="7">
        <dgm:presLayoutVars>
          <dgm:bulletEnabled val="1"/>
        </dgm:presLayoutVars>
      </dgm:prSet>
      <dgm:spPr/>
      <dgm:t>
        <a:bodyPr/>
        <a:lstStyle/>
        <a:p>
          <a:endParaRPr lang="en-US"/>
        </a:p>
      </dgm:t>
    </dgm:pt>
    <dgm:pt modelId="{B234ED58-AEE7-4021-A08E-A89D258E966A}" type="pres">
      <dgm:prSet presAssocID="{62D745DB-5696-48C2-8902-F02528D303E5}" presName="Name9" presStyleLbl="parChTrans1D2" presStyleIdx="6" presStyleCnt="7"/>
      <dgm:spPr/>
      <dgm:t>
        <a:bodyPr/>
        <a:lstStyle/>
        <a:p>
          <a:endParaRPr lang="en-US"/>
        </a:p>
      </dgm:t>
    </dgm:pt>
    <dgm:pt modelId="{5CFB01B7-E38D-4738-974F-D1087DE8CC61}" type="pres">
      <dgm:prSet presAssocID="{62D745DB-5696-48C2-8902-F02528D303E5}" presName="connTx" presStyleLbl="parChTrans1D2" presStyleIdx="6" presStyleCnt="7"/>
      <dgm:spPr/>
      <dgm:t>
        <a:bodyPr/>
        <a:lstStyle/>
        <a:p>
          <a:endParaRPr lang="en-US"/>
        </a:p>
      </dgm:t>
    </dgm:pt>
    <dgm:pt modelId="{72ED2AF6-45FE-446B-8226-F954A2C76DCD}" type="pres">
      <dgm:prSet presAssocID="{3F6B42E9-F732-46D9-BA05-503AF7D6151C}" presName="node" presStyleLbl="node1" presStyleIdx="6" presStyleCnt="7">
        <dgm:presLayoutVars>
          <dgm:bulletEnabled val="1"/>
        </dgm:presLayoutVars>
      </dgm:prSet>
      <dgm:spPr/>
      <dgm:t>
        <a:bodyPr/>
        <a:lstStyle/>
        <a:p>
          <a:endParaRPr lang="en-US"/>
        </a:p>
      </dgm:t>
    </dgm:pt>
  </dgm:ptLst>
  <dgm:cxnLst>
    <dgm:cxn modelId="{50C463AF-FE6E-4526-9A7E-992967CEB72A}" type="presOf" srcId="{416D35E1-D284-4BF7-ADF1-8F3C2C4D87D3}" destId="{7A64A9CD-8507-456C-B815-61249E06EC45}" srcOrd="0" destOrd="0" presId="urn:microsoft.com/office/officeart/2005/8/layout/radial1"/>
    <dgm:cxn modelId="{4FADAA13-F5FF-40A1-B945-B5A3299C7550}" srcId="{73164C18-1E44-4BE3-9C14-656161D143C5}" destId="{CAFCF3B0-0C0F-47CE-BB52-76769FF5098F}" srcOrd="0" destOrd="0" parTransId="{31FA82C8-DBE5-4EFC-9A8D-0746F887B8AF}" sibTransId="{750268A4-630A-4649-A77A-A5836E53E31F}"/>
    <dgm:cxn modelId="{F7D1523E-5AAA-47AF-AE7D-30C3EEE67680}" type="presOf" srcId="{A5BCC675-E298-4CEC-90D8-D2EAE9F47656}" destId="{8361040F-76F4-4644-8FD8-25261B496450}" srcOrd="0" destOrd="0" presId="urn:microsoft.com/office/officeart/2005/8/layout/radial1"/>
    <dgm:cxn modelId="{C52BFADF-F341-4FCB-B5B1-B5D928F7D7A6}" srcId="{73164C18-1E44-4BE3-9C14-656161D143C5}" destId="{FC50A90E-9444-4806-8668-BD108A16977A}" srcOrd="5" destOrd="0" parTransId="{D2CE7613-895C-45FE-80A0-EB94D1282CA8}" sibTransId="{80C01023-ADA9-4E35-8645-DA48FF7AAC23}"/>
    <dgm:cxn modelId="{ECA0C0B2-14D5-4E90-81D9-5EC7FA3313AA}" type="presOf" srcId="{D2CE7613-895C-45FE-80A0-EB94D1282CA8}" destId="{5FF4DC9A-7AF9-4132-9761-AD480CCB568E}" srcOrd="0" destOrd="0" presId="urn:microsoft.com/office/officeart/2005/8/layout/radial1"/>
    <dgm:cxn modelId="{3BCCE7BA-FE56-4F7A-9B39-F127BF2782CF}" type="presOf" srcId="{AC9D5AC2-B474-4C8E-9440-36DB2E43A130}" destId="{4163F479-D66C-4E0D-84B3-7E64AC4764D4}" srcOrd="1" destOrd="0" presId="urn:microsoft.com/office/officeart/2005/8/layout/radial1"/>
    <dgm:cxn modelId="{40E0A769-F5CB-453C-9A91-47E30B1AA3AF}" srcId="{73164C18-1E44-4BE3-9C14-656161D143C5}" destId="{5D535979-78F5-41E2-A072-3E0D12F77817}" srcOrd="2" destOrd="0" parTransId="{2EB7D526-F3A1-492B-81E2-E5CE4802450E}" sibTransId="{C32C3DFF-62AF-4C71-858E-0BA7184CECA5}"/>
    <dgm:cxn modelId="{18FB94B6-59DC-4A80-981A-27463D72E472}" type="presOf" srcId="{2EB7D526-F3A1-492B-81E2-E5CE4802450E}" destId="{F7BC29B5-3745-4C5E-8C34-8C5321269B6C}" srcOrd="0" destOrd="0" presId="urn:microsoft.com/office/officeart/2005/8/layout/radial1"/>
    <dgm:cxn modelId="{8372BE6D-6320-42E3-8335-ED62A7FAEF0C}" type="presOf" srcId="{C512B7CD-F156-4AB9-A822-8D7A656379AF}" destId="{84DFE7CB-7F0D-4507-95E8-48E551582D6A}" srcOrd="1" destOrd="0" presId="urn:microsoft.com/office/officeart/2005/8/layout/radial1"/>
    <dgm:cxn modelId="{61DA54E0-AA80-4CCA-BDBB-AE4BF103B390}" type="presOf" srcId="{31FA82C8-DBE5-4EFC-9A8D-0746F887B8AF}" destId="{2A17A2AC-436C-4F13-983F-EFE873B64FA8}" srcOrd="1" destOrd="0" presId="urn:microsoft.com/office/officeart/2005/8/layout/radial1"/>
    <dgm:cxn modelId="{737F4C52-10FB-4186-B7D6-5B21C64C19D2}" srcId="{73164C18-1E44-4BE3-9C14-656161D143C5}" destId="{416D35E1-D284-4BF7-ADF1-8F3C2C4D87D3}" srcOrd="3" destOrd="0" parTransId="{AC9D5AC2-B474-4C8E-9440-36DB2E43A130}" sibTransId="{2D0E211A-87B7-4CDB-B495-F1310F9E6E57}"/>
    <dgm:cxn modelId="{5A39A2F8-AD5F-498D-B398-299BE1B55E47}" type="presOf" srcId="{5D535979-78F5-41E2-A072-3E0D12F77817}" destId="{5746B0EA-FC77-4AC2-8EFE-AC14000620CB}" srcOrd="0" destOrd="0" presId="urn:microsoft.com/office/officeart/2005/8/layout/radial1"/>
    <dgm:cxn modelId="{0CC5655C-94E3-4966-9ED8-96400802B57D}" type="presOf" srcId="{CAFCF3B0-0C0F-47CE-BB52-76769FF5098F}" destId="{D14E7C6E-6009-44AB-A185-902A3F15637D}" srcOrd="0" destOrd="0" presId="urn:microsoft.com/office/officeart/2005/8/layout/radial1"/>
    <dgm:cxn modelId="{4AABFF23-7A59-408E-AF93-E267DD86554E}" type="presOf" srcId="{3F6B42E9-F732-46D9-BA05-503AF7D6151C}" destId="{72ED2AF6-45FE-446B-8226-F954A2C76DCD}" srcOrd="0" destOrd="0" presId="urn:microsoft.com/office/officeart/2005/8/layout/radial1"/>
    <dgm:cxn modelId="{615FEABB-0CCA-475B-8A25-3680F570BB17}" type="presOf" srcId="{DD4A79E0-F808-4430-AEDC-A74FBC2546FB}" destId="{ED8209DE-86A5-40A5-BC98-B23B8317853B}" srcOrd="0" destOrd="0" presId="urn:microsoft.com/office/officeart/2005/8/layout/radial1"/>
    <dgm:cxn modelId="{D21AB5EF-FACB-4338-8601-E8D3ED140CF4}" srcId="{73164C18-1E44-4BE3-9C14-656161D143C5}" destId="{A5BCC675-E298-4CEC-90D8-D2EAE9F47656}" srcOrd="4" destOrd="0" parTransId="{A258312C-07FE-4CE1-9D10-02653F7784EC}" sibTransId="{4956E49D-7DE2-4A0C-B5DB-C33DA9BC324A}"/>
    <dgm:cxn modelId="{F54C1AB4-9998-435B-BCA2-9EBA43154C6C}" type="presOf" srcId="{62D745DB-5696-48C2-8902-F02528D303E5}" destId="{5CFB01B7-E38D-4738-974F-D1087DE8CC61}" srcOrd="1" destOrd="0" presId="urn:microsoft.com/office/officeart/2005/8/layout/radial1"/>
    <dgm:cxn modelId="{8540312C-0648-455A-8571-EAB20575097D}" srcId="{73164C18-1E44-4BE3-9C14-656161D143C5}" destId="{3F6B42E9-F732-46D9-BA05-503AF7D6151C}" srcOrd="6" destOrd="0" parTransId="{62D745DB-5696-48C2-8902-F02528D303E5}" sibTransId="{A8E32348-C583-4B11-BAA2-D3D6FCBA9DE0}"/>
    <dgm:cxn modelId="{F34F5254-42F9-44B2-9B4C-8040F217454E}" type="presOf" srcId="{73164C18-1E44-4BE3-9C14-656161D143C5}" destId="{B8CE83D9-1F85-4CE0-8647-5A0ED973C0C9}" srcOrd="0" destOrd="0" presId="urn:microsoft.com/office/officeart/2005/8/layout/radial1"/>
    <dgm:cxn modelId="{05318AD5-5669-466D-ADAD-ED15E6844748}" type="presOf" srcId="{967C55AE-3A98-4568-A294-CDA66C20A66B}" destId="{FF29A8D4-C5C5-44FE-9FD6-822159240283}" srcOrd="0" destOrd="0" presId="urn:microsoft.com/office/officeart/2005/8/layout/radial1"/>
    <dgm:cxn modelId="{E11B874F-17A7-44AF-9781-C264365D37D1}" srcId="{73164C18-1E44-4BE3-9C14-656161D143C5}" destId="{DD4A79E0-F808-4430-AEDC-A74FBC2546FB}" srcOrd="1" destOrd="0" parTransId="{C512B7CD-F156-4AB9-A822-8D7A656379AF}" sibTransId="{873A9BF8-8637-4BED-BD40-129923D33483}"/>
    <dgm:cxn modelId="{BB8069DB-B875-495E-B6F6-5F1D9DA05CD2}" srcId="{967C55AE-3A98-4568-A294-CDA66C20A66B}" destId="{73164C18-1E44-4BE3-9C14-656161D143C5}" srcOrd="0" destOrd="0" parTransId="{4BDF968C-088B-4A00-8C63-229A7EFFBCD6}" sibTransId="{30AEDF45-DEB9-4983-8435-E333BF3587D1}"/>
    <dgm:cxn modelId="{1C8BED28-B9E7-4A51-B85F-BE431A948200}" type="presOf" srcId="{31FA82C8-DBE5-4EFC-9A8D-0746F887B8AF}" destId="{A874DC05-8D35-45D4-9F92-6F093A51C872}" srcOrd="0" destOrd="0" presId="urn:microsoft.com/office/officeart/2005/8/layout/radial1"/>
    <dgm:cxn modelId="{93D6177F-CB2F-4C36-AEBF-2BAC2CC7F4FE}" type="presOf" srcId="{2EB7D526-F3A1-492B-81E2-E5CE4802450E}" destId="{855C1399-FCF5-4315-AE05-B17D17EF4202}" srcOrd="1" destOrd="0" presId="urn:microsoft.com/office/officeart/2005/8/layout/radial1"/>
    <dgm:cxn modelId="{46082618-5F16-4B8C-B9F8-2F03C10634F0}" type="presOf" srcId="{A258312C-07FE-4CE1-9D10-02653F7784EC}" destId="{1AA1B9B0-5DDB-4BEC-8985-1E800BC2CF2F}" srcOrd="0" destOrd="0" presId="urn:microsoft.com/office/officeart/2005/8/layout/radial1"/>
    <dgm:cxn modelId="{6562EE08-A412-4E36-B25A-65D7F91E4BAA}" type="presOf" srcId="{D2CE7613-895C-45FE-80A0-EB94D1282CA8}" destId="{38235F10-1675-4340-933C-A79BCC6C6AAA}" srcOrd="1" destOrd="0" presId="urn:microsoft.com/office/officeart/2005/8/layout/radial1"/>
    <dgm:cxn modelId="{8E7A75CF-1FD1-4C60-851B-9F0A3319DDA2}" type="presOf" srcId="{FC50A90E-9444-4806-8668-BD108A16977A}" destId="{628C857C-C8CC-4AF3-9FDB-AA1B59BC9BAD}" srcOrd="0" destOrd="0" presId="urn:microsoft.com/office/officeart/2005/8/layout/radial1"/>
    <dgm:cxn modelId="{8565D2CA-CE95-46E0-81D6-B1CFE2AFE125}" type="presOf" srcId="{62D745DB-5696-48C2-8902-F02528D303E5}" destId="{B234ED58-AEE7-4021-A08E-A89D258E966A}" srcOrd="0" destOrd="0" presId="urn:microsoft.com/office/officeart/2005/8/layout/radial1"/>
    <dgm:cxn modelId="{715F4392-13BB-44FD-A8AF-691C6AF9E1EE}" type="presOf" srcId="{C512B7CD-F156-4AB9-A822-8D7A656379AF}" destId="{3248B9AF-6311-4605-B4AE-BD2E7F8BDA77}" srcOrd="0" destOrd="0" presId="urn:microsoft.com/office/officeart/2005/8/layout/radial1"/>
    <dgm:cxn modelId="{E907D5A6-B73F-4F11-8012-56E239480604}" type="presOf" srcId="{A258312C-07FE-4CE1-9D10-02653F7784EC}" destId="{DD930654-5DB4-4A9B-BBB6-7B0FE165BD31}" srcOrd="1" destOrd="0" presId="urn:microsoft.com/office/officeart/2005/8/layout/radial1"/>
    <dgm:cxn modelId="{5A42559C-715A-45CE-96BF-7825BBBCF21C}" type="presOf" srcId="{AC9D5AC2-B474-4C8E-9440-36DB2E43A130}" destId="{08353366-C7FF-4E79-95AC-53823CDCB3D4}" srcOrd="0" destOrd="0" presId="urn:microsoft.com/office/officeart/2005/8/layout/radial1"/>
    <dgm:cxn modelId="{68D4C9BE-1E65-41E2-A0D4-8C9793405224}" type="presParOf" srcId="{FF29A8D4-C5C5-44FE-9FD6-822159240283}" destId="{B8CE83D9-1F85-4CE0-8647-5A0ED973C0C9}" srcOrd="0" destOrd="0" presId="urn:microsoft.com/office/officeart/2005/8/layout/radial1"/>
    <dgm:cxn modelId="{E0A92DE7-2DFC-4080-8A93-CA1FE6814C4B}" type="presParOf" srcId="{FF29A8D4-C5C5-44FE-9FD6-822159240283}" destId="{A874DC05-8D35-45D4-9F92-6F093A51C872}" srcOrd="1" destOrd="0" presId="urn:microsoft.com/office/officeart/2005/8/layout/radial1"/>
    <dgm:cxn modelId="{DB16BAF1-CE17-4DEE-A67B-80C98C35A940}" type="presParOf" srcId="{A874DC05-8D35-45D4-9F92-6F093A51C872}" destId="{2A17A2AC-436C-4F13-983F-EFE873B64FA8}" srcOrd="0" destOrd="0" presId="urn:microsoft.com/office/officeart/2005/8/layout/radial1"/>
    <dgm:cxn modelId="{1054EF6F-9639-4BCD-A073-BF32274B5BDD}" type="presParOf" srcId="{FF29A8D4-C5C5-44FE-9FD6-822159240283}" destId="{D14E7C6E-6009-44AB-A185-902A3F15637D}" srcOrd="2" destOrd="0" presId="urn:microsoft.com/office/officeart/2005/8/layout/radial1"/>
    <dgm:cxn modelId="{6890E5DF-CAD7-44D9-B3E8-4723E1E77FBC}" type="presParOf" srcId="{FF29A8D4-C5C5-44FE-9FD6-822159240283}" destId="{3248B9AF-6311-4605-B4AE-BD2E7F8BDA77}" srcOrd="3" destOrd="0" presId="urn:microsoft.com/office/officeart/2005/8/layout/radial1"/>
    <dgm:cxn modelId="{EEA6ADFA-5AE9-49F4-9104-72020F6D72F6}" type="presParOf" srcId="{3248B9AF-6311-4605-B4AE-BD2E7F8BDA77}" destId="{84DFE7CB-7F0D-4507-95E8-48E551582D6A}" srcOrd="0" destOrd="0" presId="urn:microsoft.com/office/officeart/2005/8/layout/radial1"/>
    <dgm:cxn modelId="{EF229A6A-B262-4660-A5DF-513C0A1C60D5}" type="presParOf" srcId="{FF29A8D4-C5C5-44FE-9FD6-822159240283}" destId="{ED8209DE-86A5-40A5-BC98-B23B8317853B}" srcOrd="4" destOrd="0" presId="urn:microsoft.com/office/officeart/2005/8/layout/radial1"/>
    <dgm:cxn modelId="{66E035D3-576E-4AFE-AC55-7E8792855C32}" type="presParOf" srcId="{FF29A8D4-C5C5-44FE-9FD6-822159240283}" destId="{F7BC29B5-3745-4C5E-8C34-8C5321269B6C}" srcOrd="5" destOrd="0" presId="urn:microsoft.com/office/officeart/2005/8/layout/radial1"/>
    <dgm:cxn modelId="{09B1816C-6687-4B71-8FED-1C5B16168847}" type="presParOf" srcId="{F7BC29B5-3745-4C5E-8C34-8C5321269B6C}" destId="{855C1399-FCF5-4315-AE05-B17D17EF4202}" srcOrd="0" destOrd="0" presId="urn:microsoft.com/office/officeart/2005/8/layout/radial1"/>
    <dgm:cxn modelId="{774CE08A-EA8C-4374-881F-BFC9FFF73ED5}" type="presParOf" srcId="{FF29A8D4-C5C5-44FE-9FD6-822159240283}" destId="{5746B0EA-FC77-4AC2-8EFE-AC14000620CB}" srcOrd="6" destOrd="0" presId="urn:microsoft.com/office/officeart/2005/8/layout/radial1"/>
    <dgm:cxn modelId="{98A97329-7944-40E2-90AF-9870B37F482D}" type="presParOf" srcId="{FF29A8D4-C5C5-44FE-9FD6-822159240283}" destId="{08353366-C7FF-4E79-95AC-53823CDCB3D4}" srcOrd="7" destOrd="0" presId="urn:microsoft.com/office/officeart/2005/8/layout/radial1"/>
    <dgm:cxn modelId="{5D0B3EAD-DA6E-4314-BF0B-0CD297F75AB8}" type="presParOf" srcId="{08353366-C7FF-4E79-95AC-53823CDCB3D4}" destId="{4163F479-D66C-4E0D-84B3-7E64AC4764D4}" srcOrd="0" destOrd="0" presId="urn:microsoft.com/office/officeart/2005/8/layout/radial1"/>
    <dgm:cxn modelId="{38E30FF8-15A8-430A-AA64-D66611131DF7}" type="presParOf" srcId="{FF29A8D4-C5C5-44FE-9FD6-822159240283}" destId="{7A64A9CD-8507-456C-B815-61249E06EC45}" srcOrd="8" destOrd="0" presId="urn:microsoft.com/office/officeart/2005/8/layout/radial1"/>
    <dgm:cxn modelId="{77ECBA88-25F6-43F0-8B3B-AE94169F1439}" type="presParOf" srcId="{FF29A8D4-C5C5-44FE-9FD6-822159240283}" destId="{1AA1B9B0-5DDB-4BEC-8985-1E800BC2CF2F}" srcOrd="9" destOrd="0" presId="urn:microsoft.com/office/officeart/2005/8/layout/radial1"/>
    <dgm:cxn modelId="{184037E4-411A-49AA-93C4-12A93AF486CB}" type="presParOf" srcId="{1AA1B9B0-5DDB-4BEC-8985-1E800BC2CF2F}" destId="{DD930654-5DB4-4A9B-BBB6-7B0FE165BD31}" srcOrd="0" destOrd="0" presId="urn:microsoft.com/office/officeart/2005/8/layout/radial1"/>
    <dgm:cxn modelId="{E90316C7-3733-4515-8853-25FB923F740A}" type="presParOf" srcId="{FF29A8D4-C5C5-44FE-9FD6-822159240283}" destId="{8361040F-76F4-4644-8FD8-25261B496450}" srcOrd="10" destOrd="0" presId="urn:microsoft.com/office/officeart/2005/8/layout/radial1"/>
    <dgm:cxn modelId="{7D876198-B26B-4DE4-8D29-D311BED51A75}" type="presParOf" srcId="{FF29A8D4-C5C5-44FE-9FD6-822159240283}" destId="{5FF4DC9A-7AF9-4132-9761-AD480CCB568E}" srcOrd="11" destOrd="0" presId="urn:microsoft.com/office/officeart/2005/8/layout/radial1"/>
    <dgm:cxn modelId="{2C5DA598-E421-4B3C-A225-8136D454B8E1}" type="presParOf" srcId="{5FF4DC9A-7AF9-4132-9761-AD480CCB568E}" destId="{38235F10-1675-4340-933C-A79BCC6C6AAA}" srcOrd="0" destOrd="0" presId="urn:microsoft.com/office/officeart/2005/8/layout/radial1"/>
    <dgm:cxn modelId="{9B19FC51-96A9-4B08-B00C-FCDA257B1282}" type="presParOf" srcId="{FF29A8D4-C5C5-44FE-9FD6-822159240283}" destId="{628C857C-C8CC-4AF3-9FDB-AA1B59BC9BAD}" srcOrd="12" destOrd="0" presId="urn:microsoft.com/office/officeart/2005/8/layout/radial1"/>
    <dgm:cxn modelId="{7FC54082-287D-4B56-AD3D-DDBEA4B6922D}" type="presParOf" srcId="{FF29A8D4-C5C5-44FE-9FD6-822159240283}" destId="{B234ED58-AEE7-4021-A08E-A89D258E966A}" srcOrd="13" destOrd="0" presId="urn:microsoft.com/office/officeart/2005/8/layout/radial1"/>
    <dgm:cxn modelId="{10E2B527-BCA8-489A-9EDF-21B2EFD38246}" type="presParOf" srcId="{B234ED58-AEE7-4021-A08E-A89D258E966A}" destId="{5CFB01B7-E38D-4738-974F-D1087DE8CC61}" srcOrd="0" destOrd="0" presId="urn:microsoft.com/office/officeart/2005/8/layout/radial1"/>
    <dgm:cxn modelId="{104B49BA-2197-489B-A696-BBCE7C454BA2}" type="presParOf" srcId="{FF29A8D4-C5C5-44FE-9FD6-822159240283}" destId="{72ED2AF6-45FE-446B-8226-F954A2C76DCD}"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79FBC7-963E-48C9-9E46-8909563745A9}" type="doc">
      <dgm:prSet loTypeId="urn:microsoft.com/office/officeart/2005/8/layout/pyramid3" loCatId="pyramid" qsTypeId="urn:microsoft.com/office/officeart/2005/8/quickstyle/simple1" qsCatId="simple" csTypeId="urn:microsoft.com/office/officeart/2005/8/colors/colorful5" csCatId="colorful" phldr="1"/>
      <dgm:spPr/>
    </dgm:pt>
    <dgm:pt modelId="{F25BD6BE-F097-4E63-ADE8-3EA6977B18CF}">
      <dgm:prSet phldrT="[Text]" custT="1"/>
      <dgm:spPr/>
      <dgm:t>
        <a:bodyPr anchor="t" anchorCtr="0"/>
        <a:lstStyle/>
        <a:p>
          <a:r>
            <a:rPr lang="en-US" sz="2450" dirty="0"/>
            <a:t>Identification &amp; design of </a:t>
          </a:r>
        </a:p>
        <a:p>
          <a:r>
            <a:rPr lang="en-US" sz="2450" b="1" dirty="0"/>
            <a:t>PAMs</a:t>
          </a:r>
        </a:p>
      </dgm:t>
    </dgm:pt>
    <dgm:pt modelId="{35B9B472-E0E7-47D8-AE07-F28D384DE2BA}" type="parTrans" cxnId="{ECD72C83-2D93-48B6-84CA-633924A42A4B}">
      <dgm:prSet/>
      <dgm:spPr/>
      <dgm:t>
        <a:bodyPr/>
        <a:lstStyle/>
        <a:p>
          <a:endParaRPr lang="en-US" sz="2450"/>
        </a:p>
      </dgm:t>
    </dgm:pt>
    <dgm:pt modelId="{DC3A28B3-0AA8-47AA-B640-634A4C6A886F}" type="sibTrans" cxnId="{ECD72C83-2D93-48B6-84CA-633924A42A4B}">
      <dgm:prSet/>
      <dgm:spPr/>
      <dgm:t>
        <a:bodyPr/>
        <a:lstStyle/>
        <a:p>
          <a:endParaRPr lang="en-US" sz="2450"/>
        </a:p>
      </dgm:t>
    </dgm:pt>
    <dgm:pt modelId="{687F1E0D-EC6C-4052-8FEB-374B8599FB71}">
      <dgm:prSet phldrT="[Text]" custT="1"/>
      <dgm:spPr/>
      <dgm:t>
        <a:bodyPr/>
        <a:lstStyle/>
        <a:p>
          <a:r>
            <a:rPr lang="en-US" sz="2450" dirty="0"/>
            <a:t>Identification and prioritization of </a:t>
          </a:r>
          <a:r>
            <a:rPr lang="en-US" sz="2450" b="1" dirty="0"/>
            <a:t>direct</a:t>
          </a:r>
          <a:r>
            <a:rPr lang="en-US" sz="2450" dirty="0"/>
            <a:t> and </a:t>
          </a:r>
          <a:r>
            <a:rPr lang="en-US" sz="2450" b="1" dirty="0"/>
            <a:t>indirect drivers</a:t>
          </a:r>
          <a:endParaRPr lang="en-US" sz="2450" dirty="0"/>
        </a:p>
      </dgm:t>
    </dgm:pt>
    <dgm:pt modelId="{A637387B-4B79-4831-833F-983936D66FDB}" type="parTrans" cxnId="{23DE40AE-937D-445B-A21F-0D283238FB1D}">
      <dgm:prSet/>
      <dgm:spPr/>
      <dgm:t>
        <a:bodyPr/>
        <a:lstStyle/>
        <a:p>
          <a:endParaRPr lang="en-US" sz="2450"/>
        </a:p>
      </dgm:t>
    </dgm:pt>
    <dgm:pt modelId="{348F3151-879E-40CE-AB61-401E1C91A765}" type="sibTrans" cxnId="{23DE40AE-937D-445B-A21F-0D283238FB1D}">
      <dgm:prSet/>
      <dgm:spPr/>
      <dgm:t>
        <a:bodyPr/>
        <a:lstStyle/>
        <a:p>
          <a:endParaRPr lang="en-US" sz="2450"/>
        </a:p>
      </dgm:t>
    </dgm:pt>
    <dgm:pt modelId="{6F305269-F60C-4880-8A24-C31F9A6AF6B3}">
      <dgm:prSet phldrT="[Text]" custT="1"/>
      <dgm:spPr/>
      <dgm:t>
        <a:bodyPr/>
        <a:lstStyle/>
        <a:p>
          <a:r>
            <a:rPr lang="en-US" sz="2450" dirty="0"/>
            <a:t>Refinement of </a:t>
          </a:r>
          <a:r>
            <a:rPr lang="en-US" sz="2450" b="1" dirty="0"/>
            <a:t>strategic options</a:t>
          </a:r>
        </a:p>
      </dgm:t>
    </dgm:pt>
    <dgm:pt modelId="{ED3464BA-6C3A-48A1-A8CF-C82DB73E3237}" type="parTrans" cxnId="{86673AC7-1F5B-4881-A0A4-239D8E22FCA8}">
      <dgm:prSet/>
      <dgm:spPr/>
      <dgm:t>
        <a:bodyPr/>
        <a:lstStyle/>
        <a:p>
          <a:endParaRPr lang="en-US" sz="2450"/>
        </a:p>
      </dgm:t>
    </dgm:pt>
    <dgm:pt modelId="{0C696D98-560B-4591-9A90-275996816CBD}" type="sibTrans" cxnId="{86673AC7-1F5B-4881-A0A4-239D8E22FCA8}">
      <dgm:prSet/>
      <dgm:spPr/>
      <dgm:t>
        <a:bodyPr/>
        <a:lstStyle/>
        <a:p>
          <a:endParaRPr lang="en-US" sz="2450"/>
        </a:p>
      </dgm:t>
    </dgm:pt>
    <dgm:pt modelId="{E4FF1F2B-6AE1-451A-8C25-130FC738B381}" type="pres">
      <dgm:prSet presAssocID="{1079FBC7-963E-48C9-9E46-8909563745A9}" presName="Name0" presStyleCnt="0">
        <dgm:presLayoutVars>
          <dgm:dir/>
          <dgm:animLvl val="lvl"/>
          <dgm:resizeHandles val="exact"/>
        </dgm:presLayoutVars>
      </dgm:prSet>
      <dgm:spPr/>
    </dgm:pt>
    <dgm:pt modelId="{3F6E5D7C-4AAD-4215-845D-54C0FF93DCA5}" type="pres">
      <dgm:prSet presAssocID="{687F1E0D-EC6C-4052-8FEB-374B8599FB71}" presName="Name8" presStyleCnt="0"/>
      <dgm:spPr/>
    </dgm:pt>
    <dgm:pt modelId="{0206AF03-4299-4B4B-AB68-478AC224BB26}" type="pres">
      <dgm:prSet presAssocID="{687F1E0D-EC6C-4052-8FEB-374B8599FB71}" presName="level" presStyleLbl="node1" presStyleIdx="0" presStyleCnt="3" custScaleX="96866" custScaleY="46991">
        <dgm:presLayoutVars>
          <dgm:chMax val="1"/>
          <dgm:bulletEnabled val="1"/>
        </dgm:presLayoutVars>
      </dgm:prSet>
      <dgm:spPr/>
      <dgm:t>
        <a:bodyPr/>
        <a:lstStyle/>
        <a:p>
          <a:endParaRPr lang="en-US"/>
        </a:p>
      </dgm:t>
    </dgm:pt>
    <dgm:pt modelId="{B403702E-49B8-41F6-B074-CF1EC8D4BA5E}" type="pres">
      <dgm:prSet presAssocID="{687F1E0D-EC6C-4052-8FEB-374B8599FB71}" presName="levelTx" presStyleLbl="revTx" presStyleIdx="0" presStyleCnt="0">
        <dgm:presLayoutVars>
          <dgm:chMax val="1"/>
          <dgm:bulletEnabled val="1"/>
        </dgm:presLayoutVars>
      </dgm:prSet>
      <dgm:spPr/>
      <dgm:t>
        <a:bodyPr/>
        <a:lstStyle/>
        <a:p>
          <a:endParaRPr lang="en-US"/>
        </a:p>
      </dgm:t>
    </dgm:pt>
    <dgm:pt modelId="{BF85C1CB-5B2A-4F1C-B6BC-E3495C1D5A01}" type="pres">
      <dgm:prSet presAssocID="{6F305269-F60C-4880-8A24-C31F9A6AF6B3}" presName="Name8" presStyleCnt="0"/>
      <dgm:spPr/>
    </dgm:pt>
    <dgm:pt modelId="{85D8277E-FE38-4AD1-8FE7-3966B6C8D19E}" type="pres">
      <dgm:prSet presAssocID="{6F305269-F60C-4880-8A24-C31F9A6AF6B3}" presName="level" presStyleLbl="node1" presStyleIdx="1" presStyleCnt="3" custScaleX="95737" custScaleY="50147">
        <dgm:presLayoutVars>
          <dgm:chMax val="1"/>
          <dgm:bulletEnabled val="1"/>
        </dgm:presLayoutVars>
      </dgm:prSet>
      <dgm:spPr/>
      <dgm:t>
        <a:bodyPr/>
        <a:lstStyle/>
        <a:p>
          <a:endParaRPr lang="en-US"/>
        </a:p>
      </dgm:t>
    </dgm:pt>
    <dgm:pt modelId="{C1AC6B0F-CB0C-4B4C-AF5E-0747D2D8BCAA}" type="pres">
      <dgm:prSet presAssocID="{6F305269-F60C-4880-8A24-C31F9A6AF6B3}" presName="levelTx" presStyleLbl="revTx" presStyleIdx="0" presStyleCnt="0">
        <dgm:presLayoutVars>
          <dgm:chMax val="1"/>
          <dgm:bulletEnabled val="1"/>
        </dgm:presLayoutVars>
      </dgm:prSet>
      <dgm:spPr/>
      <dgm:t>
        <a:bodyPr/>
        <a:lstStyle/>
        <a:p>
          <a:endParaRPr lang="en-US"/>
        </a:p>
      </dgm:t>
    </dgm:pt>
    <dgm:pt modelId="{372E428A-F828-458B-AF25-F8EDECABF642}" type="pres">
      <dgm:prSet presAssocID="{F25BD6BE-F097-4E63-ADE8-3EA6977B18CF}" presName="Name8" presStyleCnt="0"/>
      <dgm:spPr/>
    </dgm:pt>
    <dgm:pt modelId="{7E216BD8-BD7D-443C-801E-BB284E4266E8}" type="pres">
      <dgm:prSet presAssocID="{F25BD6BE-F097-4E63-ADE8-3EA6977B18CF}" presName="level" presStyleLbl="node1" presStyleIdx="2" presStyleCnt="3" custScaleX="95342">
        <dgm:presLayoutVars>
          <dgm:chMax val="1"/>
          <dgm:bulletEnabled val="1"/>
        </dgm:presLayoutVars>
      </dgm:prSet>
      <dgm:spPr/>
      <dgm:t>
        <a:bodyPr/>
        <a:lstStyle/>
        <a:p>
          <a:endParaRPr lang="en-US"/>
        </a:p>
      </dgm:t>
    </dgm:pt>
    <dgm:pt modelId="{6411CB24-2A6E-4620-995B-8833F150978B}" type="pres">
      <dgm:prSet presAssocID="{F25BD6BE-F097-4E63-ADE8-3EA6977B18CF}" presName="levelTx" presStyleLbl="revTx" presStyleIdx="0" presStyleCnt="0">
        <dgm:presLayoutVars>
          <dgm:chMax val="1"/>
          <dgm:bulletEnabled val="1"/>
        </dgm:presLayoutVars>
      </dgm:prSet>
      <dgm:spPr/>
      <dgm:t>
        <a:bodyPr/>
        <a:lstStyle/>
        <a:p>
          <a:endParaRPr lang="en-US"/>
        </a:p>
      </dgm:t>
    </dgm:pt>
  </dgm:ptLst>
  <dgm:cxnLst>
    <dgm:cxn modelId="{C2A6CE0C-1D45-4295-879D-3A661EB2CB2B}" type="presOf" srcId="{6F305269-F60C-4880-8A24-C31F9A6AF6B3}" destId="{C1AC6B0F-CB0C-4B4C-AF5E-0747D2D8BCAA}" srcOrd="1" destOrd="0" presId="urn:microsoft.com/office/officeart/2005/8/layout/pyramid3"/>
    <dgm:cxn modelId="{ECD72C83-2D93-48B6-84CA-633924A42A4B}" srcId="{1079FBC7-963E-48C9-9E46-8909563745A9}" destId="{F25BD6BE-F097-4E63-ADE8-3EA6977B18CF}" srcOrd="2" destOrd="0" parTransId="{35B9B472-E0E7-47D8-AE07-F28D384DE2BA}" sibTransId="{DC3A28B3-0AA8-47AA-B640-634A4C6A886F}"/>
    <dgm:cxn modelId="{58E6AC88-E62B-411F-9A1D-F80982472302}" type="presOf" srcId="{687F1E0D-EC6C-4052-8FEB-374B8599FB71}" destId="{0206AF03-4299-4B4B-AB68-478AC224BB26}" srcOrd="0" destOrd="0" presId="urn:microsoft.com/office/officeart/2005/8/layout/pyramid3"/>
    <dgm:cxn modelId="{23DE40AE-937D-445B-A21F-0D283238FB1D}" srcId="{1079FBC7-963E-48C9-9E46-8909563745A9}" destId="{687F1E0D-EC6C-4052-8FEB-374B8599FB71}" srcOrd="0" destOrd="0" parTransId="{A637387B-4B79-4831-833F-983936D66FDB}" sibTransId="{348F3151-879E-40CE-AB61-401E1C91A765}"/>
    <dgm:cxn modelId="{43CDE02C-8A9C-4614-966E-54F89F7BAEE8}" type="presOf" srcId="{6F305269-F60C-4880-8A24-C31F9A6AF6B3}" destId="{85D8277E-FE38-4AD1-8FE7-3966B6C8D19E}" srcOrd="0" destOrd="0" presId="urn:microsoft.com/office/officeart/2005/8/layout/pyramid3"/>
    <dgm:cxn modelId="{B3A4933C-335B-4516-B823-D2A99ACAE8AA}" type="presOf" srcId="{1079FBC7-963E-48C9-9E46-8909563745A9}" destId="{E4FF1F2B-6AE1-451A-8C25-130FC738B381}" srcOrd="0" destOrd="0" presId="urn:microsoft.com/office/officeart/2005/8/layout/pyramid3"/>
    <dgm:cxn modelId="{1BE7391E-88FA-40E0-9EE5-72F8BCAC4C0B}" type="presOf" srcId="{F25BD6BE-F097-4E63-ADE8-3EA6977B18CF}" destId="{6411CB24-2A6E-4620-995B-8833F150978B}" srcOrd="1" destOrd="0" presId="urn:microsoft.com/office/officeart/2005/8/layout/pyramid3"/>
    <dgm:cxn modelId="{86673AC7-1F5B-4881-A0A4-239D8E22FCA8}" srcId="{1079FBC7-963E-48C9-9E46-8909563745A9}" destId="{6F305269-F60C-4880-8A24-C31F9A6AF6B3}" srcOrd="1" destOrd="0" parTransId="{ED3464BA-6C3A-48A1-A8CF-C82DB73E3237}" sibTransId="{0C696D98-560B-4591-9A90-275996816CBD}"/>
    <dgm:cxn modelId="{AB80A90F-0066-4D5A-81FB-0CA438BA08CC}" type="presOf" srcId="{F25BD6BE-F097-4E63-ADE8-3EA6977B18CF}" destId="{7E216BD8-BD7D-443C-801E-BB284E4266E8}" srcOrd="0" destOrd="0" presId="urn:microsoft.com/office/officeart/2005/8/layout/pyramid3"/>
    <dgm:cxn modelId="{DC55A314-E1AE-4096-9750-852D87B26C08}" type="presOf" srcId="{687F1E0D-EC6C-4052-8FEB-374B8599FB71}" destId="{B403702E-49B8-41F6-B074-CF1EC8D4BA5E}" srcOrd="1" destOrd="0" presId="urn:microsoft.com/office/officeart/2005/8/layout/pyramid3"/>
    <dgm:cxn modelId="{6C81DA79-59F3-4270-9BB9-8DAE6F0BF4D3}" type="presParOf" srcId="{E4FF1F2B-6AE1-451A-8C25-130FC738B381}" destId="{3F6E5D7C-4AAD-4215-845D-54C0FF93DCA5}" srcOrd="0" destOrd="0" presId="urn:microsoft.com/office/officeart/2005/8/layout/pyramid3"/>
    <dgm:cxn modelId="{3163A4F4-226A-4965-85E2-76223246B3B4}" type="presParOf" srcId="{3F6E5D7C-4AAD-4215-845D-54C0FF93DCA5}" destId="{0206AF03-4299-4B4B-AB68-478AC224BB26}" srcOrd="0" destOrd="0" presId="urn:microsoft.com/office/officeart/2005/8/layout/pyramid3"/>
    <dgm:cxn modelId="{22173DE9-6454-4C7F-B0EE-D130FA9C3A45}" type="presParOf" srcId="{3F6E5D7C-4AAD-4215-845D-54C0FF93DCA5}" destId="{B403702E-49B8-41F6-B074-CF1EC8D4BA5E}" srcOrd="1" destOrd="0" presId="urn:microsoft.com/office/officeart/2005/8/layout/pyramid3"/>
    <dgm:cxn modelId="{29DA04C4-0916-46BA-BE6C-2D16F527D87F}" type="presParOf" srcId="{E4FF1F2B-6AE1-451A-8C25-130FC738B381}" destId="{BF85C1CB-5B2A-4F1C-B6BC-E3495C1D5A01}" srcOrd="1" destOrd="0" presId="urn:microsoft.com/office/officeart/2005/8/layout/pyramid3"/>
    <dgm:cxn modelId="{BDCD30C0-A2ED-4FEC-86F0-893C1F02FE76}" type="presParOf" srcId="{BF85C1CB-5B2A-4F1C-B6BC-E3495C1D5A01}" destId="{85D8277E-FE38-4AD1-8FE7-3966B6C8D19E}" srcOrd="0" destOrd="0" presId="urn:microsoft.com/office/officeart/2005/8/layout/pyramid3"/>
    <dgm:cxn modelId="{E4B99FD7-2958-4D4B-BA53-46E5402BA51B}" type="presParOf" srcId="{BF85C1CB-5B2A-4F1C-B6BC-E3495C1D5A01}" destId="{C1AC6B0F-CB0C-4B4C-AF5E-0747D2D8BCAA}" srcOrd="1" destOrd="0" presId="urn:microsoft.com/office/officeart/2005/8/layout/pyramid3"/>
    <dgm:cxn modelId="{098FC81A-B3F3-4024-9833-8DA758D0E32C}" type="presParOf" srcId="{E4FF1F2B-6AE1-451A-8C25-130FC738B381}" destId="{372E428A-F828-458B-AF25-F8EDECABF642}" srcOrd="2" destOrd="0" presId="urn:microsoft.com/office/officeart/2005/8/layout/pyramid3"/>
    <dgm:cxn modelId="{E5157E8B-4ED9-48A8-A111-9E3F81A7AA36}" type="presParOf" srcId="{372E428A-F828-458B-AF25-F8EDECABF642}" destId="{7E216BD8-BD7D-443C-801E-BB284E4266E8}" srcOrd="0" destOrd="0" presId="urn:microsoft.com/office/officeart/2005/8/layout/pyramid3"/>
    <dgm:cxn modelId="{9FD56BDC-5BFB-421C-9123-8B4CF5A9013F}" type="presParOf" srcId="{372E428A-F828-458B-AF25-F8EDECABF642}" destId="{6411CB24-2A6E-4620-995B-8833F150978B}"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D19BC3-6A91-4281-8CC4-5C4A8FBD51CF}" type="datetimeFigureOut">
              <a:rPr lang="en-US" smtClean="0"/>
              <a:t>1/23/2017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F2E93D-EB36-41D0-B8E0-F032193DEE66}" type="slidenum">
              <a:rPr lang="en-US" smtClean="0"/>
              <a:t>‹#›</a:t>
            </a:fld>
            <a:endParaRPr lang="en-US"/>
          </a:p>
        </p:txBody>
      </p:sp>
    </p:spTree>
    <p:extLst>
      <p:ext uri="{BB962C8B-B14F-4D97-AF65-F5344CB8AC3E}">
        <p14:creationId xmlns:p14="http://schemas.microsoft.com/office/powerpoint/2010/main" val="33352040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8B4E34-0737-4005-A282-A301D861A543}" type="datetimeFigureOut">
              <a:rPr lang="en-US" smtClean="0"/>
              <a:t>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0C63BA-FD1A-4882-8BB0-8C8D1EBA163D}" type="slidenum">
              <a:rPr lang="en-US" smtClean="0"/>
              <a:t>‹#›</a:t>
            </a:fld>
            <a:endParaRPr lang="en-US"/>
          </a:p>
        </p:txBody>
      </p:sp>
    </p:spTree>
    <p:extLst>
      <p:ext uri="{BB962C8B-B14F-4D97-AF65-F5344CB8AC3E}">
        <p14:creationId xmlns:p14="http://schemas.microsoft.com/office/powerpoint/2010/main" val="73607555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unep.org/Training/docs/Forest_in_a_Changing_Climate.pdf"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un-redd.org/REDDAcademy"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C63BA-FD1A-4882-8BB0-8C8D1EBA163D}" type="slidenum">
              <a:rPr lang="en-US" smtClean="0"/>
              <a:t>2</a:t>
            </a:fld>
            <a:endParaRPr lang="en-US"/>
          </a:p>
        </p:txBody>
      </p:sp>
    </p:spTree>
    <p:extLst>
      <p:ext uri="{BB962C8B-B14F-4D97-AF65-F5344CB8AC3E}">
        <p14:creationId xmlns:p14="http://schemas.microsoft.com/office/powerpoint/2010/main" val="3291526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dirty="0">
                <a:hlinkClick r:id="rId4"/>
              </a:rPr>
              <a:t>www.un-redd.org/REDDAcademy</a:t>
            </a:r>
            <a:r>
              <a:rPr lang="en-US" sz="1200" u="sng" dirty="0"/>
              <a:t> </a:t>
            </a:r>
          </a:p>
          <a:p>
            <a:endParaRPr lang="en-US" dirty="0"/>
          </a:p>
          <a:p>
            <a:endParaRPr lang="en-US" dirty="0"/>
          </a:p>
        </p:txBody>
      </p:sp>
    </p:spTree>
    <p:extLst>
      <p:ext uri="{BB962C8B-B14F-4D97-AF65-F5344CB8AC3E}">
        <p14:creationId xmlns:p14="http://schemas.microsoft.com/office/powerpoint/2010/main" val="3046999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dirty="0">
                <a:hlinkClick r:id="rId4"/>
              </a:rPr>
              <a:t>www.un-redd.org/REDDAcademy</a:t>
            </a:r>
            <a:r>
              <a:rPr lang="en-US" sz="1200" u="sng" dirty="0"/>
              <a:t> </a:t>
            </a:r>
          </a:p>
        </p:txBody>
      </p:sp>
    </p:spTree>
    <p:extLst>
      <p:ext uri="{BB962C8B-B14F-4D97-AF65-F5344CB8AC3E}">
        <p14:creationId xmlns:p14="http://schemas.microsoft.com/office/powerpoint/2010/main" val="1105310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dirty="0">
                <a:hlinkClick r:id="rId4"/>
              </a:rPr>
              <a:t>www.un-redd.org/REDDAcademy</a:t>
            </a:r>
            <a:r>
              <a:rPr lang="en-US" sz="1200" u="sng" dirty="0"/>
              <a:t> </a:t>
            </a:r>
          </a:p>
        </p:txBody>
      </p:sp>
    </p:spTree>
    <p:extLst>
      <p:ext uri="{BB962C8B-B14F-4D97-AF65-F5344CB8AC3E}">
        <p14:creationId xmlns:p14="http://schemas.microsoft.com/office/powerpoint/2010/main" val="1720164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dirty="0">
                <a:hlinkClick r:id="rId4"/>
              </a:rPr>
              <a:t>www.un-redd.org/REDDAcademy</a:t>
            </a:r>
            <a:r>
              <a:rPr lang="en-US" sz="1200" u="sng" dirty="0"/>
              <a:t> </a:t>
            </a:r>
          </a:p>
        </p:txBody>
      </p:sp>
    </p:spTree>
    <p:extLst>
      <p:ext uri="{BB962C8B-B14F-4D97-AF65-F5344CB8AC3E}">
        <p14:creationId xmlns:p14="http://schemas.microsoft.com/office/powerpoint/2010/main" val="1099937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a:hlinkClick r:id="rId4"/>
              </a:rPr>
              <a:t>www.un-redd.org/REDDAcademy</a:t>
            </a:r>
            <a:r>
              <a:rPr lang="en-US" sz="1200" u="sng"/>
              <a:t> </a:t>
            </a:r>
          </a:p>
          <a:p>
            <a:endParaRPr lang="en-US" dirty="0"/>
          </a:p>
          <a:p>
            <a:endParaRPr lang="en-US" dirty="0"/>
          </a:p>
        </p:txBody>
      </p:sp>
    </p:spTree>
    <p:extLst>
      <p:ext uri="{BB962C8B-B14F-4D97-AF65-F5344CB8AC3E}">
        <p14:creationId xmlns:p14="http://schemas.microsoft.com/office/powerpoint/2010/main" val="756974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forest zone has specific drivers (direct and indirect)</a:t>
            </a:r>
            <a:r>
              <a:rPr lang="en-US" baseline="0" dirty="0"/>
              <a:t> for both Deforestation as well as Forest Degradation; </a:t>
            </a:r>
          </a:p>
          <a:p>
            <a:r>
              <a:rPr lang="en-US" baseline="0" dirty="0"/>
              <a:t>Let us identify those and specify what factors are influencing those drivers</a:t>
            </a:r>
            <a:endParaRPr lang="en-US" dirty="0"/>
          </a:p>
        </p:txBody>
      </p:sp>
    </p:spTree>
    <p:extLst>
      <p:ext uri="{BB962C8B-B14F-4D97-AF65-F5344CB8AC3E}">
        <p14:creationId xmlns:p14="http://schemas.microsoft.com/office/powerpoint/2010/main" val="2549196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Drivers Analysis</a:t>
            </a:r>
            <a:r>
              <a:rPr lang="en-US"/>
              <a:t>: A </a:t>
            </a:r>
            <a:r>
              <a:rPr lang="en-US" dirty="0"/>
              <a:t>dynamic process</a:t>
            </a:r>
          </a:p>
          <a:p>
            <a:endParaRPr lang="en-US" dirty="0"/>
          </a:p>
        </p:txBody>
      </p:sp>
    </p:spTree>
    <p:extLst>
      <p:ext uri="{BB962C8B-B14F-4D97-AF65-F5344CB8AC3E}">
        <p14:creationId xmlns:p14="http://schemas.microsoft.com/office/powerpoint/2010/main" val="41902001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5603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836724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1924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A9EFE7C-57AF-45CC-AF53-591D05E6A11B}" type="slidenum">
              <a:rPr lang="en-US" altLang="en-US" smtClean="0"/>
              <a:pPr fontAlgn="base">
                <a:spcBef>
                  <a:spcPct val="0"/>
                </a:spcBef>
                <a:spcAft>
                  <a:spcPct val="0"/>
                </a:spcAft>
              </a:pPr>
              <a:t>4</a:t>
            </a:fld>
            <a:endParaRPr lang="en-US" altLang="en-US"/>
          </a:p>
        </p:txBody>
      </p:sp>
    </p:spTree>
    <p:extLst>
      <p:ext uri="{BB962C8B-B14F-4D97-AF65-F5344CB8AC3E}">
        <p14:creationId xmlns:p14="http://schemas.microsoft.com/office/powerpoint/2010/main" val="1723467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a:p>
            <a:pPr marL="228600" indent="-228600">
              <a:buAutoNum type="arabicPeriod"/>
            </a:pPr>
            <a:endParaRPr lang="en-US" dirty="0"/>
          </a:p>
        </p:txBody>
      </p:sp>
    </p:spTree>
    <p:extLst>
      <p:ext uri="{BB962C8B-B14F-4D97-AF65-F5344CB8AC3E}">
        <p14:creationId xmlns:p14="http://schemas.microsoft.com/office/powerpoint/2010/main" val="1150806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dirty="0">
                <a:hlinkClick r:id="rId4"/>
              </a:rPr>
              <a:t>www.un-redd.org/REDDAcademy</a:t>
            </a:r>
            <a:r>
              <a:rPr lang="en-US" sz="1200" u="sng" dirty="0"/>
              <a:t> </a:t>
            </a:r>
          </a:p>
          <a:p>
            <a:endParaRPr lang="en-US" dirty="0"/>
          </a:p>
        </p:txBody>
      </p:sp>
    </p:spTree>
    <p:extLst>
      <p:ext uri="{BB962C8B-B14F-4D97-AF65-F5344CB8AC3E}">
        <p14:creationId xmlns:p14="http://schemas.microsoft.com/office/powerpoint/2010/main" val="141022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dirty="0">
                <a:hlinkClick r:id="rId4"/>
              </a:rPr>
              <a:t>www.un-redd.org/REDDAcademy</a:t>
            </a:r>
            <a:r>
              <a:rPr lang="en-US" sz="1200" u="sng" dirty="0"/>
              <a:t> </a:t>
            </a:r>
          </a:p>
          <a:p>
            <a:endParaRPr lang="en-US" dirty="0"/>
          </a:p>
          <a:p>
            <a:endParaRPr lang="en-US" dirty="0"/>
          </a:p>
        </p:txBody>
      </p:sp>
    </p:spTree>
    <p:extLst>
      <p:ext uri="{BB962C8B-B14F-4D97-AF65-F5344CB8AC3E}">
        <p14:creationId xmlns:p14="http://schemas.microsoft.com/office/powerpoint/2010/main" val="4162289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dirty="0">
                <a:hlinkClick r:id="rId4"/>
              </a:rPr>
              <a:t>www.un-redd.org/REDDAcademy</a:t>
            </a:r>
            <a:r>
              <a:rPr lang="en-US" sz="1200" u="sng" dirty="0"/>
              <a:t> </a:t>
            </a:r>
          </a:p>
          <a:p>
            <a:endParaRPr lang="en-US" dirty="0"/>
          </a:p>
        </p:txBody>
      </p:sp>
    </p:spTree>
    <p:extLst>
      <p:ext uri="{BB962C8B-B14F-4D97-AF65-F5344CB8AC3E}">
        <p14:creationId xmlns:p14="http://schemas.microsoft.com/office/powerpoint/2010/main" val="480398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 contexts of drivers</a:t>
            </a:r>
            <a:r>
              <a:rPr lang="en-US" baseline="0" dirty="0"/>
              <a:t> of deforestation and forest degradation in Bangladesh</a:t>
            </a:r>
            <a:endParaRPr lang="en-US" dirty="0"/>
          </a:p>
        </p:txBody>
      </p:sp>
    </p:spTree>
    <p:extLst>
      <p:ext uri="{BB962C8B-B14F-4D97-AF65-F5344CB8AC3E}">
        <p14:creationId xmlns:p14="http://schemas.microsoft.com/office/powerpoint/2010/main" val="792959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dirty="0">
                <a:hlinkClick r:id="rId4"/>
              </a:rPr>
              <a:t>www.un-redd.org/REDDAcademy</a:t>
            </a:r>
            <a:r>
              <a:rPr lang="en-US" sz="1200" u="sng" dirty="0"/>
              <a:t> </a:t>
            </a:r>
          </a:p>
          <a:p>
            <a:endParaRPr lang="en-US" dirty="0"/>
          </a:p>
          <a:p>
            <a:endParaRPr lang="en-US" dirty="0"/>
          </a:p>
        </p:txBody>
      </p:sp>
    </p:spTree>
    <p:extLst>
      <p:ext uri="{BB962C8B-B14F-4D97-AF65-F5344CB8AC3E}">
        <p14:creationId xmlns:p14="http://schemas.microsoft.com/office/powerpoint/2010/main" val="3360847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1" dirty="0"/>
              <a:t>References:</a:t>
            </a:r>
          </a:p>
          <a:p>
            <a:endParaRPr lang="en-US" sz="1200" dirty="0"/>
          </a:p>
          <a:p>
            <a:pPr marL="171450" indent="-171450">
              <a:buFont typeface="Arial" panose="020B0604020202020204" pitchFamily="34" charset="0"/>
              <a:buChar char="•"/>
            </a:pPr>
            <a:r>
              <a:rPr lang="en-US" sz="1200" dirty="0"/>
              <a:t>UNEP. 2014. Forests in a Changing Climate: A Sourcebook for Integrating REDD+ into Academic </a:t>
            </a:r>
            <a:r>
              <a:rPr lang="en-US" sz="1200" dirty="0" err="1"/>
              <a:t>Programmes</a:t>
            </a:r>
            <a:r>
              <a:rPr lang="en-US" sz="1200" dirty="0"/>
              <a:t>. United Nations Environment </a:t>
            </a:r>
            <a:r>
              <a:rPr lang="en-US" sz="1200" dirty="0" err="1"/>
              <a:t>Programme</a:t>
            </a:r>
            <a:r>
              <a:rPr lang="en-US" sz="1200" dirty="0"/>
              <a:t>. Nairobi, Kenya.</a:t>
            </a:r>
          </a:p>
          <a:p>
            <a:pPr marL="171450" indent="-171450">
              <a:buFont typeface="Arial" panose="020B0604020202020204" pitchFamily="34" charset="0"/>
              <a:buChar char="•"/>
            </a:pPr>
            <a:r>
              <a:rPr lang="en-US" sz="1200" dirty="0"/>
              <a:t/>
            </a:r>
            <a:br>
              <a:rPr lang="en-US" sz="1200" dirty="0"/>
            </a:br>
            <a:r>
              <a:rPr lang="en-US" sz="1200" dirty="0">
                <a:hlinkClick r:id="rId3"/>
              </a:rPr>
              <a:t>http://www.unep.org/Training/docs/Forest_in_a_Changing_Climate.pdf</a:t>
            </a:r>
            <a:r>
              <a:rPr lang="en-US" sz="1200" dirty="0"/>
              <a:t> </a:t>
            </a:r>
          </a:p>
          <a:p>
            <a:pPr marL="171450" indent="-171450">
              <a:buFont typeface="Arial" panose="020B0604020202020204" pitchFamily="34" charset="0"/>
              <a:buChar char="•"/>
            </a:pPr>
            <a:r>
              <a:rPr lang="en-US" sz="1200" dirty="0"/>
              <a:t>UNEP. 2015. REDD+ Academy Learning Journal. Edition 1. </a:t>
            </a:r>
            <a:br>
              <a:rPr lang="en-US" sz="1200" dirty="0"/>
            </a:br>
            <a:r>
              <a:rPr lang="en-US" sz="1200" u="sng" dirty="0">
                <a:hlinkClick r:id="rId4"/>
              </a:rPr>
              <a:t>www.un-redd.org/REDDAcademy</a:t>
            </a:r>
            <a:r>
              <a:rPr lang="en-US" sz="1200" u="sng" dirty="0"/>
              <a:t> </a:t>
            </a:r>
          </a:p>
          <a:p>
            <a:endParaRPr lang="en-US" dirty="0"/>
          </a:p>
          <a:p>
            <a:endParaRPr lang="en-US" dirty="0"/>
          </a:p>
        </p:txBody>
      </p:sp>
    </p:spTree>
    <p:extLst>
      <p:ext uri="{BB962C8B-B14F-4D97-AF65-F5344CB8AC3E}">
        <p14:creationId xmlns:p14="http://schemas.microsoft.com/office/powerpoint/2010/main" val="1059870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185531" y="1263997"/>
            <a:ext cx="11754678" cy="2526125"/>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5400" b="1" i="0" baseline="0">
                <a:solidFill>
                  <a:srgbClr val="002A6C"/>
                </a:solidFill>
                <a:effectLst>
                  <a:outerShdw blurRad="38100" dist="38100" dir="2700000" algn="tl">
                    <a:srgbClr val="000000">
                      <a:alpha val="43137"/>
                    </a:srgbClr>
                  </a:outerShdw>
                </a:effectLst>
                <a:latin typeface="+mn-lt"/>
              </a:defRPr>
            </a:lvl1pPr>
          </a:lstStyle>
          <a:p>
            <a:r>
              <a:rPr lang="en-US" dirty="0"/>
              <a:t>Click here to edit Master title style</a:t>
            </a:r>
          </a:p>
        </p:txBody>
      </p:sp>
      <p:sp>
        <p:nvSpPr>
          <p:cNvPr id="3" name="Subtitle 2"/>
          <p:cNvSpPr>
            <a:spLocks noGrp="1"/>
          </p:cNvSpPr>
          <p:nvPr>
            <p:ph type="subTitle" idx="1" hasCustomPrompt="1"/>
          </p:nvPr>
        </p:nvSpPr>
        <p:spPr>
          <a:xfrm>
            <a:off x="185531" y="4055170"/>
            <a:ext cx="11754678" cy="1444484"/>
          </a:xfrm>
        </p:spPr>
        <p:txBody>
          <a:bodyPr anchor="ctr">
            <a:normAutofit/>
          </a:bodyPr>
          <a:lstStyle>
            <a:lvl1pPr marL="0" indent="0" algn="ctr">
              <a:buNone/>
              <a:defRPr sz="4400" b="1" i="0" baseline="0">
                <a:solidFill>
                  <a:srgbClr val="002A6C"/>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Click here to edit Master Subtitle style</a:t>
            </a:r>
            <a:endParaRPr lang="en-US" dirty="0"/>
          </a:p>
        </p:txBody>
      </p:sp>
      <p:sp>
        <p:nvSpPr>
          <p:cNvPr id="4" name="Date Placeholder 3"/>
          <p:cNvSpPr>
            <a:spLocks noGrp="1"/>
          </p:cNvSpPr>
          <p:nvPr>
            <p:ph type="dt" sz="half" idx="10"/>
          </p:nvPr>
        </p:nvSpPr>
        <p:spPr/>
        <p:txBody>
          <a:bodyPr/>
          <a:lstStyle/>
          <a:p>
            <a:fld id="{3E2C93FA-DE33-4246-849E-EABFD580EF31}"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Tree>
    <p:extLst>
      <p:ext uri="{BB962C8B-B14F-4D97-AF65-F5344CB8AC3E}">
        <p14:creationId xmlns:p14="http://schemas.microsoft.com/office/powerpoint/2010/main" val="166912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Graphic gray">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fld id="{86359B9A-246F-4F46-ADF2-9EA990F595F4}" type="datetime1">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829569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Whit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2" y="108680"/>
            <a:ext cx="10467041" cy="6726263"/>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7E9D36B6-96E9-4D7D-8CBB-6A687C1ECC3F}"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188138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Vertical White_graphic">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CDB1A9FC-E5D1-4C13-9465-FA7AC203E476}"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853196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ertical Gra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3" y="108682"/>
            <a:ext cx="10493546" cy="6726262"/>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655F37B9-2713-4CF3-857B-401AA50E4678}"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37191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ercis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33400" y="1654175"/>
            <a:ext cx="11296650" cy="5067300"/>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3534F2F7-125A-47FD-93FC-B3107FBC42B3}"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454222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Exercise_graphic">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AA0C008D-2F82-4072-B12F-E19950034879}"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030182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ercise_2fields">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666750" y="1825625"/>
            <a:ext cx="5181600" cy="4895850"/>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343650" y="1825625"/>
            <a:ext cx="5181600" cy="4895850"/>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CCA95CB6-A3FD-405B-8B1B-B0EBA1412DC6}"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759112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kehome Messag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71500" y="1542505"/>
            <a:ext cx="11144250" cy="5178969"/>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1D6477F1-8A9B-42F0-A077-368668061C9C}"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chemeClr val="bg1"/>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515369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kehome Message_2field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838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9AD43A23-A582-454F-B1D0-3CB3E7CECEBD}"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chemeClr val="bg1"/>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707323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ferenc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5775" y="1245704"/>
            <a:ext cx="11880000" cy="5475771"/>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53201178-0995-41BD-A033-831330E75B4F}"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0"/>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113621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Module Title &amp; Topic">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106017" y="1741073"/>
            <a:ext cx="11953461" cy="1909903"/>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4800" b="1" i="0" baseline="0">
                <a:solidFill>
                  <a:schemeClr val="bg1"/>
                </a:solidFill>
                <a:effectLst>
                  <a:outerShdw blurRad="38100" dist="38100" dir="2700000" algn="tl">
                    <a:srgbClr val="000000">
                      <a:alpha val="43137"/>
                    </a:srgbClr>
                  </a:outerShdw>
                </a:effectLst>
                <a:latin typeface="+mn-lt"/>
              </a:defRPr>
            </a:lvl1pPr>
          </a:lstStyle>
          <a:p>
            <a:r>
              <a:rPr lang="en-US" dirty="0"/>
              <a:t>Click here to edit Master title style</a:t>
            </a:r>
          </a:p>
        </p:txBody>
      </p:sp>
      <p:sp>
        <p:nvSpPr>
          <p:cNvPr id="3" name="Subtitle 2"/>
          <p:cNvSpPr>
            <a:spLocks noGrp="1"/>
          </p:cNvSpPr>
          <p:nvPr>
            <p:ph type="subTitle" idx="1" hasCustomPrompt="1"/>
          </p:nvPr>
        </p:nvSpPr>
        <p:spPr>
          <a:xfrm>
            <a:off x="106017" y="3922643"/>
            <a:ext cx="11953461" cy="2054087"/>
          </a:xfrm>
        </p:spPr>
        <p:txBody>
          <a:bodyPr anchor="ctr">
            <a:normAutofit/>
          </a:bodyPr>
          <a:lstStyle>
            <a:lvl1pPr marL="0" indent="0" algn="ctr">
              <a:lnSpc>
                <a:spcPct val="150000"/>
              </a:lnSpc>
              <a:buNone/>
              <a:defRPr sz="4400" b="1" i="0" baseline="0">
                <a:solidFill>
                  <a:schemeClr val="bg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Click here to edit Master Subtitle style</a:t>
            </a:r>
          </a:p>
          <a:p>
            <a:r>
              <a:rPr lang="de-DE" dirty="0"/>
              <a:t>Click here to edit Master Subtitle style</a:t>
            </a:r>
            <a:endParaRPr lang="en-US" dirty="0"/>
          </a:p>
        </p:txBody>
      </p:sp>
      <p:sp>
        <p:nvSpPr>
          <p:cNvPr id="4" name="Date Placeholder 3"/>
          <p:cNvSpPr>
            <a:spLocks noGrp="1"/>
          </p:cNvSpPr>
          <p:nvPr>
            <p:ph type="dt" sz="half" idx="10"/>
          </p:nvPr>
        </p:nvSpPr>
        <p:spPr/>
        <p:txBody>
          <a:bodyPr/>
          <a:lstStyle/>
          <a:p>
            <a:fld id="{0176A84D-DCCA-4B35-B6EA-E178FB184593}"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Tree>
    <p:extLst>
      <p:ext uri="{BB962C8B-B14F-4D97-AF65-F5344CB8AC3E}">
        <p14:creationId xmlns:p14="http://schemas.microsoft.com/office/powerpoint/2010/main" val="27794428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Further Readings">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2" y="108680"/>
            <a:ext cx="10467041" cy="6726263"/>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4E358E3B-A8B8-4D96-97DC-F3E7DB62E68C}"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77780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8B390477-E123-401E-A4FD-930BB9602432}"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ctrTitle" hasCustomPrompt="1"/>
          </p:nvPr>
        </p:nvSpPr>
        <p:spPr>
          <a:xfrm>
            <a:off x="397565" y="1263997"/>
            <a:ext cx="11396869" cy="2526125"/>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5400" b="1" i="0" baseline="0">
                <a:solidFill>
                  <a:srgbClr val="002A6C"/>
                </a:solidFill>
                <a:effectLst>
                  <a:outerShdw blurRad="38100" dist="38100" dir="2700000" algn="tl">
                    <a:srgbClr val="000000">
                      <a:alpha val="43137"/>
                    </a:srgbClr>
                  </a:outerShdw>
                </a:effectLst>
                <a:latin typeface="+mn-lt"/>
              </a:defRPr>
            </a:lvl1pPr>
          </a:lstStyle>
          <a:p>
            <a:r>
              <a:rPr lang="en-US" dirty="0"/>
              <a:t>Click here to edit Master title style</a:t>
            </a:r>
          </a:p>
        </p:txBody>
      </p:sp>
      <p:sp>
        <p:nvSpPr>
          <p:cNvPr id="10" name="Subtitle 2"/>
          <p:cNvSpPr>
            <a:spLocks noGrp="1"/>
          </p:cNvSpPr>
          <p:nvPr>
            <p:ph type="subTitle" idx="1" hasCustomPrompt="1"/>
          </p:nvPr>
        </p:nvSpPr>
        <p:spPr>
          <a:xfrm>
            <a:off x="397565" y="4055170"/>
            <a:ext cx="11396869" cy="1444484"/>
          </a:xfrm>
        </p:spPr>
        <p:txBody>
          <a:bodyPr anchor="ctr">
            <a:normAutofit/>
          </a:bodyPr>
          <a:lstStyle>
            <a:lvl1pPr marL="0" indent="0" algn="ctr">
              <a:buNone/>
              <a:defRPr sz="4400" b="1" i="0" baseline="0">
                <a:solidFill>
                  <a:srgbClr val="002A6C"/>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Click here to edit Master Subtitle style</a:t>
            </a:r>
            <a:endParaRPr lang="en-US" dirty="0"/>
          </a:p>
        </p:txBody>
      </p:sp>
    </p:spTree>
    <p:extLst>
      <p:ext uri="{BB962C8B-B14F-4D97-AF65-F5344CB8AC3E}">
        <p14:creationId xmlns:p14="http://schemas.microsoft.com/office/powerpoint/2010/main" val="42204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odule Outlin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3" y="108682"/>
            <a:ext cx="10493546" cy="6726262"/>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117B3CA3-81C3-4E20-93DE-53F8F9936F57}"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869608" y="2889000"/>
            <a:ext cx="6858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87446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_Regula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30087" y="1542505"/>
            <a:ext cx="11171583" cy="5083581"/>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3E6448C3-0E4C-40AE-A256-03591A7564C8}"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0064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Gra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30087" y="1542505"/>
            <a:ext cx="11158330" cy="5070329"/>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9C27E607-5288-4B2F-BE18-0FBDA434BA6E}"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0"/>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09496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Gra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443948"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423989"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531F5B4E-7FA1-4624-8223-5AF0570ACA45}"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517183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omparison_title_box">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13" y="0"/>
            <a:ext cx="12192000" cy="6858000"/>
          </a:xfrm>
          <a:prstGeom prst="rect">
            <a:avLst/>
          </a:prstGeom>
        </p:spPr>
      </p:pic>
      <p:sp>
        <p:nvSpPr>
          <p:cNvPr id="3" name="Text Placeholder 2"/>
          <p:cNvSpPr>
            <a:spLocks noGrp="1"/>
          </p:cNvSpPr>
          <p:nvPr>
            <p:ph type="body" idx="1"/>
          </p:nvPr>
        </p:nvSpPr>
        <p:spPr>
          <a:xfrm>
            <a:off x="463825" y="1535113"/>
            <a:ext cx="5386917" cy="639762"/>
          </a:xfrm>
          <a:solidFill>
            <a:schemeClr val="bg1">
              <a:lumMod val="85000"/>
            </a:schemeClr>
          </a:solidFill>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dirty="0"/>
              <a:t>Click to </a:t>
            </a:r>
            <a:r>
              <a:rPr lang="fr-CH" dirty="0" err="1"/>
              <a:t>edit</a:t>
            </a:r>
            <a:r>
              <a:rPr lang="fr-CH" dirty="0"/>
              <a:t> Master </a:t>
            </a:r>
            <a:r>
              <a:rPr lang="fr-CH" dirty="0" err="1"/>
              <a:t>text</a:t>
            </a:r>
            <a:r>
              <a:rPr lang="fr-CH" dirty="0"/>
              <a:t> styles</a:t>
            </a:r>
          </a:p>
        </p:txBody>
      </p:sp>
      <p:sp>
        <p:nvSpPr>
          <p:cNvPr id="4" name="Content Placeholder 3"/>
          <p:cNvSpPr>
            <a:spLocks noGrp="1"/>
          </p:cNvSpPr>
          <p:nvPr>
            <p:ph sz="half" idx="2"/>
          </p:nvPr>
        </p:nvSpPr>
        <p:spPr>
          <a:xfrm>
            <a:off x="463825" y="2174875"/>
            <a:ext cx="5386917" cy="4546600"/>
          </a:xfrm>
        </p:spPr>
        <p:txBody>
          <a:bodyPr/>
          <a:lstStyle>
            <a:lvl1pPr marL="342900" indent="-342900">
              <a:lnSpc>
                <a:spcPct val="110000"/>
              </a:lnSpc>
              <a:spcBef>
                <a:spcPts val="300"/>
              </a:spcBef>
              <a:spcAft>
                <a:spcPts val="300"/>
              </a:spcAft>
              <a:buFont typeface="Wingdings" charset="2"/>
              <a:buChar char="§"/>
              <a:defRPr sz="2400"/>
            </a:lvl1pPr>
            <a:lvl2pPr marL="742950" indent="-285750">
              <a:lnSpc>
                <a:spcPct val="110000"/>
              </a:lnSpc>
              <a:spcBef>
                <a:spcPts val="300"/>
              </a:spcBef>
              <a:spcAft>
                <a:spcPts val="300"/>
              </a:spcAft>
              <a:buFont typeface="Wingdings" charset="2"/>
              <a:buChar char="§"/>
              <a:defRPr sz="2000"/>
            </a:lvl2pPr>
            <a:lvl3pPr marL="914400" indent="0">
              <a:lnSpc>
                <a:spcPct val="110000"/>
              </a:lnSpc>
              <a:spcBef>
                <a:spcPts val="300"/>
              </a:spcBef>
              <a:spcAft>
                <a:spcPts val="300"/>
              </a:spcAft>
              <a:buFont typeface="Wingdings" charset="2"/>
              <a:buNone/>
              <a:defRPr sz="1800"/>
            </a:lvl3pPr>
            <a:lvl4pPr marL="1371600" indent="0">
              <a:lnSpc>
                <a:spcPct val="110000"/>
              </a:lnSpc>
              <a:spcBef>
                <a:spcPts val="300"/>
              </a:spcBef>
              <a:spcAft>
                <a:spcPts val="300"/>
              </a:spcAft>
              <a:buFont typeface="Wingdings" charset="2"/>
              <a:buNone/>
              <a:defRPr sz="1600"/>
            </a:lvl4pPr>
            <a:lvl5pPr marL="2057400" indent="-228600">
              <a:lnSpc>
                <a:spcPct val="110000"/>
              </a:lnSpc>
              <a:spcBef>
                <a:spcPts val="300"/>
              </a:spcBef>
              <a:spcAft>
                <a:spcPts val="300"/>
              </a:spcAft>
              <a:buFont typeface="Wingdings" charset="2"/>
              <a:buChar char="§"/>
              <a:defRPr sz="1600"/>
            </a:lvl5pPr>
            <a:lvl6pPr>
              <a:defRPr sz="1600"/>
            </a:lvl6pPr>
            <a:lvl7pPr>
              <a:defRPr sz="1600"/>
            </a:lvl7pPr>
            <a:lvl8pPr>
              <a:defRPr sz="1600"/>
            </a:lvl8pPr>
            <a:lvl9pPr>
              <a:defRPr sz="1600"/>
            </a:lvl9pPr>
          </a:lstStyle>
          <a:p>
            <a:pPr lvl="0"/>
            <a:r>
              <a:rPr lang="fr-CH" dirty="0"/>
              <a:t>Click to </a:t>
            </a:r>
            <a:r>
              <a:rPr lang="fr-CH" dirty="0" err="1"/>
              <a:t>edit</a:t>
            </a:r>
            <a:r>
              <a:rPr lang="fr-CH" dirty="0"/>
              <a:t> Master </a:t>
            </a:r>
            <a:r>
              <a:rPr lang="fr-CH" dirty="0" err="1"/>
              <a:t>text</a:t>
            </a:r>
            <a:r>
              <a:rPr lang="fr-CH" dirty="0"/>
              <a:t> styles</a:t>
            </a:r>
          </a:p>
          <a:p>
            <a:pPr lvl="1"/>
            <a:r>
              <a:rPr lang="fr-CH" dirty="0"/>
              <a:t>Second </a:t>
            </a:r>
            <a:r>
              <a:rPr lang="fr-CH" dirty="0" err="1"/>
              <a:t>level</a:t>
            </a:r>
            <a:endParaRPr lang="fr-CH" dirty="0"/>
          </a:p>
        </p:txBody>
      </p:sp>
      <p:sp>
        <p:nvSpPr>
          <p:cNvPr id="5" name="Text Placeholder 4"/>
          <p:cNvSpPr>
            <a:spLocks noGrp="1"/>
          </p:cNvSpPr>
          <p:nvPr>
            <p:ph type="body" sz="quarter" idx="3"/>
          </p:nvPr>
        </p:nvSpPr>
        <p:spPr>
          <a:xfrm>
            <a:off x="6445160" y="1535113"/>
            <a:ext cx="5389033" cy="639762"/>
          </a:xfrm>
          <a:solidFill>
            <a:schemeClr val="bg1">
              <a:lumMod val="85000"/>
            </a:schemeClr>
          </a:solidFill>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dirty="0"/>
              <a:t>Click to </a:t>
            </a:r>
            <a:r>
              <a:rPr lang="fr-CH" dirty="0" err="1"/>
              <a:t>edit</a:t>
            </a:r>
            <a:r>
              <a:rPr lang="fr-CH" dirty="0"/>
              <a:t> Master </a:t>
            </a:r>
            <a:r>
              <a:rPr lang="fr-CH" dirty="0" err="1"/>
              <a:t>text</a:t>
            </a:r>
            <a:r>
              <a:rPr lang="fr-CH" dirty="0"/>
              <a:t> styles</a:t>
            </a:r>
          </a:p>
        </p:txBody>
      </p:sp>
      <p:sp>
        <p:nvSpPr>
          <p:cNvPr id="6" name="Content Placeholder 5"/>
          <p:cNvSpPr>
            <a:spLocks noGrp="1"/>
          </p:cNvSpPr>
          <p:nvPr>
            <p:ph sz="quarter" idx="4"/>
          </p:nvPr>
        </p:nvSpPr>
        <p:spPr>
          <a:xfrm>
            <a:off x="6445160" y="2174875"/>
            <a:ext cx="5389033" cy="4546600"/>
          </a:xfrm>
        </p:spPr>
        <p:txBody>
          <a:bodyPr/>
          <a:lstStyle>
            <a:lvl1pPr marL="342900" indent="-342900">
              <a:lnSpc>
                <a:spcPct val="110000"/>
              </a:lnSpc>
              <a:spcBef>
                <a:spcPts val="300"/>
              </a:spcBef>
              <a:spcAft>
                <a:spcPts val="300"/>
              </a:spcAft>
              <a:buFont typeface="Wingdings" charset="2"/>
              <a:buChar char="§"/>
              <a:defRPr sz="2400"/>
            </a:lvl1pPr>
            <a:lvl2pPr marL="742950" indent="-285750">
              <a:lnSpc>
                <a:spcPct val="110000"/>
              </a:lnSpc>
              <a:spcBef>
                <a:spcPts val="300"/>
              </a:spcBef>
              <a:spcAft>
                <a:spcPts val="300"/>
              </a:spcAft>
              <a:buFont typeface="Wingdings" charset="2"/>
              <a:buChar char="§"/>
              <a:defRPr sz="2000"/>
            </a:lvl2pPr>
            <a:lvl3pPr marL="1143000" indent="-228600">
              <a:lnSpc>
                <a:spcPct val="110000"/>
              </a:lnSpc>
              <a:spcBef>
                <a:spcPts val="300"/>
              </a:spcBef>
              <a:spcAft>
                <a:spcPts val="300"/>
              </a:spcAft>
              <a:buFont typeface="Wingdings" charset="2"/>
              <a:buChar char="§"/>
              <a:defRPr sz="1800"/>
            </a:lvl3pPr>
            <a:lvl4pPr marL="1600200" indent="-228600">
              <a:lnSpc>
                <a:spcPct val="110000"/>
              </a:lnSpc>
              <a:spcBef>
                <a:spcPts val="300"/>
              </a:spcBef>
              <a:spcAft>
                <a:spcPts val="300"/>
              </a:spcAft>
              <a:buFont typeface="Wingdings" charset="2"/>
              <a:buChar char="§"/>
              <a:defRPr sz="1600"/>
            </a:lvl4pPr>
            <a:lvl5pPr marL="2057400" indent="-228600">
              <a:lnSpc>
                <a:spcPct val="110000"/>
              </a:lnSpc>
              <a:spcBef>
                <a:spcPts val="300"/>
              </a:spcBef>
              <a:spcAft>
                <a:spcPts val="300"/>
              </a:spcAft>
              <a:buFont typeface="Wingdings" charset="2"/>
              <a:buChar char="§"/>
              <a:defRPr sz="1600"/>
            </a:lvl5pPr>
            <a:lvl6pPr>
              <a:defRPr sz="1600"/>
            </a:lvl6pPr>
            <a:lvl7pPr>
              <a:defRPr sz="1600"/>
            </a:lvl7pPr>
            <a:lvl8pPr>
              <a:defRPr sz="1600"/>
            </a:lvl8pPr>
            <a:lvl9pPr>
              <a:defRPr sz="1600"/>
            </a:lvl9pPr>
          </a:lstStyle>
          <a:p>
            <a:pPr lvl="0"/>
            <a:r>
              <a:rPr lang="fr-CH" dirty="0"/>
              <a:t>Click to </a:t>
            </a:r>
            <a:r>
              <a:rPr lang="fr-CH" dirty="0" err="1"/>
              <a:t>edit</a:t>
            </a:r>
            <a:r>
              <a:rPr lang="fr-CH" dirty="0"/>
              <a:t> Master </a:t>
            </a:r>
            <a:r>
              <a:rPr lang="fr-CH" dirty="0" err="1"/>
              <a:t>text</a:t>
            </a:r>
            <a:r>
              <a:rPr lang="fr-CH" dirty="0"/>
              <a:t> styles</a:t>
            </a:r>
          </a:p>
          <a:p>
            <a:pPr lvl="1"/>
            <a:r>
              <a:rPr lang="fr-CH" dirty="0"/>
              <a:t>Second </a:t>
            </a:r>
            <a:r>
              <a:rPr lang="fr-CH" dirty="0" err="1"/>
              <a:t>level</a:t>
            </a:r>
            <a:endParaRPr lang="fr-CH" dirty="0"/>
          </a:p>
        </p:txBody>
      </p:sp>
      <p:sp>
        <p:nvSpPr>
          <p:cNvPr id="7" name="Date Placeholder 6"/>
          <p:cNvSpPr>
            <a:spLocks noGrp="1"/>
          </p:cNvSpPr>
          <p:nvPr>
            <p:ph type="dt" sz="half" idx="10"/>
          </p:nvPr>
        </p:nvSpPr>
        <p:spPr/>
        <p:txBody>
          <a:bodyPr/>
          <a:lstStyle/>
          <a:p>
            <a:fld id="{15F52AFA-19FE-4CF3-BFE1-5A7B0F0F97D2}" type="datetime1">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17112-0BBC-CD41-90CF-8B6E80C642C3}" type="slidenum">
              <a:rPr lang="en-US" smtClean="0"/>
              <a:t>‹#›</a:t>
            </a:fld>
            <a:endParaRPr lang="en-US"/>
          </a:p>
        </p:txBody>
      </p:sp>
      <p:sp>
        <p:nvSpPr>
          <p:cNvPr id="12"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9741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Gra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443948"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423989"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E99C37A8-C27E-45C9-B330-F969CD2F3CA9}"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01567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phic &amp; Photo">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fld id="{EEC35568-CF12-4578-966F-9F068A8D0951}" type="datetime1">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105174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EED4B-9ABE-4A15-BC4E-6FA6F52E34C1}" type="datetime1">
              <a:rPr lang="en-US" smtClean="0"/>
              <a:t>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C54D1-FDD9-4227-AB8F-CBC9F09C9B0C}" type="slidenum">
              <a:rPr lang="en-US" smtClean="0"/>
              <a:t>‹#›</a:t>
            </a:fld>
            <a:endParaRPr lang="en-US"/>
          </a:p>
        </p:txBody>
      </p:sp>
    </p:spTree>
    <p:extLst>
      <p:ext uri="{BB962C8B-B14F-4D97-AF65-F5344CB8AC3E}">
        <p14:creationId xmlns:p14="http://schemas.microsoft.com/office/powerpoint/2010/main" val="1220750515"/>
      </p:ext>
    </p:extLst>
  </p:cSld>
  <p:clrMap bg1="lt1" tx1="dk1" bg2="lt2" tx2="dk2" accent1="accent1" accent2="accent2" accent3="accent3" accent4="accent4" accent5="accent5" accent6="accent6" hlink="hlink" folHlink="folHlink"/>
  <p:sldLayoutIdLst>
    <p:sldLayoutId id="2147483649" r:id="rId1"/>
    <p:sldLayoutId id="2147483670" r:id="rId2"/>
    <p:sldLayoutId id="2147483650" r:id="rId3"/>
    <p:sldLayoutId id="2147483685" r:id="rId4"/>
    <p:sldLayoutId id="2147483725" r:id="rId5"/>
    <p:sldLayoutId id="2147483652" r:id="rId6"/>
    <p:sldLayoutId id="2147483721" r:id="rId7"/>
    <p:sldLayoutId id="2147483727" r:id="rId8"/>
    <p:sldLayoutId id="2147483654" r:id="rId9"/>
    <p:sldLayoutId id="2147483696" r:id="rId10"/>
    <p:sldLayoutId id="2147483691" r:id="rId11"/>
    <p:sldLayoutId id="2147483722" r:id="rId12"/>
    <p:sldLayoutId id="2147483697" r:id="rId13"/>
    <p:sldLayoutId id="2147483665" r:id="rId14"/>
    <p:sldLayoutId id="2147483724" r:id="rId15"/>
    <p:sldLayoutId id="2147483708" r:id="rId16"/>
    <p:sldLayoutId id="2147483666" r:id="rId17"/>
    <p:sldLayoutId id="2147483709" r:id="rId18"/>
    <p:sldLayoutId id="2147483667" r:id="rId19"/>
    <p:sldLayoutId id="2147483692" r:id="rId20"/>
    <p:sldLayoutId id="2147483663" r:id="rId2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http://www.un-redd.org/REDDAcademy" TargetMode="External"/><Relationship Id="rId2" Type="http://schemas.openxmlformats.org/officeDocument/2006/relationships/hyperlink" Target="http://www.unep.org/Training/docs/Forest_in_a_Changing_Climate.pdf" TargetMode="Externa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hyperlink" Target="http://www.winrock.org/" TargetMode="Externa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7564" y="862944"/>
            <a:ext cx="11396869" cy="2526125"/>
          </a:xfrm>
        </p:spPr>
        <p:txBody>
          <a:bodyPr/>
          <a:lstStyle/>
          <a:p>
            <a:r>
              <a:rPr lang="de-DE" dirty="0"/>
              <a:t>Bangladesh Climate-Resilient Ecosystem Curriculum (BACUM)</a:t>
            </a:r>
            <a:endParaRPr lang="en-US" dirty="0"/>
          </a:p>
        </p:txBody>
      </p:sp>
      <p:sp>
        <p:nvSpPr>
          <p:cNvPr id="3" name="Subtitle 2"/>
          <p:cNvSpPr>
            <a:spLocks noGrp="1"/>
          </p:cNvSpPr>
          <p:nvPr>
            <p:ph type="subTitle" idx="1"/>
          </p:nvPr>
        </p:nvSpPr>
        <p:spPr>
          <a:xfrm>
            <a:off x="397564" y="3622033"/>
            <a:ext cx="11396869" cy="1444484"/>
          </a:xfrm>
        </p:spPr>
        <p:txBody>
          <a:bodyPr/>
          <a:lstStyle/>
          <a:p>
            <a:r>
              <a:rPr lang="de-DE" dirty="0"/>
              <a:t>Module 2: REDD+ in Climate Change Context</a:t>
            </a:r>
            <a:endParaRPr lang="en-US" dirty="0"/>
          </a:p>
        </p:txBody>
      </p:sp>
    </p:spTree>
    <p:extLst>
      <p:ext uri="{BB962C8B-B14F-4D97-AF65-F5344CB8AC3E}">
        <p14:creationId xmlns:p14="http://schemas.microsoft.com/office/powerpoint/2010/main" val="2312613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a:t>Apparent Deforestation Drivers by Region</a:t>
            </a:r>
            <a:endParaRPr lang="en-US" dirty="0"/>
          </a:p>
        </p:txBody>
      </p:sp>
      <p:pic>
        <p:nvPicPr>
          <p:cNvPr id="15" name="Content Placeholder 6"/>
          <p:cNvPicPr/>
          <p:nvPr/>
        </p:nvPicPr>
        <p:blipFill>
          <a:blip r:embed="rId3">
            <a:extLst>
              <a:ext uri="{28A0092B-C50C-407E-A947-70E740481C1C}">
                <a14:useLocalDpi xmlns:a14="http://schemas.microsoft.com/office/drawing/2010/main" val="0"/>
              </a:ext>
            </a:extLst>
          </a:blip>
          <a:srcRect l="-5243" t="8153" r="3452"/>
          <a:stretch>
            <a:fillRect/>
          </a:stretch>
        </p:blipFill>
        <p:spPr bwMode="auto">
          <a:xfrm>
            <a:off x="1775520" y="1124744"/>
            <a:ext cx="6215541" cy="5554352"/>
          </a:xfrm>
          <a:prstGeom prst="rect">
            <a:avLst/>
          </a:prstGeom>
          <a:noFill/>
          <a:ln>
            <a:noFill/>
          </a:ln>
        </p:spPr>
      </p:pic>
      <p:pic>
        <p:nvPicPr>
          <p:cNvPr id="16" name="Picture 15"/>
          <p:cNvPicPr/>
          <p:nvPr/>
        </p:nvPicPr>
        <p:blipFill>
          <a:blip r:embed="rId4">
            <a:extLst>
              <a:ext uri="{28A0092B-C50C-407E-A947-70E740481C1C}">
                <a14:useLocalDpi xmlns:a14="http://schemas.microsoft.com/office/drawing/2010/main" val="0"/>
              </a:ext>
            </a:extLst>
          </a:blip>
          <a:srcRect/>
          <a:stretch>
            <a:fillRect/>
          </a:stretch>
        </p:blipFill>
        <p:spPr bwMode="auto">
          <a:xfrm>
            <a:off x="7447316" y="2623378"/>
            <a:ext cx="3072341" cy="1881617"/>
          </a:xfrm>
          <a:prstGeom prst="rect">
            <a:avLst/>
          </a:prstGeom>
          <a:noFill/>
          <a:ln>
            <a:noFill/>
          </a:ln>
        </p:spPr>
      </p:pic>
    </p:spTree>
    <p:extLst>
      <p:ext uri="{BB962C8B-B14F-4D97-AF65-F5344CB8AC3E}">
        <p14:creationId xmlns:p14="http://schemas.microsoft.com/office/powerpoint/2010/main" val="701847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a:t>Apparent Deforestation Drivers by Region</a:t>
            </a:r>
            <a:endParaRPr lang="en-US" dirty="0"/>
          </a:p>
        </p:txBody>
      </p:sp>
      <p:graphicFrame>
        <p:nvGraphicFramePr>
          <p:cNvPr id="26" name="Chart 25"/>
          <p:cNvGraphicFramePr>
            <a:graphicFrameLocks/>
          </p:cNvGraphicFramePr>
          <p:nvPr>
            <p:extLst/>
          </p:nvPr>
        </p:nvGraphicFramePr>
        <p:xfrm>
          <a:off x="4847523" y="1929192"/>
          <a:ext cx="2642644" cy="28634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Chart 26"/>
          <p:cNvGraphicFramePr>
            <a:graphicFrameLocks/>
          </p:cNvGraphicFramePr>
          <p:nvPr>
            <p:extLst/>
          </p:nvPr>
        </p:nvGraphicFramePr>
        <p:xfrm>
          <a:off x="1295468" y="2018831"/>
          <a:ext cx="2636729" cy="27414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Chart 27"/>
          <p:cNvGraphicFramePr>
            <a:graphicFrameLocks/>
          </p:cNvGraphicFramePr>
          <p:nvPr>
            <p:extLst/>
          </p:nvPr>
        </p:nvGraphicFramePr>
        <p:xfrm>
          <a:off x="8404567" y="1821160"/>
          <a:ext cx="2743200" cy="3048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a:graphicFrameLocks/>
          </p:cNvGraphicFramePr>
          <p:nvPr>
            <p:extLst/>
          </p:nvPr>
        </p:nvGraphicFramePr>
        <p:xfrm>
          <a:off x="4803358" y="1877006"/>
          <a:ext cx="2642644" cy="268688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Chart 12"/>
          <p:cNvGraphicFramePr>
            <a:graphicFrameLocks/>
          </p:cNvGraphicFramePr>
          <p:nvPr>
            <p:extLst/>
          </p:nvPr>
        </p:nvGraphicFramePr>
        <p:xfrm>
          <a:off x="1295467" y="1845052"/>
          <a:ext cx="2638700" cy="2741464"/>
        </p:xfrm>
        <a:graphic>
          <a:graphicData uri="http://schemas.openxmlformats.org/drawingml/2006/chart">
            <c:chart xmlns:c="http://schemas.openxmlformats.org/drawingml/2006/chart" xmlns:r="http://schemas.openxmlformats.org/officeDocument/2006/relationships" r:id="rId7"/>
          </a:graphicData>
        </a:graphic>
      </p:graphicFrame>
      <p:pic>
        <p:nvPicPr>
          <p:cNvPr id="17" name="Picture 16"/>
          <p:cNvPicPr/>
          <p:nvPr/>
        </p:nvPicPr>
        <p:blipFill>
          <a:blip r:embed="rId8">
            <a:extLst>
              <a:ext uri="{28A0092B-C50C-407E-A947-70E740481C1C}">
                <a14:useLocalDpi xmlns:a14="http://schemas.microsoft.com/office/drawing/2010/main" val="0"/>
              </a:ext>
            </a:extLst>
          </a:blip>
          <a:srcRect t="11446"/>
          <a:stretch>
            <a:fillRect/>
          </a:stretch>
        </p:blipFill>
        <p:spPr bwMode="auto">
          <a:xfrm>
            <a:off x="2255573" y="1333077"/>
            <a:ext cx="5234594" cy="5167114"/>
          </a:xfrm>
          <a:prstGeom prst="rect">
            <a:avLst/>
          </a:prstGeom>
          <a:noFill/>
          <a:ln>
            <a:noFill/>
          </a:ln>
        </p:spPr>
      </p:pic>
      <p:pic>
        <p:nvPicPr>
          <p:cNvPr id="18" name="Picture 17"/>
          <p:cNvPicPr/>
          <p:nvPr/>
        </p:nvPicPr>
        <p:blipFill>
          <a:blip r:embed="rId9">
            <a:extLst>
              <a:ext uri="{28A0092B-C50C-407E-A947-70E740481C1C}">
                <a14:useLocalDpi xmlns:a14="http://schemas.microsoft.com/office/drawing/2010/main" val="0"/>
              </a:ext>
            </a:extLst>
          </a:blip>
          <a:srcRect/>
          <a:stretch>
            <a:fillRect/>
          </a:stretch>
        </p:blipFill>
        <p:spPr bwMode="auto">
          <a:xfrm>
            <a:off x="8036754" y="2937879"/>
            <a:ext cx="2907109" cy="1626011"/>
          </a:xfrm>
          <a:prstGeom prst="rect">
            <a:avLst/>
          </a:prstGeom>
          <a:noFill/>
          <a:ln>
            <a:noFill/>
          </a:ln>
        </p:spPr>
      </p:pic>
    </p:spTree>
    <p:extLst>
      <p:ext uri="{BB962C8B-B14F-4D97-AF65-F5344CB8AC3E}">
        <p14:creationId xmlns:p14="http://schemas.microsoft.com/office/powerpoint/2010/main" val="162861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Graphic spid="1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a:spcBef>
                <a:spcPts val="1600"/>
              </a:spcBef>
            </a:pPr>
            <a:r>
              <a:rPr lang="en-GB" sz="2667" dirty="0"/>
              <a:t>Global population increase</a:t>
            </a:r>
          </a:p>
          <a:p>
            <a:pPr>
              <a:spcBef>
                <a:spcPts val="1600"/>
              </a:spcBef>
            </a:pPr>
            <a:r>
              <a:rPr lang="en-GB" sz="2667" dirty="0"/>
              <a:t>Economic growth patterns</a:t>
            </a:r>
          </a:p>
          <a:p>
            <a:pPr>
              <a:spcBef>
                <a:spcPts val="1600"/>
              </a:spcBef>
            </a:pPr>
            <a:r>
              <a:rPr lang="en-GB" sz="2667" dirty="0"/>
              <a:t>Demand for agricultural commodities</a:t>
            </a:r>
          </a:p>
          <a:p>
            <a:pPr>
              <a:spcBef>
                <a:spcPts val="1600"/>
              </a:spcBef>
            </a:pPr>
            <a:r>
              <a:rPr lang="en-GB" sz="2667" dirty="0"/>
              <a:t>Demand for products</a:t>
            </a:r>
          </a:p>
          <a:p>
            <a:pPr>
              <a:spcBef>
                <a:spcPts val="1600"/>
              </a:spcBef>
            </a:pPr>
            <a:r>
              <a:rPr lang="en-GB" sz="2667" dirty="0"/>
              <a:t>Use of fuel wood and charcoal</a:t>
            </a:r>
          </a:p>
        </p:txBody>
      </p:sp>
      <p:sp>
        <p:nvSpPr>
          <p:cNvPr id="2" name="Title 1"/>
          <p:cNvSpPr>
            <a:spLocks noGrp="1"/>
          </p:cNvSpPr>
          <p:nvPr>
            <p:ph type="title"/>
          </p:nvPr>
        </p:nvSpPr>
        <p:spPr/>
        <p:txBody>
          <a:bodyPr/>
          <a:lstStyle/>
          <a:p>
            <a:r>
              <a:rPr lang="de-DE" dirty="0"/>
              <a:t>What about the Future?</a:t>
            </a:r>
            <a:endParaRPr lang="en-US" dirty="0"/>
          </a:p>
        </p:txBody>
      </p:sp>
    </p:spTree>
    <p:extLst>
      <p:ext uri="{BB962C8B-B14F-4D97-AF65-F5344CB8AC3E}">
        <p14:creationId xmlns:p14="http://schemas.microsoft.com/office/powerpoint/2010/main" val="77798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Several </a:t>
            </a:r>
            <a:r>
              <a:rPr lang="en-US" b="1" dirty="0"/>
              <a:t>UNFCCC decisions </a:t>
            </a:r>
            <a:r>
              <a:rPr lang="en-US" dirty="0"/>
              <a:t>refer to drivers, developing countries are required to:</a:t>
            </a:r>
          </a:p>
          <a:p>
            <a:r>
              <a:rPr lang="en-US" dirty="0"/>
              <a:t>Decision 4/CP.15: identify drivers of deforestation and forest degradation (DDFD)</a:t>
            </a:r>
          </a:p>
          <a:p>
            <a:r>
              <a:rPr lang="en-US" dirty="0"/>
              <a:t>Decision 1/CP.16: address these drivers in their national strategies or action plans</a:t>
            </a:r>
          </a:p>
          <a:p>
            <a:r>
              <a:rPr lang="en-US" dirty="0"/>
              <a:t>Decision 15/CP.19: ensure that the response to drivers are adapted to national circumstances</a:t>
            </a:r>
          </a:p>
        </p:txBody>
      </p:sp>
      <p:sp>
        <p:nvSpPr>
          <p:cNvPr id="5" name="Title 4"/>
          <p:cNvSpPr>
            <a:spLocks noGrp="1"/>
          </p:cNvSpPr>
          <p:nvPr>
            <p:ph type="title"/>
          </p:nvPr>
        </p:nvSpPr>
        <p:spPr/>
        <p:txBody>
          <a:bodyPr/>
          <a:lstStyle/>
          <a:p>
            <a:r>
              <a:rPr lang="de-DE" dirty="0"/>
              <a:t>Why Analyze Drivers?</a:t>
            </a:r>
            <a:endParaRPr lang="en-US" dirty="0"/>
          </a:p>
        </p:txBody>
      </p:sp>
    </p:spTree>
    <p:extLst>
      <p:ext uri="{BB962C8B-B14F-4D97-AF65-F5344CB8AC3E}">
        <p14:creationId xmlns:p14="http://schemas.microsoft.com/office/powerpoint/2010/main" val="182377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defTabSz="609585">
              <a:buFont typeface="Arial" charset="0"/>
              <a:buChar char="•"/>
            </a:pPr>
            <a:r>
              <a:rPr lang="en-US" sz="2667" dirty="0">
                <a:latin typeface="Calibri" pitchFamily="34" charset="0"/>
              </a:rPr>
              <a:t>Effectively engage key stakeholders, especially non-forest sectors (in many countries the main drivers)</a:t>
            </a:r>
          </a:p>
          <a:p>
            <a:pPr defTabSz="609585">
              <a:buFont typeface="Arial" charset="0"/>
              <a:buChar char="•"/>
            </a:pPr>
            <a:r>
              <a:rPr lang="en-US" sz="2667" dirty="0">
                <a:latin typeface="Calibri" pitchFamily="34" charset="0"/>
              </a:rPr>
              <a:t>Define priorities for forest monitoring and MRV</a:t>
            </a:r>
          </a:p>
          <a:p>
            <a:pPr defTabSz="609585">
              <a:buFont typeface="Arial" charset="0"/>
              <a:buChar char="•"/>
            </a:pPr>
            <a:r>
              <a:rPr lang="en-US" sz="2667" dirty="0">
                <a:latin typeface="Calibri" pitchFamily="34" charset="0"/>
              </a:rPr>
              <a:t>Justify national circumstances for adjusting reference emission levels</a:t>
            </a:r>
          </a:p>
          <a:p>
            <a:pPr defTabSz="609585">
              <a:buFont typeface="Arial" charset="0"/>
              <a:buChar char="•"/>
            </a:pPr>
            <a:r>
              <a:rPr lang="en-US" sz="2667" dirty="0">
                <a:latin typeface="Calibri" pitchFamily="34" charset="0"/>
              </a:rPr>
              <a:t>Construct scenarios that may deviate from historical trends</a:t>
            </a:r>
          </a:p>
          <a:p>
            <a:pPr defTabSz="609585">
              <a:buFont typeface="Arial" charset="0"/>
              <a:buChar char="•"/>
            </a:pPr>
            <a:r>
              <a:rPr lang="en-US" sz="2667" dirty="0">
                <a:latin typeface="Calibri" pitchFamily="34" charset="0"/>
              </a:rPr>
              <a:t>Design results-based actions that generate results-based payments</a:t>
            </a:r>
            <a:endParaRPr lang="en-GB" sz="2667" dirty="0"/>
          </a:p>
        </p:txBody>
      </p:sp>
      <p:sp>
        <p:nvSpPr>
          <p:cNvPr id="2" name="Title 1"/>
          <p:cNvSpPr>
            <a:spLocks noGrp="1"/>
          </p:cNvSpPr>
          <p:nvPr>
            <p:ph type="title"/>
          </p:nvPr>
        </p:nvSpPr>
        <p:spPr/>
        <p:txBody>
          <a:bodyPr/>
          <a:lstStyle/>
          <a:p>
            <a:r>
              <a:rPr lang="de-DE" dirty="0"/>
              <a:t>Why Analyze Drivers</a:t>
            </a:r>
            <a:endParaRPr lang="en-US" dirty="0"/>
          </a:p>
        </p:txBody>
      </p:sp>
    </p:spTree>
    <p:extLst>
      <p:ext uri="{BB962C8B-B14F-4D97-AF65-F5344CB8AC3E}">
        <p14:creationId xmlns:p14="http://schemas.microsoft.com/office/powerpoint/2010/main" val="2921207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marL="0" indent="0" defTabSz="609585">
              <a:buNone/>
            </a:pPr>
            <a:r>
              <a:rPr lang="en-US" sz="2667" dirty="0"/>
              <a:t>Four key indicators to support comparison:</a:t>
            </a:r>
          </a:p>
          <a:p>
            <a:pPr marL="533387" defTabSz="609585">
              <a:spcBef>
                <a:spcPts val="800"/>
              </a:spcBef>
              <a:buFont typeface="Arial" charset="0"/>
              <a:buChar char="•"/>
            </a:pPr>
            <a:r>
              <a:rPr lang="en-US" altLang="ja-JP" sz="2667" dirty="0"/>
              <a:t>The </a:t>
            </a:r>
            <a:r>
              <a:rPr lang="en-US" altLang="ja-JP" sz="2667" b="1" dirty="0"/>
              <a:t>amount of deforestation </a:t>
            </a:r>
            <a:r>
              <a:rPr lang="en-US" altLang="ja-JP" sz="2667" dirty="0"/>
              <a:t>for one unit</a:t>
            </a:r>
          </a:p>
          <a:p>
            <a:pPr marL="533387" defTabSz="609585">
              <a:spcBef>
                <a:spcPts val="800"/>
              </a:spcBef>
              <a:buFont typeface="Arial" charset="0"/>
              <a:buChar char="•"/>
            </a:pPr>
            <a:r>
              <a:rPr lang="en-US" altLang="ja-JP" sz="2667" b="1" dirty="0"/>
              <a:t>Benefits</a:t>
            </a:r>
            <a:r>
              <a:rPr lang="en-US" altLang="ja-JP" sz="2667" dirty="0"/>
              <a:t> (social/economic/environmental) of one unit</a:t>
            </a:r>
          </a:p>
          <a:p>
            <a:pPr marL="533387" defTabSz="609585">
              <a:spcBef>
                <a:spcPts val="800"/>
              </a:spcBef>
              <a:buFont typeface="Arial" charset="0"/>
              <a:buChar char="•"/>
            </a:pPr>
            <a:r>
              <a:rPr lang="en-US" altLang="ja-JP" sz="2667" b="1" dirty="0"/>
              <a:t>Costs</a:t>
            </a:r>
            <a:r>
              <a:rPr lang="en-US" altLang="ja-JP" sz="2667" dirty="0"/>
              <a:t> (social/economic/environmental) of one unit of driver</a:t>
            </a:r>
          </a:p>
          <a:p>
            <a:pPr marL="533387" defTabSz="609585">
              <a:spcBef>
                <a:spcPts val="800"/>
              </a:spcBef>
              <a:buFont typeface="Arial" charset="0"/>
              <a:buChar char="•"/>
            </a:pPr>
            <a:r>
              <a:rPr lang="en-US" altLang="ja-JP" sz="2667" dirty="0"/>
              <a:t>Access to REDD-compatible </a:t>
            </a:r>
            <a:r>
              <a:rPr lang="en-US" altLang="ja-JP" sz="2667" b="1" dirty="0"/>
              <a:t>alternatives</a:t>
            </a:r>
            <a:r>
              <a:rPr lang="en-US" altLang="ja-JP" sz="2667" dirty="0"/>
              <a:t>: e.g. smart or certified agriculture </a:t>
            </a:r>
          </a:p>
        </p:txBody>
      </p:sp>
      <p:sp>
        <p:nvSpPr>
          <p:cNvPr id="2" name="Title 1"/>
          <p:cNvSpPr>
            <a:spLocks noGrp="1"/>
          </p:cNvSpPr>
          <p:nvPr>
            <p:ph type="title"/>
          </p:nvPr>
        </p:nvSpPr>
        <p:spPr/>
        <p:txBody>
          <a:bodyPr/>
          <a:lstStyle/>
          <a:p>
            <a:r>
              <a:rPr lang="de-DE" dirty="0"/>
              <a:t>Comparing and Prioritizing Drivers</a:t>
            </a:r>
            <a:endParaRPr lang="en-US" dirty="0"/>
          </a:p>
        </p:txBody>
      </p:sp>
    </p:spTree>
    <p:extLst>
      <p:ext uri="{BB962C8B-B14F-4D97-AF65-F5344CB8AC3E}">
        <p14:creationId xmlns:p14="http://schemas.microsoft.com/office/powerpoint/2010/main" val="3824662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defTabSz="609585">
              <a:buFont typeface="Arial" charset="0"/>
              <a:buChar char="•"/>
            </a:pPr>
            <a:r>
              <a:rPr lang="en-US" sz="2800" dirty="0"/>
              <a:t>Analyzing historical trends without looking at potential future scenarios </a:t>
            </a:r>
          </a:p>
          <a:p>
            <a:pPr defTabSz="609585">
              <a:buFont typeface="Arial" charset="0"/>
              <a:buChar char="•"/>
            </a:pPr>
            <a:r>
              <a:rPr lang="en-US" sz="2800" dirty="0"/>
              <a:t>Not analyzing indirect drivers</a:t>
            </a:r>
          </a:p>
          <a:p>
            <a:pPr defTabSz="609585">
              <a:buFont typeface="Arial" charset="0"/>
              <a:buChar char="•"/>
            </a:pPr>
            <a:r>
              <a:rPr lang="en-US" sz="2800" dirty="0"/>
              <a:t>Reductionist approaches that neglect non-forestry sectors and their plans for the future</a:t>
            </a:r>
          </a:p>
          <a:p>
            <a:pPr defTabSz="609585">
              <a:buFont typeface="Arial" charset="0"/>
              <a:buChar char="•"/>
            </a:pPr>
            <a:r>
              <a:rPr lang="en-US" sz="2800" dirty="0"/>
              <a:t>Not separating the drivers of deforestation from the drivers of forest degradation (usually not the same)</a:t>
            </a:r>
          </a:p>
          <a:p>
            <a:pPr defTabSz="609585">
              <a:buFont typeface="Arial" charset="0"/>
              <a:buChar char="•"/>
            </a:pPr>
            <a:r>
              <a:rPr lang="en-US" sz="2800" dirty="0"/>
              <a:t>Being fixated on particular solutions (e.g. community forestry) before the analysis</a:t>
            </a:r>
          </a:p>
        </p:txBody>
      </p:sp>
      <p:sp>
        <p:nvSpPr>
          <p:cNvPr id="2" name="Title 1"/>
          <p:cNvSpPr>
            <a:spLocks noGrp="1"/>
          </p:cNvSpPr>
          <p:nvPr>
            <p:ph type="title"/>
          </p:nvPr>
        </p:nvSpPr>
        <p:spPr/>
        <p:txBody>
          <a:bodyPr/>
          <a:lstStyle/>
          <a:p>
            <a:r>
              <a:rPr lang="de-DE" dirty="0"/>
              <a:t>Challenges</a:t>
            </a:r>
            <a:endParaRPr lang="en-US" dirty="0"/>
          </a:p>
        </p:txBody>
      </p:sp>
    </p:spTree>
    <p:extLst>
      <p:ext uri="{BB962C8B-B14F-4D97-AF65-F5344CB8AC3E}">
        <p14:creationId xmlns:p14="http://schemas.microsoft.com/office/powerpoint/2010/main" val="1977325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1"/>
          </p:nvPr>
        </p:nvSpPr>
        <p:spPr/>
        <p:txBody>
          <a:bodyPr>
            <a:normAutofit lnSpcReduction="10000"/>
          </a:bodyPr>
          <a:lstStyle/>
          <a:p>
            <a:r>
              <a:rPr lang="en-US" sz="2400" dirty="0">
                <a:latin typeface="Arial" panose="020B0604020202020204" pitchFamily="34" charset="0"/>
                <a:cs typeface="Arial" panose="020B0604020202020204" pitchFamily="34" charset="0"/>
              </a:rPr>
              <a:t>A good understanding of direct and indirect drivers, as well as barriers, is necessary to design and implement effective results-based REDD+ actions</a:t>
            </a:r>
          </a:p>
          <a:p>
            <a:r>
              <a:rPr lang="en-US" sz="2400" dirty="0">
                <a:latin typeface="Arial" panose="020B0604020202020204" pitchFamily="34" charset="0"/>
                <a:cs typeface="Arial" panose="020B0604020202020204" pitchFamily="34" charset="0"/>
              </a:rPr>
              <a:t>Indirect drivers very often influence the behavior of direct drivers and actors</a:t>
            </a:r>
          </a:p>
          <a:p>
            <a:r>
              <a:rPr lang="en-US" sz="2400" dirty="0">
                <a:latin typeface="Arial" panose="020B0604020202020204" pitchFamily="34" charset="0"/>
                <a:cs typeface="Arial" panose="020B0604020202020204" pitchFamily="34" charset="0"/>
              </a:rPr>
              <a:t>Future drivers and barriers are in all likelihood different from yesterday’s and today’s drivers and barriers</a:t>
            </a:r>
          </a:p>
          <a:p>
            <a:r>
              <a:rPr lang="en-US" sz="2400" dirty="0">
                <a:latin typeface="Arial" panose="020B0604020202020204" pitchFamily="34" charset="0"/>
                <a:cs typeface="Arial" panose="020B0604020202020204" pitchFamily="34" charset="0"/>
              </a:rPr>
              <a:t>Engaging key stakeholders in the analytical work fosters an inclusive dialogue, although countries should base what level of consultation or accommodation and agreement between stakeholders is suitable and required, on their own national circumstances</a:t>
            </a:r>
          </a:p>
          <a:p>
            <a:r>
              <a:rPr lang="en-US" sz="2400" dirty="0">
                <a:latin typeface="Arial" panose="020B0604020202020204" pitchFamily="34" charset="0"/>
                <a:cs typeface="Arial" panose="020B0604020202020204" pitchFamily="34" charset="0"/>
              </a:rPr>
              <a:t>In order to safeguard public benefits it will not always be possible to obtain buy-in from and/or agreements from key drivers, such as the industrial and commercial sector. </a:t>
            </a:r>
          </a:p>
          <a:p>
            <a:endParaRPr lang="en-GB" sz="2400" dirty="0"/>
          </a:p>
          <a:p>
            <a:endParaRPr lang="en-GB" sz="2400" dirty="0"/>
          </a:p>
        </p:txBody>
      </p:sp>
      <p:sp>
        <p:nvSpPr>
          <p:cNvPr id="3" name="Title 2"/>
          <p:cNvSpPr>
            <a:spLocks noGrp="1"/>
          </p:cNvSpPr>
          <p:nvPr>
            <p:ph type="title"/>
          </p:nvPr>
        </p:nvSpPr>
        <p:spPr/>
        <p:txBody>
          <a:bodyPr/>
          <a:lstStyle/>
          <a:p>
            <a:r>
              <a:rPr lang="de-DE" dirty="0"/>
              <a:t>TAKE HOME MESSAGES</a:t>
            </a:r>
            <a:endParaRPr lang="en-US" dirty="0"/>
          </a:p>
        </p:txBody>
      </p:sp>
    </p:spTree>
    <p:extLst>
      <p:ext uri="{BB962C8B-B14F-4D97-AF65-F5344CB8AC3E}">
        <p14:creationId xmlns:p14="http://schemas.microsoft.com/office/powerpoint/2010/main" val="1991605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775" y="337929"/>
            <a:ext cx="11880000" cy="596349"/>
          </a:xfrm>
        </p:spPr>
        <p:txBody>
          <a:bodyPr>
            <a:normAutofit fontScale="90000"/>
          </a:bodyPr>
          <a:lstStyle/>
          <a:p>
            <a:r>
              <a:rPr lang="de-DE" dirty="0"/>
              <a:t>Exercise: Identify Drivers by Forest types in the country</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682190029"/>
              </p:ext>
            </p:extLst>
          </p:nvPr>
        </p:nvGraphicFramePr>
        <p:xfrm>
          <a:off x="1020970" y="1651310"/>
          <a:ext cx="10587934" cy="3733394"/>
        </p:xfrm>
        <a:graphic>
          <a:graphicData uri="http://schemas.openxmlformats.org/drawingml/2006/table">
            <a:tbl>
              <a:tblPr/>
              <a:tblGrid>
                <a:gridCol w="1983551">
                  <a:extLst>
                    <a:ext uri="{9D8B030D-6E8A-4147-A177-3AD203B41FA5}">
                      <a16:colId xmlns:a16="http://schemas.microsoft.com/office/drawing/2014/main" xmlns="" val="4044505061"/>
                    </a:ext>
                  </a:extLst>
                </a:gridCol>
                <a:gridCol w="4673655">
                  <a:extLst>
                    <a:ext uri="{9D8B030D-6E8A-4147-A177-3AD203B41FA5}">
                      <a16:colId xmlns:a16="http://schemas.microsoft.com/office/drawing/2014/main" xmlns="" val="3969506884"/>
                    </a:ext>
                  </a:extLst>
                </a:gridCol>
                <a:gridCol w="2563383">
                  <a:extLst>
                    <a:ext uri="{9D8B030D-6E8A-4147-A177-3AD203B41FA5}">
                      <a16:colId xmlns:a16="http://schemas.microsoft.com/office/drawing/2014/main" xmlns="" val="2458327291"/>
                    </a:ext>
                  </a:extLst>
                </a:gridCol>
                <a:gridCol w="1367345">
                  <a:extLst>
                    <a:ext uri="{9D8B030D-6E8A-4147-A177-3AD203B41FA5}">
                      <a16:colId xmlns:a16="http://schemas.microsoft.com/office/drawing/2014/main" xmlns="" val="2094796306"/>
                    </a:ext>
                  </a:extLst>
                </a:gridCol>
              </a:tblGrid>
              <a:tr h="593306">
                <a:tc>
                  <a:txBody>
                    <a:bodyPr/>
                    <a:lstStyle/>
                    <a:p>
                      <a:pPr algn="ctr" fontAlgn="ctr"/>
                      <a:r>
                        <a:rPr lang="en-US" sz="2200" b="1" i="1" u="none" strike="noStrike" dirty="0">
                          <a:solidFill>
                            <a:srgbClr val="000000"/>
                          </a:solidFill>
                          <a:effectLst/>
                          <a:latin typeface="Calibri" panose="020F0502020204030204" pitchFamily="34" charset="0"/>
                        </a:rPr>
                        <a:t>Forest types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2200" b="1" i="1" u="none" strike="noStrike" dirty="0">
                          <a:solidFill>
                            <a:srgbClr val="000000"/>
                          </a:solidFill>
                          <a:effectLst/>
                          <a:latin typeface="Calibri" panose="020F0502020204030204" pitchFamily="34" charset="0"/>
                        </a:rPr>
                        <a:t>Direct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2200" b="1" i="1" u="none" strike="noStrike" dirty="0">
                          <a:solidFill>
                            <a:srgbClr val="000000"/>
                          </a:solidFill>
                          <a:effectLst/>
                          <a:latin typeface="Calibri" panose="020F0502020204030204" pitchFamily="34" charset="0"/>
                        </a:rPr>
                        <a:t>Indirect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n-US" sz="2200" b="1" i="1" u="none" strike="noStrike" dirty="0">
                          <a:solidFill>
                            <a:srgbClr val="000000"/>
                          </a:solidFill>
                          <a:effectLst/>
                          <a:latin typeface="Calibri" panose="020F0502020204030204" pitchFamily="34" charset="0"/>
                        </a:rPr>
                        <a:t>Factors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xmlns="" val="2376168453"/>
                  </a:ext>
                </a:extLst>
              </a:tr>
              <a:tr h="593306">
                <a:tc>
                  <a:txBody>
                    <a:bodyPr/>
                    <a:lstStyle/>
                    <a:p>
                      <a:pPr algn="l" fontAlgn="ctr"/>
                      <a:r>
                        <a:rPr lang="en-US" sz="2200" b="0" i="0" u="none" strike="noStrike">
                          <a:solidFill>
                            <a:srgbClr val="000000"/>
                          </a:solidFill>
                          <a:effectLst/>
                          <a:latin typeface="Calibri" panose="020F0502020204030204" pitchFamily="34" charset="0"/>
                        </a:rPr>
                        <a:t>Coastal afforstation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96895050"/>
                  </a:ext>
                </a:extLst>
              </a:tr>
              <a:tr h="593306">
                <a:tc>
                  <a:txBody>
                    <a:bodyPr/>
                    <a:lstStyle/>
                    <a:p>
                      <a:pPr algn="l" fontAlgn="ctr"/>
                      <a:r>
                        <a:rPr lang="en-US" sz="2200" b="0" i="0" u="none" strike="noStrike" dirty="0">
                          <a:solidFill>
                            <a:srgbClr val="000000"/>
                          </a:solidFill>
                          <a:effectLst/>
                          <a:latin typeface="Calibri" panose="020F0502020204030204" pitchFamily="34" charset="0"/>
                        </a:rPr>
                        <a:t>Sundarbans Mangroves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8891235"/>
                  </a:ext>
                </a:extLst>
              </a:tr>
              <a:tr h="593306">
                <a:tc>
                  <a:txBody>
                    <a:bodyPr/>
                    <a:lstStyle/>
                    <a:p>
                      <a:pPr algn="l" fontAlgn="ctr"/>
                      <a:r>
                        <a:rPr lang="en-US" sz="2200" b="0" i="0" u="none" strike="noStrike" dirty="0">
                          <a:solidFill>
                            <a:srgbClr val="000000"/>
                          </a:solidFill>
                          <a:effectLst/>
                          <a:latin typeface="Calibri" panose="020F0502020204030204" pitchFamily="34" charset="0"/>
                        </a:rPr>
                        <a:t>Sal Forests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26737392"/>
                  </a:ext>
                </a:extLst>
              </a:tr>
              <a:tr h="593306">
                <a:tc>
                  <a:txBody>
                    <a:bodyPr/>
                    <a:lstStyle/>
                    <a:p>
                      <a:pPr algn="l" fontAlgn="ctr"/>
                      <a:r>
                        <a:rPr lang="en-US" sz="2200" b="0" i="0" u="none" strike="noStrike" dirty="0">
                          <a:solidFill>
                            <a:srgbClr val="000000"/>
                          </a:solidFill>
                          <a:effectLst/>
                          <a:latin typeface="Calibri" panose="020F0502020204030204" pitchFamily="34" charset="0"/>
                        </a:rPr>
                        <a:t>Hill Forests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86092703"/>
                  </a:ext>
                </a:extLst>
              </a:tr>
              <a:tr h="593306">
                <a:tc>
                  <a:txBody>
                    <a:bodyPr/>
                    <a:lstStyle/>
                    <a:p>
                      <a:pPr algn="l" fontAlgn="ctr"/>
                      <a:r>
                        <a:rPr lang="en-US" sz="2200" b="0" i="0" u="none" strike="noStrike" dirty="0">
                          <a:solidFill>
                            <a:srgbClr val="000000"/>
                          </a:solidFill>
                          <a:effectLst/>
                          <a:latin typeface="Calibri" panose="020F0502020204030204" pitchFamily="34" charset="0"/>
                        </a:rPr>
                        <a:t>Village</a:t>
                      </a:r>
                      <a:r>
                        <a:rPr lang="en-US" sz="2200" b="0" i="0" u="none" strike="noStrike" baseline="0" dirty="0">
                          <a:solidFill>
                            <a:srgbClr val="000000"/>
                          </a:solidFill>
                          <a:effectLst/>
                          <a:latin typeface="Calibri" panose="020F0502020204030204" pitchFamily="34" charset="0"/>
                        </a:rPr>
                        <a:t> grooves</a:t>
                      </a: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00363844"/>
                  </a:ext>
                </a:extLst>
              </a:tr>
            </a:tbl>
          </a:graphicData>
        </a:graphic>
      </p:graphicFrame>
    </p:spTree>
    <p:extLst>
      <p:ext uri="{BB962C8B-B14F-4D97-AF65-F5344CB8AC3E}">
        <p14:creationId xmlns:p14="http://schemas.microsoft.com/office/powerpoint/2010/main" val="4014349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Exercise: Materials</a:t>
            </a:r>
            <a:endParaRPr lang="en-US" dirty="0"/>
          </a:p>
        </p:txBody>
      </p:sp>
      <p:graphicFrame>
        <p:nvGraphicFramePr>
          <p:cNvPr id="50" name="Content Placeholder 5"/>
          <p:cNvGraphicFramePr>
            <a:graphicFrameLocks noGrp="1"/>
          </p:cNvGraphicFramePr>
          <p:nvPr>
            <p:ph idx="4294967295"/>
            <p:extLst>
              <p:ext uri="{D42A27DB-BD31-4B8C-83A1-F6EECF244321}">
                <p14:modId xmlns:p14="http://schemas.microsoft.com/office/powerpoint/2010/main" val="689122327"/>
              </p:ext>
            </p:extLst>
          </p:nvPr>
        </p:nvGraphicFramePr>
        <p:xfrm>
          <a:off x="1698625" y="107950"/>
          <a:ext cx="10493375" cy="67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5876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de-DE" sz="4600" dirty="0"/>
              <a:t>Module 2: REDD+ in Climate Change Context</a:t>
            </a:r>
            <a:endParaRPr lang="en-US" sz="4600" dirty="0"/>
          </a:p>
        </p:txBody>
      </p:sp>
      <p:sp>
        <p:nvSpPr>
          <p:cNvPr id="3" name="Subtitle 2"/>
          <p:cNvSpPr>
            <a:spLocks noGrp="1"/>
          </p:cNvSpPr>
          <p:nvPr>
            <p:ph type="subTitle" idx="1"/>
          </p:nvPr>
        </p:nvSpPr>
        <p:spPr>
          <a:xfrm>
            <a:off x="397565" y="3933371"/>
            <a:ext cx="11402549" cy="2043359"/>
          </a:xfrm>
        </p:spPr>
        <p:txBody>
          <a:bodyPr>
            <a:normAutofit/>
          </a:bodyPr>
          <a:lstStyle/>
          <a:p>
            <a:pPr>
              <a:lnSpc>
                <a:spcPct val="150000"/>
              </a:lnSpc>
            </a:pPr>
            <a:r>
              <a:rPr lang="de-DE" sz="3600" dirty="0"/>
              <a:t>SECTION II: </a:t>
            </a:r>
            <a:r>
              <a:rPr lang="en-US" sz="3600" dirty="0"/>
              <a:t>ASSESSING CURRENT CONDITIONS OF REDD+</a:t>
            </a:r>
          </a:p>
          <a:p>
            <a:pPr>
              <a:lnSpc>
                <a:spcPct val="150000"/>
              </a:lnSpc>
            </a:pPr>
            <a:r>
              <a:rPr lang="en-US" sz="3600" dirty="0">
                <a:solidFill>
                  <a:srgbClr val="FFC000"/>
                </a:solidFill>
              </a:rPr>
              <a:t>2.1.	Drivers of Deforestation and Forest Degradation</a:t>
            </a:r>
          </a:p>
        </p:txBody>
      </p:sp>
    </p:spTree>
    <p:extLst>
      <p:ext uri="{BB962C8B-B14F-4D97-AF65-F5344CB8AC3E}">
        <p14:creationId xmlns:p14="http://schemas.microsoft.com/office/powerpoint/2010/main" val="3375939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Exercise: Materials</a:t>
            </a:r>
            <a:endParaRPr lang="en-US" dirty="0"/>
          </a:p>
        </p:txBody>
      </p:sp>
      <p:graphicFrame>
        <p:nvGraphicFramePr>
          <p:cNvPr id="5" name="Content Placeholder 3"/>
          <p:cNvGraphicFramePr>
            <a:graphicFrameLocks noGrp="1"/>
          </p:cNvGraphicFramePr>
          <p:nvPr>
            <p:ph idx="4294967295"/>
            <p:extLst/>
          </p:nvPr>
        </p:nvGraphicFramePr>
        <p:xfrm>
          <a:off x="1698625" y="107950"/>
          <a:ext cx="10493375" cy="6726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own Arrow 5"/>
          <p:cNvSpPr/>
          <p:nvPr/>
        </p:nvSpPr>
        <p:spPr>
          <a:xfrm>
            <a:off x="10538275" y="1599319"/>
            <a:ext cx="1363531" cy="5169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2400" b="1" dirty="0"/>
              <a:t>ANALYSIS OF DRIVERS</a:t>
            </a:r>
          </a:p>
        </p:txBody>
      </p:sp>
    </p:spTree>
    <p:extLst>
      <p:ext uri="{BB962C8B-B14F-4D97-AF65-F5344CB8AC3E}">
        <p14:creationId xmlns:p14="http://schemas.microsoft.com/office/powerpoint/2010/main" val="1449767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In progress\UNITAR REDD+\Workshop materials\Graphics\Deforestation rich pictur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71218" y="108682"/>
            <a:ext cx="5953328" cy="6660000"/>
          </a:xfrm>
          <a:prstGeom prst="rect">
            <a:avLst/>
          </a:prstGeom>
          <a:noFill/>
          <a:ln>
            <a:noFill/>
          </a:ln>
        </p:spPr>
      </p:pic>
      <p:sp>
        <p:nvSpPr>
          <p:cNvPr id="2" name="Title 1"/>
          <p:cNvSpPr>
            <a:spLocks noGrp="1"/>
          </p:cNvSpPr>
          <p:nvPr>
            <p:ph type="title"/>
          </p:nvPr>
        </p:nvSpPr>
        <p:spPr/>
        <p:txBody>
          <a:bodyPr/>
          <a:lstStyle/>
          <a:p>
            <a:r>
              <a:rPr lang="de-DE" dirty="0"/>
              <a:t>Exercise: Materials</a:t>
            </a:r>
            <a:endParaRPr lang="en-US" dirty="0"/>
          </a:p>
        </p:txBody>
      </p:sp>
    </p:spTree>
    <p:extLst>
      <p:ext uri="{BB962C8B-B14F-4D97-AF65-F5344CB8AC3E}">
        <p14:creationId xmlns:p14="http://schemas.microsoft.com/office/powerpoint/2010/main" val="2999331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In progress\UNITAR REDD+\Workshop materials\Graphics\Deforestation multiple cause.jpg"/>
          <p:cNvPicPr/>
          <p:nvPr/>
        </p:nvPicPr>
        <p:blipFill rotWithShape="1">
          <a:blip r:embed="rId3" cstate="print">
            <a:extLst>
              <a:ext uri="{28A0092B-C50C-407E-A947-70E740481C1C}">
                <a14:useLocalDpi xmlns:a14="http://schemas.microsoft.com/office/drawing/2010/main" val="0"/>
              </a:ext>
            </a:extLst>
          </a:blip>
          <a:srcRect l="4132" t="3918" r="1240" b="2311"/>
          <a:stretch/>
        </p:blipFill>
        <p:spPr bwMode="auto">
          <a:xfrm>
            <a:off x="1964988" y="0"/>
            <a:ext cx="9299642" cy="6768682"/>
          </a:xfrm>
          <a:prstGeom prst="rect">
            <a:avLst/>
          </a:prstGeom>
          <a:noFill/>
          <a:ln>
            <a:noFill/>
          </a:ln>
        </p:spPr>
      </p:pic>
      <p:sp>
        <p:nvSpPr>
          <p:cNvPr id="3" name="Title 2"/>
          <p:cNvSpPr>
            <a:spLocks noGrp="1"/>
          </p:cNvSpPr>
          <p:nvPr>
            <p:ph type="title"/>
          </p:nvPr>
        </p:nvSpPr>
        <p:spPr/>
        <p:txBody>
          <a:bodyPr/>
          <a:lstStyle/>
          <a:p>
            <a:r>
              <a:rPr lang="de-DE" dirty="0"/>
              <a:t>Exercise: Materials</a:t>
            </a:r>
            <a:endParaRPr lang="en-US" dirty="0"/>
          </a:p>
        </p:txBody>
      </p:sp>
    </p:spTree>
    <p:extLst>
      <p:ext uri="{BB962C8B-B14F-4D97-AF65-F5344CB8AC3E}">
        <p14:creationId xmlns:p14="http://schemas.microsoft.com/office/powerpoint/2010/main" val="193886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In progress\UNITAR REDD+\Workshop materials\Graphics\Deforestation causal flow.png"/>
          <p:cNvPicPr/>
          <p:nvPr/>
        </p:nvPicPr>
        <p:blipFill rotWithShape="1">
          <a:blip r:embed="rId3" cstate="print">
            <a:extLst>
              <a:ext uri="{28A0092B-C50C-407E-A947-70E740481C1C}">
                <a14:useLocalDpi xmlns:a14="http://schemas.microsoft.com/office/drawing/2010/main" val="0"/>
              </a:ext>
            </a:extLst>
          </a:blip>
          <a:srcRect t="7033" b="13585"/>
          <a:stretch/>
        </p:blipFill>
        <p:spPr bwMode="auto">
          <a:xfrm>
            <a:off x="1410679" y="607932"/>
            <a:ext cx="10573798" cy="5661498"/>
          </a:xfrm>
          <a:prstGeom prst="rect">
            <a:avLst/>
          </a:prstGeom>
          <a:noFill/>
          <a:ln>
            <a:noFill/>
          </a:ln>
        </p:spPr>
      </p:pic>
      <p:sp>
        <p:nvSpPr>
          <p:cNvPr id="2" name="Title 1"/>
          <p:cNvSpPr>
            <a:spLocks noGrp="1"/>
          </p:cNvSpPr>
          <p:nvPr>
            <p:ph type="title"/>
          </p:nvPr>
        </p:nvSpPr>
        <p:spPr/>
        <p:txBody>
          <a:bodyPr/>
          <a:lstStyle/>
          <a:p>
            <a:r>
              <a:rPr lang="de-DE" dirty="0"/>
              <a:t>Exercise: Materials</a:t>
            </a:r>
            <a:endParaRPr lang="en-US" dirty="0"/>
          </a:p>
        </p:txBody>
      </p:sp>
    </p:spTree>
    <p:extLst>
      <p:ext uri="{BB962C8B-B14F-4D97-AF65-F5344CB8AC3E}">
        <p14:creationId xmlns:p14="http://schemas.microsoft.com/office/powerpoint/2010/main" val="327859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8013" y="1985007"/>
            <a:ext cx="10875523" cy="4104509"/>
          </a:xfrm>
        </p:spPr>
        <p:txBody>
          <a:bodyPr>
            <a:normAutofit/>
          </a:bodyPr>
          <a:lstStyle/>
          <a:p>
            <a:r>
              <a:rPr lang="en-US" sz="1800" dirty="0"/>
              <a:t>UNEP. 2014. Forests in a Changing Climate: A Sourcebook for Integrating REDD+ into Academic </a:t>
            </a:r>
            <a:r>
              <a:rPr lang="en-US" sz="1800" dirty="0" err="1"/>
              <a:t>Programmes</a:t>
            </a:r>
            <a:r>
              <a:rPr lang="en-US" sz="1800" dirty="0"/>
              <a:t>. United Nations Environment </a:t>
            </a:r>
            <a:r>
              <a:rPr lang="en-US" sz="1800" dirty="0" err="1"/>
              <a:t>Programme</a:t>
            </a:r>
            <a:r>
              <a:rPr lang="en-US" sz="1800" dirty="0"/>
              <a:t>. Nairobi, Kenya.</a:t>
            </a:r>
            <a:br>
              <a:rPr lang="en-US" sz="1800" dirty="0"/>
            </a:br>
            <a:r>
              <a:rPr lang="en-US" sz="1800" dirty="0">
                <a:hlinkClick r:id="rId2"/>
              </a:rPr>
              <a:t>http://www.unep.org/Training/docs/Forest_in_a_Changing_Climate.pdf</a:t>
            </a:r>
            <a:r>
              <a:rPr lang="en-US" sz="1800" dirty="0"/>
              <a:t> </a:t>
            </a:r>
          </a:p>
          <a:p>
            <a:r>
              <a:rPr lang="en-US" sz="1800" dirty="0"/>
              <a:t>UNEP. 2015. REDD+ Academy Learning Journal. Edition 1. </a:t>
            </a:r>
            <a:br>
              <a:rPr lang="en-US" sz="1800" dirty="0"/>
            </a:br>
            <a:r>
              <a:rPr lang="en-US" sz="1800" u="sng" dirty="0">
                <a:hlinkClick r:id="rId3"/>
              </a:rPr>
              <a:t>www.un-redd.org/REDDAcademy</a:t>
            </a:r>
            <a:r>
              <a:rPr lang="en-US" sz="1800" u="sng" dirty="0"/>
              <a:t> </a:t>
            </a:r>
            <a:endParaRPr lang="en-US" sz="1800" dirty="0"/>
          </a:p>
        </p:txBody>
      </p:sp>
      <p:sp>
        <p:nvSpPr>
          <p:cNvPr id="4" name="Title 3"/>
          <p:cNvSpPr>
            <a:spLocks noGrp="1"/>
          </p:cNvSpPr>
          <p:nvPr>
            <p:ph type="title"/>
          </p:nvPr>
        </p:nvSpPr>
        <p:spPr/>
        <p:txBody>
          <a:bodyPr>
            <a:normAutofit/>
          </a:bodyPr>
          <a:lstStyle/>
          <a:p>
            <a:r>
              <a:rPr lang="de-DE" dirty="0"/>
              <a:t>References</a:t>
            </a:r>
            <a:endParaRPr lang="en-US" dirty="0"/>
          </a:p>
        </p:txBody>
      </p:sp>
    </p:spTree>
    <p:extLst>
      <p:ext uri="{BB962C8B-B14F-4D97-AF65-F5344CB8AC3E}">
        <p14:creationId xmlns:p14="http://schemas.microsoft.com/office/powerpoint/2010/main" val="2343905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5737" y="1567542"/>
            <a:ext cx="10846319" cy="4949371"/>
          </a:xfrm>
        </p:spPr>
        <p:txBody>
          <a:bodyPr>
            <a:noAutofit/>
          </a:bodyPr>
          <a:lstStyle/>
          <a:p>
            <a:pPr marL="0" indent="0">
              <a:buNone/>
            </a:pPr>
            <a:r>
              <a:rPr lang="en-US" sz="2000" dirty="0"/>
              <a:t>The curriculum of USAID’s Climate-Resilient Ecosystems and Livelihoods (CREL) in Bangladesh is a free resource of teaching materials for university professors, teachers and climate change training experts.</a:t>
            </a:r>
          </a:p>
          <a:p>
            <a:pPr marL="0" indent="0">
              <a:buNone/>
            </a:pPr>
            <a:r>
              <a:rPr lang="en-US" sz="2000" dirty="0"/>
              <a:t>Reproduction of CREL’s curriculum </a:t>
            </a:r>
            <a:r>
              <a:rPr lang="de-DE" sz="2000" dirty="0"/>
              <a:t>materials </a:t>
            </a:r>
            <a:r>
              <a:rPr lang="en-US" sz="2000" dirty="0"/>
              <a:t>for educational or other non-commercial purposes is authorized without prior written permission from the copyright holder, provided the source is fully acknowledged.</a:t>
            </a:r>
          </a:p>
          <a:p>
            <a:pPr marL="0" indent="0">
              <a:buNone/>
            </a:pPr>
            <a:endParaRPr lang="de-DE" sz="2000" dirty="0"/>
          </a:p>
          <a:p>
            <a:pPr marL="0" indent="0">
              <a:buNone/>
            </a:pPr>
            <a:r>
              <a:rPr lang="de-DE" sz="2000" b="1" dirty="0"/>
              <a:t>Suggested citation</a:t>
            </a:r>
            <a:r>
              <a:rPr lang="de-DE" sz="2000" dirty="0"/>
              <a:t>: Winrock International. 2016. </a:t>
            </a:r>
            <a:r>
              <a:rPr lang="de-DE" sz="2000" i="1" dirty="0"/>
              <a:t>USAID‘s Climate-Resilient </a:t>
            </a:r>
            <a:r>
              <a:rPr lang="en-US" sz="2000" i="1" dirty="0"/>
              <a:t>Ecosystems and Livelihoods (CREL)</a:t>
            </a:r>
            <a:r>
              <a:rPr lang="en-US" sz="2000" dirty="0"/>
              <a:t>. </a:t>
            </a:r>
            <a:r>
              <a:rPr lang="en-US" sz="2000" dirty="0" err="1"/>
              <a:t>Winrock</a:t>
            </a:r>
            <a:r>
              <a:rPr lang="en-US" sz="2000" dirty="0"/>
              <a:t> International. Dhaka, Bangladesh. </a:t>
            </a:r>
          </a:p>
          <a:p>
            <a:pPr marL="0" indent="0">
              <a:buNone/>
            </a:pPr>
            <a:endParaRPr lang="de-DE" sz="2000" dirty="0"/>
          </a:p>
          <a:p>
            <a:pPr marL="0" indent="0">
              <a:buNone/>
            </a:pPr>
            <a:r>
              <a:rPr lang="en-US" sz="2000" b="1" dirty="0"/>
              <a:t>Disclaimer:</a:t>
            </a:r>
            <a:r>
              <a:rPr lang="en-US" sz="2000" dirty="0"/>
              <a:t> The CREL’s curriculum is made possible by the support of the American People through the United States Agency for International Development (USAID). The contents of the curriculum do not necessarily reflect the views of USAID or the US Government.</a:t>
            </a:r>
            <a:endParaRPr lang="en-US" sz="2000" b="1" dirty="0"/>
          </a:p>
        </p:txBody>
      </p:sp>
      <p:sp>
        <p:nvSpPr>
          <p:cNvPr id="3" name="Title 2"/>
          <p:cNvSpPr>
            <a:spLocks noGrp="1"/>
          </p:cNvSpPr>
          <p:nvPr>
            <p:ph type="title"/>
          </p:nvPr>
        </p:nvSpPr>
        <p:spPr/>
        <p:txBody>
          <a:bodyPr/>
          <a:lstStyle/>
          <a:p>
            <a:r>
              <a:rPr lang="en-US"/>
              <a:t>References and Resources</a:t>
            </a:r>
            <a:endParaRPr lang="en-US" dirty="0"/>
          </a:p>
        </p:txBody>
      </p:sp>
    </p:spTree>
    <p:extLst>
      <p:ext uri="{BB962C8B-B14F-4D97-AF65-F5344CB8AC3E}">
        <p14:creationId xmlns:p14="http://schemas.microsoft.com/office/powerpoint/2010/main" val="2989232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481711"/>
            <a:ext cx="9013371" cy="3641832"/>
          </a:xfrm>
        </p:spPr>
        <p:txBody>
          <a:bodyPr>
            <a:noAutofit/>
          </a:bodyPr>
          <a:lstStyle/>
          <a:p>
            <a:pPr algn="l"/>
            <a:r>
              <a:rPr lang="de-DE" sz="2400" dirty="0">
                <a:effectLst/>
              </a:rPr>
              <a:t>USAID</a:t>
            </a:r>
            <a:r>
              <a:rPr lang="de-DE" sz="2400" dirty="0">
                <a:effectLst/>
                <a:latin typeface="Calibri" panose="020F0502020204030204" pitchFamily="34" charset="0"/>
              </a:rPr>
              <a:t>'s Climate-Resilient Ecosystems and Livelihoods (CREL) Project</a:t>
            </a:r>
            <a:br>
              <a:rPr lang="de-DE" sz="2400" dirty="0">
                <a:effectLst/>
                <a:latin typeface="Calibri" panose="020F0502020204030204" pitchFamily="34" charset="0"/>
              </a:rPr>
            </a:br>
            <a:r>
              <a:rPr lang="de-DE" sz="2400" dirty="0">
                <a:effectLst/>
                <a:latin typeface="Calibri" panose="020F0502020204030204" pitchFamily="34" charset="0"/>
              </a:rPr>
              <a:t/>
            </a:r>
            <a:br>
              <a:rPr lang="de-DE" sz="2400" dirty="0">
                <a:effectLst/>
                <a:latin typeface="Calibri" panose="020F0502020204030204" pitchFamily="34" charset="0"/>
              </a:rPr>
            </a:br>
            <a:r>
              <a:rPr lang="de-DE" sz="2400" dirty="0">
                <a:effectLst/>
                <a:latin typeface="Calibri" panose="020F0502020204030204" pitchFamily="34" charset="0"/>
              </a:rPr>
              <a:t/>
            </a:r>
            <a:br>
              <a:rPr lang="de-DE" sz="2400" dirty="0">
                <a:effectLst/>
                <a:latin typeface="Calibri" panose="020F0502020204030204" pitchFamily="34" charset="0"/>
              </a:rPr>
            </a:br>
            <a:r>
              <a:rPr lang="de-DE" sz="2400" dirty="0">
                <a:effectLst/>
                <a:latin typeface="Calibri" panose="020F0502020204030204" pitchFamily="34" charset="0"/>
              </a:rPr>
              <a:t>Winrock International Headquarters</a:t>
            </a:r>
            <a:br>
              <a:rPr lang="de-DE" sz="2400" dirty="0">
                <a:effectLst/>
                <a:latin typeface="Calibri" panose="020F0502020204030204" pitchFamily="34" charset="0"/>
              </a:rPr>
            </a:br>
            <a:r>
              <a:rPr lang="de-DE" sz="2400" b="0" dirty="0">
                <a:effectLst/>
                <a:latin typeface="Calibri" panose="020F0502020204030204" pitchFamily="34" charset="0"/>
              </a:rPr>
              <a:t>2101 Riverfront Drive, Little Rock</a:t>
            </a:r>
            <a:br>
              <a:rPr lang="de-DE" sz="2400" b="0" dirty="0">
                <a:effectLst/>
                <a:latin typeface="Calibri" panose="020F0502020204030204" pitchFamily="34" charset="0"/>
              </a:rPr>
            </a:br>
            <a:r>
              <a:rPr lang="de-DE" sz="2400" b="0" dirty="0">
                <a:effectLst/>
                <a:latin typeface="Calibri" panose="020F0502020204030204" pitchFamily="34" charset="0"/>
              </a:rPr>
              <a:t>Arkansas 72202-1748 USA</a:t>
            </a:r>
            <a:br>
              <a:rPr lang="de-DE" sz="2400" b="0" dirty="0">
                <a:effectLst/>
                <a:latin typeface="Calibri" panose="020F0502020204030204" pitchFamily="34" charset="0"/>
              </a:rPr>
            </a:br>
            <a:r>
              <a:rPr lang="de-DE" sz="2400" b="0" dirty="0">
                <a:effectLst/>
                <a:latin typeface="Calibri" panose="020F0502020204030204" pitchFamily="34" charset="0"/>
              </a:rPr>
              <a:t>Tel: </a:t>
            </a:r>
            <a:r>
              <a:rPr lang="en-US" sz="2400" b="0" dirty="0">
                <a:effectLst/>
              </a:rPr>
              <a:t>1-501-280-3000</a:t>
            </a:r>
            <a:br>
              <a:rPr lang="en-US" sz="2400" b="0" dirty="0">
                <a:effectLst/>
              </a:rPr>
            </a:br>
            <a:r>
              <a:rPr lang="en-US" sz="2400" b="0" dirty="0">
                <a:effectLst/>
              </a:rPr>
              <a:t>Web: </a:t>
            </a:r>
            <a:r>
              <a:rPr lang="en-US" sz="2400" b="0" dirty="0">
                <a:effectLst/>
                <a:hlinkClick r:id="rId2"/>
              </a:rPr>
              <a:t>www.winrock.org</a:t>
            </a:r>
            <a:endParaRPr lang="en-US" sz="2400" dirty="0"/>
          </a:p>
        </p:txBody>
      </p:sp>
    </p:spTree>
    <p:extLst>
      <p:ext uri="{BB962C8B-B14F-4D97-AF65-F5344CB8AC3E}">
        <p14:creationId xmlns:p14="http://schemas.microsoft.com/office/powerpoint/2010/main" val="4082031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6200000">
            <a:off x="-2807871" y="2754690"/>
            <a:ext cx="6834947" cy="1325563"/>
          </a:xfrm>
        </p:spPr>
        <p:txBody>
          <a:bodyPr>
            <a:normAutofit/>
          </a:bodyPr>
          <a:lstStyle/>
          <a:p>
            <a:pPr algn="ctr"/>
            <a:r>
              <a:rPr lang="de-DE" dirty="0"/>
              <a:t>REDD+ in Climate Change Context (REDD+)</a:t>
            </a:r>
            <a:endParaRPr lang="en-US" dirty="0"/>
          </a:p>
        </p:txBody>
      </p:sp>
      <p:sp>
        <p:nvSpPr>
          <p:cNvPr id="4" name="Rectangle 3"/>
          <p:cNvSpPr/>
          <p:nvPr/>
        </p:nvSpPr>
        <p:spPr>
          <a:xfrm>
            <a:off x="1761564" y="200203"/>
            <a:ext cx="10082093" cy="6831101"/>
          </a:xfrm>
          <a:prstGeom prst="rect">
            <a:avLst/>
          </a:prstGeom>
        </p:spPr>
        <p:txBody>
          <a:bodyPr wrap="square">
            <a:spAutoFit/>
          </a:bodyPr>
          <a:lstStyle/>
          <a:p>
            <a:pPr marL="400050" lvl="0" indent="-400050">
              <a:lnSpc>
                <a:spcPct val="105000"/>
              </a:lnSpc>
              <a:spcBef>
                <a:spcPts val="600"/>
              </a:spcBef>
              <a:buFont typeface="+mj-lt"/>
              <a:buAutoNum type="romanUcPeriod"/>
            </a:pPr>
            <a:r>
              <a:rPr lang="en-US" sz="2200" b="1" dirty="0">
                <a:solidFill>
                  <a:schemeClr val="bg2">
                    <a:lumMod val="10000"/>
                  </a:schemeClr>
                </a:solidFill>
              </a:rPr>
              <a:t>ENABLING ENVIRONMENT OF REDD+</a:t>
            </a:r>
            <a:endParaRPr lang="en-US" sz="2200" dirty="0">
              <a:solidFill>
                <a:schemeClr val="bg2">
                  <a:lumMod val="10000"/>
                </a:schemeClr>
              </a:solidFill>
            </a:endParaRPr>
          </a:p>
          <a:p>
            <a:pPr lvl="1">
              <a:lnSpc>
                <a:spcPct val="105000"/>
              </a:lnSpc>
            </a:pPr>
            <a:r>
              <a:rPr lang="en-US" dirty="0"/>
              <a:t>1.1. Forests, Forest Carbon and Climate Change</a:t>
            </a:r>
          </a:p>
          <a:p>
            <a:pPr lvl="1">
              <a:lnSpc>
                <a:spcPct val="105000"/>
              </a:lnSpc>
            </a:pPr>
            <a:r>
              <a:rPr lang="en-US" dirty="0"/>
              <a:t>1.2.	Fundamentals of REDD+ and the UNFCCC</a:t>
            </a:r>
          </a:p>
          <a:p>
            <a:pPr lvl="1">
              <a:lnSpc>
                <a:spcPct val="105000"/>
              </a:lnSpc>
            </a:pPr>
            <a:r>
              <a:rPr lang="en-US" dirty="0"/>
              <a:t>1.3.	Stakeholder Engagement</a:t>
            </a:r>
          </a:p>
          <a:p>
            <a:pPr marL="400050" lvl="0" indent="-400050">
              <a:lnSpc>
                <a:spcPct val="105000"/>
              </a:lnSpc>
              <a:spcBef>
                <a:spcPts val="600"/>
              </a:spcBef>
              <a:buFont typeface="+mj-lt"/>
              <a:buAutoNum type="romanUcPeriod"/>
            </a:pPr>
            <a:r>
              <a:rPr lang="en-US" sz="2200" b="1" dirty="0">
                <a:solidFill>
                  <a:schemeClr val="bg2">
                    <a:lumMod val="10000"/>
                  </a:schemeClr>
                </a:solidFill>
              </a:rPr>
              <a:t>ASSESSING CURRENT CONDITIONS OF REDD+</a:t>
            </a:r>
            <a:endParaRPr lang="en-US" sz="2200" dirty="0">
              <a:solidFill>
                <a:schemeClr val="bg2">
                  <a:lumMod val="10000"/>
                </a:schemeClr>
              </a:solidFill>
            </a:endParaRPr>
          </a:p>
          <a:p>
            <a:pPr lvl="1">
              <a:lnSpc>
                <a:spcPct val="105000"/>
              </a:lnSpc>
            </a:pPr>
            <a:r>
              <a:rPr lang="en-US" b="1" dirty="0">
                <a:solidFill>
                  <a:srgbClr val="FF0000"/>
                </a:solidFill>
              </a:rPr>
              <a:t>2.1.	Drivers of Deforestation and Forest Degradation</a:t>
            </a:r>
          </a:p>
          <a:p>
            <a:pPr lvl="1">
              <a:lnSpc>
                <a:spcPct val="105000"/>
              </a:lnSpc>
            </a:pPr>
            <a:r>
              <a:rPr lang="en-US" dirty="0">
                <a:solidFill>
                  <a:schemeClr val="bg2">
                    <a:lumMod val="10000"/>
                  </a:schemeClr>
                </a:solidFill>
              </a:rPr>
              <a:t>2.2.	Fundamentals of Forest (Emission) Reference Levels</a:t>
            </a:r>
          </a:p>
          <a:p>
            <a:pPr lvl="1">
              <a:lnSpc>
                <a:spcPct val="105000"/>
              </a:lnSpc>
            </a:pPr>
            <a:r>
              <a:rPr lang="en-US" dirty="0">
                <a:solidFill>
                  <a:schemeClr val="bg2">
                    <a:lumMod val="10000"/>
                  </a:schemeClr>
                </a:solidFill>
              </a:rPr>
              <a:t>2.3.	National Forest Monitoring Systems (NFMS) for REDD+</a:t>
            </a:r>
          </a:p>
          <a:p>
            <a:pPr marL="400050" lvl="0" indent="-400050">
              <a:lnSpc>
                <a:spcPct val="105000"/>
              </a:lnSpc>
              <a:spcBef>
                <a:spcPts val="600"/>
              </a:spcBef>
              <a:buFont typeface="+mj-lt"/>
              <a:buAutoNum type="romanUcPeriod"/>
            </a:pPr>
            <a:r>
              <a:rPr lang="en-US" sz="2200" b="1" dirty="0">
                <a:solidFill>
                  <a:schemeClr val="bg2">
                    <a:lumMod val="10000"/>
                  </a:schemeClr>
                </a:solidFill>
              </a:rPr>
              <a:t>ANALYZING FUTURE OPTIONS FOR REDD+</a:t>
            </a:r>
            <a:endParaRPr lang="en-US" sz="2200" dirty="0">
              <a:solidFill>
                <a:schemeClr val="bg2">
                  <a:lumMod val="10000"/>
                </a:schemeClr>
              </a:solidFill>
            </a:endParaRPr>
          </a:p>
          <a:p>
            <a:pPr lvl="1">
              <a:lnSpc>
                <a:spcPct val="105000"/>
              </a:lnSpc>
            </a:pPr>
            <a:r>
              <a:rPr lang="en-US" dirty="0">
                <a:solidFill>
                  <a:schemeClr val="bg2">
                    <a:lumMod val="10000"/>
                  </a:schemeClr>
                </a:solidFill>
              </a:rPr>
              <a:t>3.1.	Policies and Measures for REDD+ Implementation</a:t>
            </a:r>
          </a:p>
          <a:p>
            <a:pPr lvl="1">
              <a:lnSpc>
                <a:spcPct val="105000"/>
              </a:lnSpc>
            </a:pPr>
            <a:r>
              <a:rPr lang="en-US" dirty="0">
                <a:solidFill>
                  <a:schemeClr val="bg2">
                    <a:lumMod val="10000"/>
                  </a:schemeClr>
                </a:solidFill>
              </a:rPr>
              <a:t>3.2.	REDD+ Safeguards under the UNFCCC</a:t>
            </a:r>
          </a:p>
          <a:p>
            <a:pPr lvl="1">
              <a:lnSpc>
                <a:spcPct val="105000"/>
              </a:lnSpc>
            </a:pPr>
            <a:r>
              <a:rPr lang="en-US" dirty="0">
                <a:solidFill>
                  <a:schemeClr val="bg2">
                    <a:lumMod val="10000"/>
                  </a:schemeClr>
                </a:solidFill>
              </a:rPr>
              <a:t>3.3.	The Costs and Benefits of REDD+</a:t>
            </a:r>
          </a:p>
          <a:p>
            <a:pPr marL="400050" lvl="0" indent="-400050">
              <a:lnSpc>
                <a:spcPct val="105000"/>
              </a:lnSpc>
              <a:spcBef>
                <a:spcPts val="600"/>
              </a:spcBef>
              <a:buFont typeface="+mj-lt"/>
              <a:buAutoNum type="romanUcPeriod"/>
            </a:pPr>
            <a:r>
              <a:rPr lang="en-US" sz="2200" b="1" dirty="0">
                <a:solidFill>
                  <a:schemeClr val="bg2">
                    <a:lumMod val="10000"/>
                  </a:schemeClr>
                </a:solidFill>
              </a:rPr>
              <a:t>DEVELOPING REDD+ STRATEGIES AND ACTION PLANS</a:t>
            </a:r>
            <a:endParaRPr lang="en-US" sz="2200" dirty="0">
              <a:solidFill>
                <a:schemeClr val="bg2">
                  <a:lumMod val="10000"/>
                </a:schemeClr>
              </a:solidFill>
            </a:endParaRPr>
          </a:p>
          <a:p>
            <a:pPr lvl="1">
              <a:lnSpc>
                <a:spcPct val="105000"/>
              </a:lnSpc>
            </a:pPr>
            <a:r>
              <a:rPr lang="en-US" dirty="0">
                <a:solidFill>
                  <a:schemeClr val="bg2">
                    <a:lumMod val="10000"/>
                  </a:schemeClr>
                </a:solidFill>
              </a:rPr>
              <a:t>4.1.	</a:t>
            </a:r>
            <a:r>
              <a:rPr lang="en-US">
                <a:solidFill>
                  <a:schemeClr val="bg2">
                    <a:lumMod val="10000"/>
                  </a:schemeClr>
                </a:solidFill>
              </a:rPr>
              <a:t>Negotiation in REDD+</a:t>
            </a:r>
            <a:endParaRPr lang="en-US" dirty="0">
              <a:solidFill>
                <a:schemeClr val="bg2">
                  <a:lumMod val="10000"/>
                </a:schemeClr>
              </a:solidFill>
            </a:endParaRPr>
          </a:p>
          <a:p>
            <a:pPr lvl="1">
              <a:lnSpc>
                <a:spcPct val="105000"/>
              </a:lnSpc>
            </a:pPr>
            <a:r>
              <a:rPr lang="en-US" dirty="0">
                <a:solidFill>
                  <a:schemeClr val="bg2">
                    <a:lumMod val="10000"/>
                  </a:schemeClr>
                </a:solidFill>
              </a:rPr>
              <a:t>4.2.	National Strategies and Action Plans</a:t>
            </a:r>
          </a:p>
          <a:p>
            <a:pPr lvl="1">
              <a:lnSpc>
                <a:spcPct val="105000"/>
              </a:lnSpc>
            </a:pPr>
            <a:r>
              <a:rPr lang="en-US" dirty="0">
                <a:solidFill>
                  <a:schemeClr val="bg2">
                    <a:lumMod val="10000"/>
                  </a:schemeClr>
                </a:solidFill>
              </a:rPr>
              <a:t>4.3.	Approaches for Incentive Allocation System</a:t>
            </a:r>
          </a:p>
          <a:p>
            <a:pPr marL="400050" lvl="0" indent="-400050">
              <a:lnSpc>
                <a:spcPct val="105000"/>
              </a:lnSpc>
              <a:spcBef>
                <a:spcPts val="600"/>
              </a:spcBef>
              <a:buFont typeface="+mj-lt"/>
              <a:buAutoNum type="romanUcPeriod"/>
            </a:pPr>
            <a:r>
              <a:rPr lang="en-US" sz="2200" b="1" dirty="0">
                <a:solidFill>
                  <a:schemeClr val="bg2">
                    <a:lumMod val="10000"/>
                  </a:schemeClr>
                </a:solidFill>
              </a:rPr>
              <a:t>MONITORING, EVALUATION AND ADAPTATION</a:t>
            </a:r>
            <a:endParaRPr lang="en-US" sz="2200" dirty="0">
              <a:solidFill>
                <a:schemeClr val="bg2">
                  <a:lumMod val="10000"/>
                </a:schemeClr>
              </a:solidFill>
            </a:endParaRPr>
          </a:p>
          <a:p>
            <a:pPr lvl="1">
              <a:lnSpc>
                <a:spcPct val="105000"/>
              </a:lnSpc>
            </a:pPr>
            <a:r>
              <a:rPr lang="en-US" dirty="0">
                <a:solidFill>
                  <a:schemeClr val="bg2">
                    <a:lumMod val="10000"/>
                  </a:schemeClr>
                </a:solidFill>
              </a:rPr>
              <a:t>5.1.	Establish M&amp;E Framework for REDD+ Action Plan</a:t>
            </a:r>
          </a:p>
          <a:p>
            <a:pPr lvl="1">
              <a:lnSpc>
                <a:spcPct val="105000"/>
              </a:lnSpc>
            </a:pPr>
            <a:r>
              <a:rPr lang="en-US" dirty="0">
                <a:solidFill>
                  <a:schemeClr val="bg2">
                    <a:lumMod val="10000"/>
                  </a:schemeClr>
                </a:solidFill>
              </a:rPr>
              <a:t>5.2.	Monitor and Measure Implementation Progress</a:t>
            </a:r>
          </a:p>
          <a:p>
            <a:pPr lvl="1">
              <a:lnSpc>
                <a:spcPct val="105000"/>
              </a:lnSpc>
            </a:pPr>
            <a:r>
              <a:rPr lang="en-US" dirty="0">
                <a:solidFill>
                  <a:schemeClr val="bg2">
                    <a:lumMod val="10000"/>
                  </a:schemeClr>
                </a:solidFill>
              </a:rPr>
              <a:t>5.3.	Evaluate, Report and Adapt </a:t>
            </a:r>
          </a:p>
          <a:p>
            <a:pPr lvl="1">
              <a:lnSpc>
                <a:spcPct val="105000"/>
              </a:lnSpc>
            </a:pPr>
            <a:endParaRPr lang="en-US" dirty="0"/>
          </a:p>
        </p:txBody>
      </p:sp>
      <p:sp>
        <p:nvSpPr>
          <p:cNvPr id="5" name="Right Arrow 4"/>
          <p:cNvSpPr>
            <a:spLocks noChangeArrowheads="1"/>
          </p:cNvSpPr>
          <p:nvPr/>
        </p:nvSpPr>
        <p:spPr bwMode="auto">
          <a:xfrm>
            <a:off x="1761564" y="1886720"/>
            <a:ext cx="385763" cy="242888"/>
          </a:xfrm>
          <a:prstGeom prst="rightArrow">
            <a:avLst>
              <a:gd name="adj1" fmla="val 50000"/>
              <a:gd name="adj2" fmla="val 49993"/>
            </a:avLst>
          </a:prstGeom>
          <a:solidFill>
            <a:srgbClr val="FF0000"/>
          </a:solidFill>
          <a:ln w="9525">
            <a:solidFill>
              <a:srgbClr val="FF0000"/>
            </a:solidFill>
            <a:miter lim="800000"/>
            <a:headEnd/>
            <a:tailEnd/>
          </a:ln>
          <a:effectLst>
            <a:outerShdw blurRad="40000" dist="23000" dir="5400000" rotWithShape="0">
              <a:srgbClr val="000000">
                <a:alpha val="34998"/>
              </a:srgbClr>
            </a:outerShdw>
          </a:effectLst>
        </p:spPr>
        <p:txBody>
          <a:bodyPr anchor="ctr"/>
          <a:lstStyle/>
          <a:p>
            <a:pPr algn="ctr">
              <a:defRPr/>
            </a:pPr>
            <a:endParaRPr lang="en-US">
              <a:solidFill>
                <a:schemeClr val="lt1"/>
              </a:solidFill>
              <a:latin typeface="+mn-lt"/>
              <a:ea typeface="+mn-ea"/>
              <a:cs typeface="+mn-cs"/>
            </a:endParaRPr>
          </a:p>
        </p:txBody>
      </p:sp>
    </p:spTree>
    <p:extLst>
      <p:ext uri="{BB962C8B-B14F-4D97-AF65-F5344CB8AC3E}">
        <p14:creationId xmlns:p14="http://schemas.microsoft.com/office/powerpoint/2010/main" val="3086297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6050" y="0"/>
            <a:ext cx="11879263" cy="1079500"/>
          </a:xfrm>
        </p:spPr>
        <p:txBody>
          <a:bodyPr rtlCol="0">
            <a:normAutofit/>
          </a:bodyPr>
          <a:lstStyle/>
          <a:p>
            <a:pPr eaLnBrk="1" fontAlgn="auto" hangingPunct="1">
              <a:spcAft>
                <a:spcPts val="0"/>
              </a:spcAft>
              <a:defRPr/>
            </a:pPr>
            <a:r>
              <a:rPr lang="en-US" dirty="0"/>
              <a:t>Acknowledgements</a:t>
            </a:r>
          </a:p>
        </p:txBody>
      </p:sp>
      <p:graphicFrame>
        <p:nvGraphicFramePr>
          <p:cNvPr id="4" name="Table 3"/>
          <p:cNvGraphicFramePr>
            <a:graphicFrameLocks noGrp="1"/>
          </p:cNvGraphicFramePr>
          <p:nvPr>
            <p:extLst/>
          </p:nvPr>
        </p:nvGraphicFramePr>
        <p:xfrm>
          <a:off x="238540" y="1855322"/>
          <a:ext cx="4861494" cy="3657600"/>
        </p:xfrm>
        <a:graphic>
          <a:graphicData uri="http://schemas.openxmlformats.org/drawingml/2006/table">
            <a:tbl>
              <a:tblPr firstRow="1" bandRow="1">
                <a:tableStyleId>{5C22544A-7EE6-4342-B048-85BDC9FD1C3A}</a:tableStyleId>
              </a:tblPr>
              <a:tblGrid>
                <a:gridCol w="4861494">
                  <a:extLst>
                    <a:ext uri="{9D8B030D-6E8A-4147-A177-3AD203B41FA5}">
                      <a16:colId xmlns="" xmlns:a16="http://schemas.microsoft.com/office/drawing/2014/main" val="2152013341"/>
                    </a:ext>
                  </a:extLst>
                </a:gridCol>
              </a:tblGrid>
              <a:tr h="339242">
                <a:tc>
                  <a:txBody>
                    <a:bodyPr/>
                    <a:lstStyle/>
                    <a:p>
                      <a:r>
                        <a:rPr lang="en-US" dirty="0"/>
                        <a:t>UNIVERSITIES</a:t>
                      </a:r>
                      <a:endParaRPr lang="en-SG" dirty="0"/>
                    </a:p>
                  </a:txBody>
                  <a:tcPr>
                    <a:solidFill>
                      <a:schemeClr val="accent2">
                        <a:lumMod val="75000"/>
                      </a:schemeClr>
                    </a:solidFill>
                  </a:tcPr>
                </a:tc>
                <a:extLst>
                  <a:ext uri="{0D108BD9-81ED-4DB2-BD59-A6C34878D82A}">
                    <a16:rowId xmlns="" xmlns:a16="http://schemas.microsoft.com/office/drawing/2014/main" val="3951541938"/>
                  </a:ext>
                </a:extLst>
              </a:tr>
              <a:tr h="339242">
                <a:tc>
                  <a:txBody>
                    <a:bodyPr/>
                    <a:lstStyle/>
                    <a:p>
                      <a:r>
                        <a:rPr lang="en-US" sz="1800" b="1" kern="1200" dirty="0">
                          <a:solidFill>
                            <a:schemeClr val="dk1"/>
                          </a:solidFill>
                          <a:effectLst/>
                          <a:latin typeface="+mn-lt"/>
                          <a:ea typeface="+mn-ea"/>
                          <a:cs typeface="+mn-cs"/>
                        </a:rPr>
                        <a:t>Bangladesh Agricultural University </a:t>
                      </a:r>
                      <a:endParaRPr lang="en-SG" dirty="0"/>
                    </a:p>
                  </a:txBody>
                  <a:tcPr/>
                </a:tc>
                <a:extLst>
                  <a:ext uri="{0D108BD9-81ED-4DB2-BD59-A6C34878D82A}">
                    <a16:rowId xmlns="" xmlns:a16="http://schemas.microsoft.com/office/drawing/2014/main" val="3618431417"/>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University of </a:t>
                      </a:r>
                      <a:r>
                        <a:rPr lang="en-US" b="1" dirty="0"/>
                        <a:t>Chittagong</a:t>
                      </a:r>
                      <a:endParaRPr lang="en-SG" b="1" dirty="0"/>
                    </a:p>
                  </a:txBody>
                  <a:tcPr/>
                </a:tc>
                <a:extLst>
                  <a:ext uri="{0D108BD9-81ED-4DB2-BD59-A6C34878D82A}">
                    <a16:rowId xmlns="" xmlns:a16="http://schemas.microsoft.com/office/drawing/2014/main" val="1565770784"/>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Dhaka University</a:t>
                      </a:r>
                      <a:endParaRPr lang="en-SG" b="1" dirty="0"/>
                    </a:p>
                  </a:txBody>
                  <a:tcPr/>
                </a:tc>
                <a:extLst>
                  <a:ext uri="{0D108BD9-81ED-4DB2-BD59-A6C34878D82A}">
                    <a16:rowId xmlns="" xmlns:a16="http://schemas.microsoft.com/office/drawing/2014/main" val="1217342287"/>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Independent University, Bangladesh</a:t>
                      </a:r>
                      <a:endParaRPr lang="en-SG" b="1" dirty="0"/>
                    </a:p>
                  </a:txBody>
                  <a:tcPr/>
                </a:tc>
                <a:extLst>
                  <a:ext uri="{0D108BD9-81ED-4DB2-BD59-A6C34878D82A}">
                    <a16:rowId xmlns="" xmlns:a16="http://schemas.microsoft.com/office/drawing/2014/main" val="232038122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Khulna</a:t>
                      </a:r>
                      <a:r>
                        <a:rPr lang="en-US" b="1" baseline="0" dirty="0"/>
                        <a:t> University</a:t>
                      </a:r>
                      <a:endParaRPr lang="en-SG" b="1" dirty="0"/>
                    </a:p>
                  </a:txBody>
                  <a:tcPr/>
                </a:tc>
                <a:extLst>
                  <a:ext uri="{0D108BD9-81ED-4DB2-BD59-A6C34878D82A}">
                    <a16:rowId xmlns="" xmlns:a16="http://schemas.microsoft.com/office/drawing/2014/main" val="392130644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Noakhali</a:t>
                      </a:r>
                      <a:r>
                        <a:rPr lang="en-US" b="1" dirty="0"/>
                        <a:t> University of Science and Technology</a:t>
                      </a:r>
                      <a:endParaRPr lang="en-SG" b="1" dirty="0"/>
                    </a:p>
                  </a:txBody>
                  <a:tcPr/>
                </a:tc>
                <a:extLst>
                  <a:ext uri="{0D108BD9-81ED-4DB2-BD59-A6C34878D82A}">
                    <a16:rowId xmlns="" xmlns:a16="http://schemas.microsoft.com/office/drawing/2014/main" val="1131339479"/>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Shahjalal</a:t>
                      </a:r>
                      <a:r>
                        <a:rPr lang="en-US" b="1" baseline="0" dirty="0"/>
                        <a:t> University </a:t>
                      </a:r>
                      <a:r>
                        <a:rPr lang="en-US" b="1" dirty="0"/>
                        <a:t>of Science and Technology</a:t>
                      </a:r>
                      <a:endParaRPr lang="en-SG" b="1" dirty="0"/>
                    </a:p>
                  </a:txBody>
                  <a:tcPr/>
                </a:tc>
                <a:extLst>
                  <a:ext uri="{0D108BD9-81ED-4DB2-BD59-A6C34878D82A}">
                    <a16:rowId xmlns="" xmlns:a16="http://schemas.microsoft.com/office/drawing/2014/main" val="495297682"/>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Sher-e-Bangla</a:t>
                      </a:r>
                      <a:r>
                        <a:rPr lang="en-US" b="1" baseline="0" dirty="0"/>
                        <a:t> Agriculture University</a:t>
                      </a:r>
                      <a:endParaRPr lang="en-SG" b="1" dirty="0"/>
                    </a:p>
                  </a:txBody>
                  <a:tcPr/>
                </a:tc>
                <a:extLst>
                  <a:ext uri="{0D108BD9-81ED-4DB2-BD59-A6C34878D82A}">
                    <a16:rowId xmlns="" xmlns:a16="http://schemas.microsoft.com/office/drawing/2014/main" val="354190507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b="1" dirty="0"/>
                        <a:t>North South University</a:t>
                      </a:r>
                    </a:p>
                  </a:txBody>
                  <a:tcPr/>
                </a:tc>
                <a:extLst>
                  <a:ext uri="{0D108BD9-81ED-4DB2-BD59-A6C34878D82A}">
                    <a16:rowId xmlns="" xmlns:a16="http://schemas.microsoft.com/office/drawing/2014/main" val="10009"/>
                  </a:ext>
                </a:extLst>
              </a:tr>
            </a:tbl>
          </a:graphicData>
        </a:graphic>
      </p:graphicFrame>
      <p:graphicFrame>
        <p:nvGraphicFramePr>
          <p:cNvPr id="7" name="Table 6"/>
          <p:cNvGraphicFramePr>
            <a:graphicFrameLocks noGrp="1"/>
          </p:cNvGraphicFramePr>
          <p:nvPr>
            <p:extLst/>
          </p:nvPr>
        </p:nvGraphicFramePr>
        <p:xfrm>
          <a:off x="5370490" y="1198785"/>
          <a:ext cx="6556467" cy="2348478"/>
        </p:xfrm>
        <a:graphic>
          <a:graphicData uri="http://schemas.openxmlformats.org/drawingml/2006/table">
            <a:tbl>
              <a:tblPr firstRow="1" bandRow="1">
                <a:tableStyleId>{5C22544A-7EE6-4342-B048-85BDC9FD1C3A}</a:tableStyleId>
              </a:tblPr>
              <a:tblGrid>
                <a:gridCol w="2975020">
                  <a:extLst>
                    <a:ext uri="{9D8B030D-6E8A-4147-A177-3AD203B41FA5}">
                      <a16:colId xmlns="" xmlns:a16="http://schemas.microsoft.com/office/drawing/2014/main" val="4155131984"/>
                    </a:ext>
                  </a:extLst>
                </a:gridCol>
                <a:gridCol w="3581447">
                  <a:extLst>
                    <a:ext uri="{9D8B030D-6E8A-4147-A177-3AD203B41FA5}">
                      <a16:colId xmlns="" xmlns:a16="http://schemas.microsoft.com/office/drawing/2014/main" val="2614824422"/>
                    </a:ext>
                  </a:extLst>
                </a:gridCol>
              </a:tblGrid>
              <a:tr h="319634">
                <a:tc>
                  <a:txBody>
                    <a:bodyPr/>
                    <a:lstStyle/>
                    <a:p>
                      <a:r>
                        <a:rPr lang="en-US" dirty="0"/>
                        <a:t>EXPERT</a:t>
                      </a:r>
                      <a:r>
                        <a:rPr lang="en-US" baseline="0" dirty="0"/>
                        <a:t> CONTRIBUTORS</a:t>
                      </a:r>
                      <a:endParaRPr lang="en-SG" dirty="0"/>
                    </a:p>
                  </a:txBody>
                  <a:tcPr>
                    <a:solidFill>
                      <a:schemeClr val="accent6"/>
                    </a:solidFill>
                  </a:tcPr>
                </a:tc>
                <a:tc>
                  <a:txBody>
                    <a:bodyPr/>
                    <a:lstStyle/>
                    <a:p>
                      <a:r>
                        <a:rPr lang="en-US" dirty="0"/>
                        <a:t>SPECIFIC INPUTS</a:t>
                      </a:r>
                      <a:endParaRPr lang="en-SG" dirty="0"/>
                    </a:p>
                  </a:txBody>
                  <a:tcPr>
                    <a:solidFill>
                      <a:schemeClr val="accent6"/>
                    </a:solidFill>
                  </a:tcPr>
                </a:tc>
                <a:extLst>
                  <a:ext uri="{0D108BD9-81ED-4DB2-BD59-A6C34878D82A}">
                    <a16:rowId xmlns="" xmlns:a16="http://schemas.microsoft.com/office/drawing/2014/main" val="588621041"/>
                  </a:ext>
                </a:extLst>
              </a:tr>
              <a:tr h="319634">
                <a:tc>
                  <a:txBody>
                    <a:bodyPr/>
                    <a:lstStyle/>
                    <a:p>
                      <a:r>
                        <a:rPr lang="en-US" sz="1800" b="0" i="0" kern="1200" dirty="0">
                          <a:solidFill>
                            <a:schemeClr val="dk1"/>
                          </a:solidFill>
                          <a:effectLst/>
                          <a:latin typeface="+mn-lt"/>
                          <a:ea typeface="+mn-ea"/>
                          <a:cs typeface="+mn-cs"/>
                        </a:rPr>
                        <a:t>Prof. (Dr.) </a:t>
                      </a:r>
                      <a:r>
                        <a:rPr lang="en-US" sz="1800" b="0" i="0" kern="1200" dirty="0" err="1">
                          <a:solidFill>
                            <a:schemeClr val="dk1"/>
                          </a:solidFill>
                          <a:effectLst/>
                          <a:latin typeface="+mn-lt"/>
                          <a:ea typeface="+mn-ea"/>
                          <a:cs typeface="+mn-cs"/>
                        </a:rPr>
                        <a:t>Manzoor</a:t>
                      </a:r>
                      <a:r>
                        <a:rPr lang="en-US" sz="1800" b="0" i="0" kern="1200" dirty="0">
                          <a:solidFill>
                            <a:schemeClr val="dk1"/>
                          </a:solidFill>
                          <a:effectLst/>
                          <a:latin typeface="+mn-lt"/>
                          <a:ea typeface="+mn-ea"/>
                          <a:cs typeface="+mn-cs"/>
                        </a:rPr>
                        <a:t> Rashid</a:t>
                      </a:r>
                      <a:endParaRPr lang="en-SG" dirty="0"/>
                    </a:p>
                  </a:txBody>
                  <a:tcPr/>
                </a:tc>
                <a:tc>
                  <a:txBody>
                    <a:bodyPr/>
                    <a:lstStyle/>
                    <a:p>
                      <a:r>
                        <a:rPr lang="en-US" sz="1800" b="0" i="0" kern="1200" dirty="0">
                          <a:solidFill>
                            <a:schemeClr val="dk1"/>
                          </a:solidFill>
                          <a:effectLst/>
                          <a:latin typeface="+mn-lt"/>
                          <a:ea typeface="+mn-ea"/>
                          <a:cs typeface="+mn-cs"/>
                        </a:rPr>
                        <a:t>Curriculum</a:t>
                      </a:r>
                      <a:r>
                        <a:rPr lang="en-US" sz="1800" b="0" i="0" kern="1200" baseline="0" dirty="0">
                          <a:solidFill>
                            <a:schemeClr val="dk1"/>
                          </a:solidFill>
                          <a:effectLst/>
                          <a:latin typeface="+mn-lt"/>
                          <a:ea typeface="+mn-ea"/>
                          <a:cs typeface="+mn-cs"/>
                        </a:rPr>
                        <a:t> Development for all topics</a:t>
                      </a:r>
                      <a:endParaRPr lang="en-SG" b="0" dirty="0"/>
                    </a:p>
                  </a:txBody>
                  <a:tcPr/>
                </a:tc>
                <a:extLst>
                  <a:ext uri="{0D108BD9-81ED-4DB2-BD59-A6C34878D82A}">
                    <a16:rowId xmlns="" xmlns:a16="http://schemas.microsoft.com/office/drawing/2014/main" val="126233955"/>
                  </a:ext>
                </a:extLst>
              </a:tr>
              <a:tr h="428238">
                <a:tc>
                  <a:txBody>
                    <a:bodyPr/>
                    <a:lstStyle/>
                    <a:p>
                      <a:r>
                        <a:rPr lang="en-US" dirty="0"/>
                        <a:t>Prof. (Dr.) Md. </a:t>
                      </a:r>
                      <a:r>
                        <a:rPr lang="en-US" dirty="0" err="1"/>
                        <a:t>Danesh</a:t>
                      </a:r>
                      <a:r>
                        <a:rPr lang="en-US" dirty="0"/>
                        <a:t> Miah</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REDD+, Forest</a:t>
                      </a:r>
                      <a:r>
                        <a:rPr lang="en-US" sz="1800" b="0" i="0" kern="1200" baseline="0" dirty="0">
                          <a:solidFill>
                            <a:schemeClr val="dk1"/>
                          </a:solidFill>
                          <a:effectLst/>
                          <a:latin typeface="+mn-lt"/>
                          <a:ea typeface="+mn-ea"/>
                          <a:cs typeface="+mn-cs"/>
                        </a:rPr>
                        <a:t> Carbon</a:t>
                      </a:r>
                      <a:endParaRPr lang="en-SG" b="0" dirty="0"/>
                    </a:p>
                  </a:txBody>
                  <a:tcPr/>
                </a:tc>
                <a:extLst>
                  <a:ext uri="{0D108BD9-81ED-4DB2-BD59-A6C34878D82A}">
                    <a16:rowId xmlns="" xmlns:a16="http://schemas.microsoft.com/office/drawing/2014/main" val="2857115431"/>
                  </a:ext>
                </a:extLst>
              </a:tr>
              <a:tr h="428238">
                <a:tc>
                  <a:txBody>
                    <a:bodyPr/>
                    <a:lstStyle/>
                    <a:p>
                      <a:r>
                        <a:rPr lang="en-US" sz="1800" b="0" i="0" kern="1200" dirty="0">
                          <a:solidFill>
                            <a:schemeClr val="dk1"/>
                          </a:solidFill>
                          <a:effectLst/>
                          <a:latin typeface="+mn-lt"/>
                          <a:ea typeface="+mn-ea"/>
                          <a:cs typeface="+mn-cs"/>
                        </a:rPr>
                        <a:t>Prof. (Dr.) Md. </a:t>
                      </a:r>
                      <a:r>
                        <a:rPr lang="en-US" sz="1800" b="0" i="0" kern="1200" dirty="0" err="1">
                          <a:solidFill>
                            <a:schemeClr val="dk1"/>
                          </a:solidFill>
                          <a:effectLst/>
                          <a:latin typeface="+mn-lt"/>
                          <a:ea typeface="+mn-ea"/>
                          <a:cs typeface="+mn-cs"/>
                        </a:rPr>
                        <a:t>Jakariya</a:t>
                      </a:r>
                      <a:r>
                        <a:rPr lang="en-US" sz="1800" b="0" i="0" kern="1200" dirty="0">
                          <a:solidFill>
                            <a:schemeClr val="dk1"/>
                          </a:solidFill>
                          <a:effectLst/>
                          <a:latin typeface="+mn-lt"/>
                          <a:ea typeface="+mn-ea"/>
                          <a:cs typeface="+mn-cs"/>
                        </a:rPr>
                        <a:t> </a:t>
                      </a:r>
                      <a:endParaRPr lang="en-SG" dirty="0"/>
                    </a:p>
                  </a:txBody>
                  <a:tcPr/>
                </a:tc>
                <a:tc>
                  <a:txBody>
                    <a:bodyPr/>
                    <a:lstStyle/>
                    <a:p>
                      <a:r>
                        <a:rPr lang="en-US" dirty="0"/>
                        <a:t>Community NR</a:t>
                      </a:r>
                      <a:r>
                        <a:rPr lang="en-US" baseline="0" dirty="0"/>
                        <a:t> Management, Climate Change, Natural Resources Management</a:t>
                      </a:r>
                      <a:endParaRPr lang="en-US" dirty="0"/>
                    </a:p>
                  </a:txBody>
                  <a:tcPr/>
                </a:tc>
                <a:extLst>
                  <a:ext uri="{0D108BD9-81ED-4DB2-BD59-A6C34878D82A}">
                    <a16:rowId xmlns="" xmlns:a16="http://schemas.microsoft.com/office/drawing/2014/main" val="10003"/>
                  </a:ext>
                </a:extLst>
              </a:tr>
            </a:tbl>
          </a:graphicData>
        </a:graphic>
      </p:graphicFrame>
      <p:sp>
        <p:nvSpPr>
          <p:cNvPr id="9" name="TextBox 8"/>
          <p:cNvSpPr txBox="1"/>
          <p:nvPr/>
        </p:nvSpPr>
        <p:spPr>
          <a:xfrm>
            <a:off x="238540" y="6288744"/>
            <a:ext cx="11509113" cy="369332"/>
          </a:xfrm>
          <a:prstGeom prst="rect">
            <a:avLst/>
          </a:prstGeom>
          <a:solidFill>
            <a:schemeClr val="bg1">
              <a:lumMod val="65000"/>
            </a:schemeClr>
          </a:solidFill>
        </p:spPr>
        <p:txBody>
          <a:bodyPr wrap="none" rtlCol="0">
            <a:spAutoFit/>
          </a:bodyPr>
          <a:lstStyle/>
          <a:p>
            <a:r>
              <a:rPr lang="en-US" b="1" dirty="0"/>
              <a:t>DESIGN, LAYOUT AND CONTENT DEVELOPMENT:  Ms. Chi Pham, Curriculum Development Expert, Bangkok, Thailand</a:t>
            </a:r>
            <a:endParaRPr lang="en-SG" b="1" dirty="0"/>
          </a:p>
        </p:txBody>
      </p:sp>
      <p:graphicFrame>
        <p:nvGraphicFramePr>
          <p:cNvPr id="2" name="Table 1"/>
          <p:cNvGraphicFramePr>
            <a:graphicFrameLocks noGrp="1"/>
          </p:cNvGraphicFramePr>
          <p:nvPr>
            <p:extLst/>
          </p:nvPr>
        </p:nvGraphicFramePr>
        <p:xfrm>
          <a:off x="5357236" y="3642695"/>
          <a:ext cx="6582973" cy="2590800"/>
        </p:xfrm>
        <a:graphic>
          <a:graphicData uri="http://schemas.openxmlformats.org/drawingml/2006/table">
            <a:tbl>
              <a:tblPr firstRow="1" bandRow="1">
                <a:tableStyleId>{5C22544A-7EE6-4342-B048-85BDC9FD1C3A}</a:tableStyleId>
              </a:tblPr>
              <a:tblGrid>
                <a:gridCol w="2975020">
                  <a:extLst>
                    <a:ext uri="{9D8B030D-6E8A-4147-A177-3AD203B41FA5}">
                      <a16:colId xmlns="" xmlns:a16="http://schemas.microsoft.com/office/drawing/2014/main" val="60904169"/>
                    </a:ext>
                  </a:extLst>
                </a:gridCol>
                <a:gridCol w="3607953">
                  <a:extLst>
                    <a:ext uri="{9D8B030D-6E8A-4147-A177-3AD203B41FA5}">
                      <a16:colId xmlns="" xmlns:a16="http://schemas.microsoft.com/office/drawing/2014/main" val="515064804"/>
                    </a:ext>
                  </a:extLst>
                </a:gridCol>
              </a:tblGrid>
              <a:tr h="370840">
                <a:tc>
                  <a:txBody>
                    <a:bodyPr/>
                    <a:lstStyle/>
                    <a:p>
                      <a:r>
                        <a:rPr lang="en-US" dirty="0"/>
                        <a:t>CREL</a:t>
                      </a:r>
                      <a:r>
                        <a:rPr lang="en-US" baseline="0" dirty="0"/>
                        <a:t> STAFF</a:t>
                      </a:r>
                      <a:endParaRPr lang="en-SG" dirty="0"/>
                    </a:p>
                  </a:txBody>
                  <a:tcPr>
                    <a:solidFill>
                      <a:srgbClr val="7030A0"/>
                    </a:solidFill>
                  </a:tcPr>
                </a:tc>
                <a:tc>
                  <a:txBody>
                    <a:bodyPr/>
                    <a:lstStyle/>
                    <a:p>
                      <a:r>
                        <a:rPr lang="en-US" dirty="0"/>
                        <a:t>CREL STAFF</a:t>
                      </a:r>
                      <a:endParaRPr lang="en-SG" dirty="0"/>
                    </a:p>
                  </a:txBody>
                  <a:tcPr>
                    <a:solidFill>
                      <a:srgbClr val="7030A0"/>
                    </a:solidFill>
                  </a:tcPr>
                </a:tc>
                <a:extLst>
                  <a:ext uri="{0D108BD9-81ED-4DB2-BD59-A6C34878D82A}">
                    <a16:rowId xmlns="" xmlns:a16="http://schemas.microsoft.com/office/drawing/2014/main" val="27335484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John A Dorr</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Utpal Dutta</a:t>
                      </a:r>
                      <a:endParaRPr lang="en-SG" dirty="0"/>
                    </a:p>
                  </a:txBody>
                  <a:tcPr/>
                </a:tc>
                <a:extLst>
                  <a:ext uri="{0D108BD9-81ED-4DB2-BD59-A6C34878D82A}">
                    <a16:rowId xmlns="" xmlns:a16="http://schemas.microsoft.com/office/drawing/2014/main" val="23730397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Abu Mostafa Kamal Uddin</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Ruhul Mohaiman Chowdhury</a:t>
                      </a:r>
                      <a:endParaRPr lang="en-US" sz="1800" dirty="0">
                        <a:latin typeface="+mn-lt"/>
                      </a:endParaRPr>
                    </a:p>
                  </a:txBody>
                  <a:tcPr/>
                </a:tc>
                <a:extLst>
                  <a:ext uri="{0D108BD9-81ED-4DB2-BD59-A6C34878D82A}">
                    <a16:rowId xmlns="" xmlns:a16="http://schemas.microsoft.com/office/drawing/2014/main" val="29908904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Kevin  T. Kamp</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Rahima Khatun</a:t>
                      </a:r>
                      <a:endParaRPr lang="en-US" sz="1800" dirty="0">
                        <a:latin typeface="+mn-lt"/>
                      </a:endParaRPr>
                    </a:p>
                  </a:txBody>
                  <a:tcPr/>
                </a:tc>
                <a:extLst>
                  <a:ext uri="{0D108BD9-81ED-4DB2-BD59-A6C34878D82A}">
                    <a16:rowId xmlns="" xmlns:a16="http://schemas.microsoft.com/office/drawing/2014/main" val="2112081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Paul Thompson</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latin typeface="+mn-lt"/>
                          <a:ea typeface="Calibri" panose="020F0502020204030204" pitchFamily="34" charset="0"/>
                          <a:cs typeface="Times New Roman" panose="02020603050405020304" pitchFamily="18" charset="0"/>
                        </a:rPr>
                        <a:t>Sultana Razia Zummi</a:t>
                      </a:r>
                      <a:endParaRPr lang="en-US" sz="18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 xmlns:a16="http://schemas.microsoft.com/office/drawing/2014/main" val="896663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Abdul</a:t>
                      </a:r>
                      <a:r>
                        <a:rPr lang="de-DE" sz="1800" baseline="0" dirty="0"/>
                        <a:t> Wahab</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Shams Uddin </a:t>
                      </a:r>
                      <a:endParaRPr lang="en-SG" dirty="0"/>
                    </a:p>
                  </a:txBody>
                  <a:tcPr/>
                </a:tc>
                <a:extLst>
                  <a:ext uri="{0D108BD9-81ED-4DB2-BD59-A6C34878D82A}">
                    <a16:rowId xmlns="" xmlns:a16="http://schemas.microsoft.com/office/drawing/2014/main" val="4130319332"/>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Shahzia </a:t>
                      </a:r>
                      <a:r>
                        <a:rPr lang="en-US" sz="1800" kern="1200" dirty="0" err="1">
                          <a:effectLst/>
                        </a:rPr>
                        <a:t>Mohsin</a:t>
                      </a:r>
                      <a:r>
                        <a:rPr lang="en-US" sz="1800" kern="1200" dirty="0">
                          <a:effectLst/>
                        </a:rPr>
                        <a:t> Khan</a:t>
                      </a:r>
                      <a:endParaRPr lang="en-US" sz="1800" dirty="0"/>
                    </a:p>
                  </a:txBody>
                  <a:tcPr/>
                </a:tc>
                <a:tc>
                  <a:txBody>
                    <a:bodyPr/>
                    <a:lstStyle/>
                    <a:p>
                      <a:endParaRPr lang="en-SG" dirty="0"/>
                    </a:p>
                  </a:txBody>
                  <a:tcPr/>
                </a:tc>
                <a:extLst>
                  <a:ext uri="{0D108BD9-81ED-4DB2-BD59-A6C34878D82A}">
                    <a16:rowId xmlns="" xmlns:a16="http://schemas.microsoft.com/office/drawing/2014/main" val="1770384977"/>
                  </a:ext>
                </a:extLst>
              </a:tr>
            </a:tbl>
          </a:graphicData>
        </a:graphic>
      </p:graphicFrame>
    </p:spTree>
    <p:extLst>
      <p:ext uri="{BB962C8B-B14F-4D97-AF65-F5344CB8AC3E}">
        <p14:creationId xmlns:p14="http://schemas.microsoft.com/office/powerpoint/2010/main" val="298785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idx="1"/>
          </p:nvPr>
        </p:nvSpPr>
        <p:spPr>
          <a:xfrm>
            <a:off x="530088" y="1536971"/>
            <a:ext cx="11162560" cy="5089116"/>
          </a:xfrm>
        </p:spPr>
        <p:txBody>
          <a:bodyPr>
            <a:normAutofit/>
          </a:bodyPr>
          <a:lstStyle/>
          <a:p>
            <a:pPr marL="0" indent="0">
              <a:spcBef>
                <a:spcPts val="0"/>
              </a:spcBef>
              <a:spcAft>
                <a:spcPts val="1600"/>
              </a:spcAft>
              <a:buNone/>
            </a:pPr>
            <a:r>
              <a:rPr lang="en-GB" sz="2800" dirty="0"/>
              <a:t>By the end of this module, you should be able to:</a:t>
            </a:r>
          </a:p>
          <a:p>
            <a:pPr marL="304792" indent="-304792">
              <a:buAutoNum type="arabicPeriod"/>
            </a:pPr>
            <a:r>
              <a:rPr lang="en-US" sz="2800" dirty="0"/>
              <a:t>Define and give examples of the drivers (direct and indirect) of deforestation and forest degradation in the context of REDD+;</a:t>
            </a:r>
          </a:p>
          <a:p>
            <a:pPr marL="304792" indent="-304792">
              <a:buAutoNum type="arabicPeriod"/>
            </a:pPr>
            <a:r>
              <a:rPr lang="en-US" sz="2800" dirty="0"/>
              <a:t>Explain trends that will affect drivers in the future;</a:t>
            </a:r>
          </a:p>
          <a:p>
            <a:pPr marL="304792" indent="-304792">
              <a:buAutoNum type="arabicPeriod"/>
            </a:pPr>
            <a:r>
              <a:rPr lang="en-US" sz="2800" dirty="0"/>
              <a:t>Explain the importance of analyzing and prioritizing direct and indirect drivers;</a:t>
            </a:r>
          </a:p>
          <a:p>
            <a:pPr marL="304792" indent="-304792">
              <a:buAutoNum type="arabicPeriod"/>
            </a:pPr>
            <a:r>
              <a:rPr lang="en-US" sz="2800" dirty="0"/>
              <a:t>Describe challenges in identifying and finding solutions to drivers of deforestation and forest degradation.</a:t>
            </a:r>
          </a:p>
          <a:p>
            <a:endParaRPr lang="fr-CH" sz="2800" dirty="0"/>
          </a:p>
          <a:p>
            <a:endParaRPr lang="de-CH" sz="2800" dirty="0"/>
          </a:p>
          <a:p>
            <a:pPr>
              <a:buNone/>
            </a:pPr>
            <a:endParaRPr lang="de-CH" sz="2800" dirty="0"/>
          </a:p>
          <a:p>
            <a:endParaRPr lang="fr-CH" sz="2800" dirty="0"/>
          </a:p>
          <a:p>
            <a:endParaRPr lang="fr-CH" sz="2800" dirty="0"/>
          </a:p>
        </p:txBody>
      </p:sp>
      <p:sp>
        <p:nvSpPr>
          <p:cNvPr id="2" name="Title 1"/>
          <p:cNvSpPr>
            <a:spLocks noGrp="1"/>
          </p:cNvSpPr>
          <p:nvPr>
            <p:ph type="title"/>
          </p:nvPr>
        </p:nvSpPr>
        <p:spPr/>
        <p:txBody>
          <a:bodyPr/>
          <a:lstStyle/>
          <a:p>
            <a:r>
              <a:rPr lang="de-DE" dirty="0"/>
              <a:t>Learning Objectives</a:t>
            </a:r>
            <a:endParaRPr lang="en-US" dirty="0"/>
          </a:p>
        </p:txBody>
      </p:sp>
    </p:spTree>
    <p:extLst>
      <p:ext uri="{BB962C8B-B14F-4D97-AF65-F5344CB8AC3E}">
        <p14:creationId xmlns:p14="http://schemas.microsoft.com/office/powerpoint/2010/main" val="1873332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marL="0" indent="0">
              <a:spcBef>
                <a:spcPts val="0"/>
              </a:spcBef>
              <a:spcAft>
                <a:spcPts val="800"/>
              </a:spcAft>
              <a:buNone/>
            </a:pPr>
            <a:r>
              <a:rPr lang="en-US" b="1" dirty="0">
                <a:cs typeface="Arial Narrow" pitchFamily="34" charset="0"/>
              </a:rPr>
              <a:t>Drivers</a:t>
            </a:r>
            <a:r>
              <a:rPr lang="en-US" dirty="0">
                <a:cs typeface="Arial Narrow" pitchFamily="34" charset="0"/>
              </a:rPr>
              <a:t> are processes that result in deforestation and forest degradation.</a:t>
            </a:r>
          </a:p>
          <a:p>
            <a:pPr marL="0" indent="0">
              <a:spcBef>
                <a:spcPts val="0"/>
              </a:spcBef>
              <a:spcAft>
                <a:spcPts val="800"/>
              </a:spcAft>
              <a:buNone/>
            </a:pPr>
            <a:endParaRPr lang="en-US" dirty="0">
              <a:cs typeface="Arial Narrow" pitchFamily="34" charset="0"/>
            </a:endParaRPr>
          </a:p>
          <a:p>
            <a:pPr marL="476239" indent="-476239">
              <a:spcBef>
                <a:spcPts val="0"/>
              </a:spcBef>
              <a:spcAft>
                <a:spcPts val="800"/>
              </a:spcAft>
            </a:pPr>
            <a:r>
              <a:rPr lang="en-US" b="1" dirty="0"/>
              <a:t>Direct</a:t>
            </a:r>
            <a:r>
              <a:rPr lang="en-US" dirty="0"/>
              <a:t> drivers, (‘proximate causes’), </a:t>
            </a:r>
            <a:r>
              <a:rPr lang="en-GB" dirty="0"/>
              <a:t>human activities or immediate actions that directly impact forest cover and loss of carbon</a:t>
            </a:r>
            <a:r>
              <a:rPr lang="en-US" dirty="0"/>
              <a:t> </a:t>
            </a:r>
          </a:p>
          <a:p>
            <a:pPr marL="476239" indent="-476239">
              <a:spcBef>
                <a:spcPts val="0"/>
              </a:spcBef>
              <a:spcAft>
                <a:spcPts val="800"/>
              </a:spcAft>
            </a:pPr>
            <a:r>
              <a:rPr lang="en-US" b="1" dirty="0"/>
              <a:t>Indirect</a:t>
            </a:r>
            <a:r>
              <a:rPr lang="en-US" dirty="0"/>
              <a:t> drivers, (‘underlying causes’ or ‘driving forces’), </a:t>
            </a:r>
            <a:r>
              <a:rPr lang="en-GB" dirty="0"/>
              <a:t>complex interactions of fundamental social, economic, political, cultural and technological processes.</a:t>
            </a:r>
            <a:endParaRPr lang="en-US" dirty="0"/>
          </a:p>
        </p:txBody>
      </p:sp>
      <p:sp>
        <p:nvSpPr>
          <p:cNvPr id="2" name="Title 1"/>
          <p:cNvSpPr>
            <a:spLocks noGrp="1"/>
          </p:cNvSpPr>
          <p:nvPr>
            <p:ph type="title"/>
          </p:nvPr>
        </p:nvSpPr>
        <p:spPr/>
        <p:txBody>
          <a:bodyPr/>
          <a:lstStyle/>
          <a:p>
            <a:r>
              <a:rPr lang="de-DE" dirty="0"/>
              <a:t>What are Drivers?</a:t>
            </a:r>
            <a:endParaRPr lang="en-US" dirty="0"/>
          </a:p>
        </p:txBody>
      </p:sp>
    </p:spTree>
    <p:extLst>
      <p:ext uri="{BB962C8B-B14F-4D97-AF65-F5344CB8AC3E}">
        <p14:creationId xmlns:p14="http://schemas.microsoft.com/office/powerpoint/2010/main" val="3272953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22879" y="1284051"/>
            <a:ext cx="11525792" cy="5205847"/>
          </a:xfrm>
        </p:spPr>
        <p:txBody>
          <a:bodyPr>
            <a:noAutofit/>
          </a:bodyPr>
          <a:lstStyle/>
          <a:p>
            <a:pPr marL="0" indent="0">
              <a:spcBef>
                <a:spcPts val="0"/>
              </a:spcBef>
              <a:buNone/>
            </a:pPr>
            <a:r>
              <a:rPr lang="en-GB" sz="2800" b="1" dirty="0">
                <a:solidFill>
                  <a:srgbClr val="EE2A24"/>
                </a:solidFill>
              </a:rPr>
              <a:t>Deforestation</a:t>
            </a:r>
            <a:r>
              <a:rPr lang="en-GB" sz="2800" b="1" dirty="0"/>
              <a:t>: change in land use</a:t>
            </a:r>
          </a:p>
          <a:p>
            <a:pPr marL="476239" indent="-476239">
              <a:spcBef>
                <a:spcPts val="0"/>
              </a:spcBef>
            </a:pPr>
            <a:r>
              <a:rPr lang="en-GB" sz="2800" dirty="0"/>
              <a:t>subsistence  and large- and small-scale commercial agriculture</a:t>
            </a:r>
          </a:p>
          <a:p>
            <a:pPr marL="476239" indent="-476239">
              <a:spcBef>
                <a:spcPts val="0"/>
              </a:spcBef>
            </a:pPr>
            <a:r>
              <a:rPr lang="en-GB" sz="2800" dirty="0"/>
              <a:t>mining</a:t>
            </a:r>
          </a:p>
          <a:p>
            <a:pPr marL="476239" indent="-476239">
              <a:spcBef>
                <a:spcPts val="0"/>
              </a:spcBef>
            </a:pPr>
            <a:r>
              <a:rPr lang="en-GB" sz="2800" dirty="0"/>
              <a:t>infrastructure development and urban expansion</a:t>
            </a:r>
            <a:endParaRPr lang="en-US" sz="2800" dirty="0"/>
          </a:p>
          <a:p>
            <a:pPr marL="0" indent="0">
              <a:spcBef>
                <a:spcPts val="0"/>
              </a:spcBef>
              <a:buNone/>
            </a:pPr>
            <a:r>
              <a:rPr lang="en-GB" sz="2800" b="1" dirty="0">
                <a:solidFill>
                  <a:srgbClr val="EE2A24"/>
                </a:solidFill>
              </a:rPr>
              <a:t>Forest degradation</a:t>
            </a:r>
            <a:r>
              <a:rPr lang="en-GB" sz="2800" b="1" dirty="0"/>
              <a:t>: reduced health of ecosystems and services</a:t>
            </a:r>
          </a:p>
          <a:p>
            <a:pPr marL="476239" indent="-476239">
              <a:spcBef>
                <a:spcPts val="0"/>
              </a:spcBef>
            </a:pPr>
            <a:r>
              <a:rPr lang="en-GB" sz="2800" dirty="0"/>
              <a:t>legal and illegal timber extraction</a:t>
            </a:r>
          </a:p>
          <a:p>
            <a:pPr marL="476239" indent="-476239">
              <a:spcBef>
                <a:spcPts val="0"/>
              </a:spcBef>
            </a:pPr>
            <a:r>
              <a:rPr lang="en-GB" sz="2800" dirty="0"/>
              <a:t>forest fires</a:t>
            </a:r>
          </a:p>
          <a:p>
            <a:pPr marL="476239" indent="-476239">
              <a:spcBef>
                <a:spcPts val="0"/>
              </a:spcBef>
            </a:pPr>
            <a:r>
              <a:rPr lang="en-GB" sz="2800" dirty="0"/>
              <a:t>livestock grazing in forests</a:t>
            </a:r>
          </a:p>
          <a:p>
            <a:pPr marL="476239" indent="-476239">
              <a:spcBef>
                <a:spcPts val="0"/>
              </a:spcBef>
            </a:pPr>
            <a:r>
              <a:rPr lang="en-GB" sz="2800" dirty="0"/>
              <a:t>fuelwood collection and charcoal production, long-fallow shifting cultivation</a:t>
            </a:r>
            <a:endParaRPr lang="en-US" sz="2800" dirty="0"/>
          </a:p>
        </p:txBody>
      </p:sp>
      <p:sp>
        <p:nvSpPr>
          <p:cNvPr id="2" name="Title 1"/>
          <p:cNvSpPr>
            <a:spLocks noGrp="1"/>
          </p:cNvSpPr>
          <p:nvPr>
            <p:ph type="title"/>
          </p:nvPr>
        </p:nvSpPr>
        <p:spPr/>
        <p:txBody>
          <a:bodyPr/>
          <a:lstStyle/>
          <a:p>
            <a:r>
              <a:rPr lang="de-DE" dirty="0"/>
              <a:t>Examples of Direct Drivers</a:t>
            </a:r>
            <a:endParaRPr lang="en-US" dirty="0"/>
          </a:p>
        </p:txBody>
      </p:sp>
    </p:spTree>
    <p:extLst>
      <p:ext uri="{BB962C8B-B14F-4D97-AF65-F5344CB8AC3E}">
        <p14:creationId xmlns:p14="http://schemas.microsoft.com/office/powerpoint/2010/main" val="2000475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1317" y="1080001"/>
            <a:ext cx="11171583" cy="5083581"/>
          </a:xfrm>
        </p:spPr>
        <p:txBody>
          <a:bodyPr>
            <a:noAutofit/>
          </a:bodyPr>
          <a:lstStyle/>
          <a:p>
            <a:pPr marL="0" indent="0">
              <a:buNone/>
            </a:pPr>
            <a:r>
              <a:rPr lang="en-GB" sz="2800" b="1" dirty="0">
                <a:solidFill>
                  <a:srgbClr val="FF0000"/>
                </a:solidFill>
              </a:rPr>
              <a:t>International level:</a:t>
            </a:r>
          </a:p>
          <a:p>
            <a:r>
              <a:rPr lang="en-GB" sz="2800" dirty="0"/>
              <a:t>markets, commodity prices, exchanges </a:t>
            </a:r>
          </a:p>
          <a:p>
            <a:pPr marL="0" indent="0">
              <a:buNone/>
            </a:pPr>
            <a:r>
              <a:rPr lang="en-GB" sz="2800" b="1" dirty="0">
                <a:solidFill>
                  <a:srgbClr val="FF0000"/>
                </a:solidFill>
              </a:rPr>
              <a:t>National level:</a:t>
            </a:r>
          </a:p>
          <a:p>
            <a:r>
              <a:rPr lang="en-GB" sz="2800" dirty="0"/>
              <a:t>population growth</a:t>
            </a:r>
          </a:p>
          <a:p>
            <a:r>
              <a:rPr lang="en-GB" sz="2800" dirty="0"/>
              <a:t>domestic markets</a:t>
            </a:r>
          </a:p>
          <a:p>
            <a:r>
              <a:rPr lang="en-GB" sz="2800" dirty="0"/>
              <a:t>national policies, fiscal incentives and subsidies</a:t>
            </a:r>
          </a:p>
          <a:p>
            <a:r>
              <a:rPr lang="en-GB" sz="2800" dirty="0"/>
              <a:t>weak governance and institutions</a:t>
            </a:r>
          </a:p>
          <a:p>
            <a:r>
              <a:rPr lang="en-GB" sz="2800" dirty="0"/>
              <a:t>poor cross-sectoral coordination</a:t>
            </a:r>
          </a:p>
          <a:p>
            <a:r>
              <a:rPr lang="en-GB" sz="2800" dirty="0"/>
              <a:t>poverty </a:t>
            </a:r>
          </a:p>
        </p:txBody>
      </p:sp>
      <p:sp>
        <p:nvSpPr>
          <p:cNvPr id="3" name="Title 2"/>
          <p:cNvSpPr>
            <a:spLocks noGrp="1"/>
          </p:cNvSpPr>
          <p:nvPr>
            <p:ph type="title"/>
          </p:nvPr>
        </p:nvSpPr>
        <p:spPr/>
        <p:txBody>
          <a:bodyPr/>
          <a:lstStyle/>
          <a:p>
            <a:r>
              <a:rPr lang="de-DE" dirty="0"/>
              <a:t>Examples of Indirect Drivers</a:t>
            </a:r>
            <a:endParaRPr lang="en-US" dirty="0"/>
          </a:p>
        </p:txBody>
      </p:sp>
      <p:sp>
        <p:nvSpPr>
          <p:cNvPr id="2" name="TextBox 1"/>
          <p:cNvSpPr txBox="1"/>
          <p:nvPr/>
        </p:nvSpPr>
        <p:spPr>
          <a:xfrm>
            <a:off x="6915150" y="5391150"/>
            <a:ext cx="4857750" cy="1384995"/>
          </a:xfrm>
          <a:prstGeom prst="rect">
            <a:avLst/>
          </a:prstGeom>
          <a:noFill/>
          <a:ln>
            <a:solidFill>
              <a:schemeClr val="tx1"/>
            </a:solidFill>
          </a:ln>
        </p:spPr>
        <p:txBody>
          <a:bodyPr wrap="square" rtlCol="0">
            <a:spAutoFit/>
          </a:bodyPr>
          <a:lstStyle/>
          <a:p>
            <a:r>
              <a:rPr lang="en-GB" sz="2800" b="1" dirty="0">
                <a:solidFill>
                  <a:srgbClr val="FF0000"/>
                </a:solidFill>
              </a:rPr>
              <a:t>Local level:</a:t>
            </a:r>
          </a:p>
          <a:p>
            <a:pPr marL="457200" indent="-457200">
              <a:buFont typeface="Arial" panose="020B0604020202020204" pitchFamily="34" charset="0"/>
              <a:buChar char="•"/>
            </a:pPr>
            <a:r>
              <a:rPr lang="en-GB" sz="2800" dirty="0"/>
              <a:t>change in household behaviour</a:t>
            </a:r>
          </a:p>
        </p:txBody>
      </p:sp>
    </p:spTree>
    <p:extLst>
      <p:ext uri="{BB962C8B-B14F-4D97-AF65-F5344CB8AC3E}">
        <p14:creationId xmlns:p14="http://schemas.microsoft.com/office/powerpoint/2010/main" val="3821793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a:t>Examples of drivers : Bangladesh contexts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61982151"/>
              </p:ext>
            </p:extLst>
          </p:nvPr>
        </p:nvGraphicFramePr>
        <p:xfrm>
          <a:off x="644101" y="1326460"/>
          <a:ext cx="11381674" cy="4554855"/>
        </p:xfrm>
        <a:graphic>
          <a:graphicData uri="http://schemas.openxmlformats.org/drawingml/2006/table">
            <a:tbl>
              <a:tblPr/>
              <a:tblGrid>
                <a:gridCol w="1739007">
                  <a:extLst>
                    <a:ext uri="{9D8B030D-6E8A-4147-A177-3AD203B41FA5}">
                      <a16:colId xmlns:a16="http://schemas.microsoft.com/office/drawing/2014/main" xmlns="" val="732429718"/>
                    </a:ext>
                  </a:extLst>
                </a:gridCol>
                <a:gridCol w="4218914">
                  <a:extLst>
                    <a:ext uri="{9D8B030D-6E8A-4147-A177-3AD203B41FA5}">
                      <a16:colId xmlns:a16="http://schemas.microsoft.com/office/drawing/2014/main" xmlns="" val="1755129344"/>
                    </a:ext>
                  </a:extLst>
                </a:gridCol>
                <a:gridCol w="3891411">
                  <a:extLst>
                    <a:ext uri="{9D8B030D-6E8A-4147-A177-3AD203B41FA5}">
                      <a16:colId xmlns:a16="http://schemas.microsoft.com/office/drawing/2014/main" xmlns="" val="3938204180"/>
                    </a:ext>
                  </a:extLst>
                </a:gridCol>
                <a:gridCol w="1532342">
                  <a:extLst>
                    <a:ext uri="{9D8B030D-6E8A-4147-A177-3AD203B41FA5}">
                      <a16:colId xmlns:a16="http://schemas.microsoft.com/office/drawing/2014/main" xmlns="" val="3049626788"/>
                    </a:ext>
                  </a:extLst>
                </a:gridCol>
              </a:tblGrid>
              <a:tr h="200025">
                <a:tc>
                  <a:txBody>
                    <a:bodyPr/>
                    <a:lstStyle/>
                    <a:p>
                      <a:pPr algn="l" fontAlgn="ctr"/>
                      <a:r>
                        <a:rPr lang="en-US" sz="2800" b="1" i="0" u="none" strike="noStrike" dirty="0">
                          <a:solidFill>
                            <a:srgbClr val="000000"/>
                          </a:solidFill>
                          <a:effectLst/>
                          <a:latin typeface="Calibri" panose="020F0502020204030204" pitchFamily="34" charset="0"/>
                        </a:rPr>
                        <a:t>Category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2800" b="1" i="0" u="none" strike="noStrike" dirty="0">
                          <a:solidFill>
                            <a:srgbClr val="000000"/>
                          </a:solidFill>
                          <a:effectLst/>
                          <a:latin typeface="Calibri" panose="020F0502020204030204" pitchFamily="34" charset="0"/>
                        </a:rPr>
                        <a:t>Direct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2800" b="1" i="0" u="none" strike="noStrike" dirty="0">
                          <a:solidFill>
                            <a:srgbClr val="000000"/>
                          </a:solidFill>
                          <a:effectLst/>
                          <a:latin typeface="Calibri" panose="020F0502020204030204" pitchFamily="34" charset="0"/>
                        </a:rPr>
                        <a:t>Indirect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2800" b="1" i="0" u="none" strike="noStrike" dirty="0">
                          <a:solidFill>
                            <a:srgbClr val="000000"/>
                          </a:solidFill>
                          <a:effectLst/>
                          <a:latin typeface="Calibri" panose="020F0502020204030204" pitchFamily="34" charset="0"/>
                        </a:rPr>
                        <a:t>Factors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xmlns="" val="1690442598"/>
                  </a:ext>
                </a:extLst>
              </a:tr>
              <a:tr h="200025">
                <a:tc>
                  <a:txBody>
                    <a:bodyPr/>
                    <a:lstStyle/>
                    <a:p>
                      <a:pPr algn="l" fontAlgn="ctr"/>
                      <a:r>
                        <a:rPr lang="en-US" sz="2200" b="0" i="0" u="none" strike="noStrike">
                          <a:solidFill>
                            <a:srgbClr val="000000"/>
                          </a:solidFill>
                          <a:effectLst/>
                          <a:latin typeface="Calibri" panose="020F0502020204030204" pitchFamily="34" charset="0"/>
                        </a:rPr>
                        <a:t>Deforestation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Shrimp farming in coasts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Global demand for seafood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Economic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16635312"/>
                  </a:ext>
                </a:extLst>
              </a:tr>
              <a:tr h="200025">
                <a:tc>
                  <a:txBody>
                    <a:bodyPr/>
                    <a:lstStyle/>
                    <a:p>
                      <a:pPr algn="l" fontAlgn="ctr"/>
                      <a:r>
                        <a:rPr lang="en-US" sz="2200" b="0" i="0" u="none" strike="noStrike">
                          <a:solidFill>
                            <a:srgbClr val="000000"/>
                          </a:solidFill>
                          <a:effectLst/>
                          <a:latin typeface="Calibri" panose="020F0502020204030204" pitchFamily="34" charset="0"/>
                        </a:rPr>
                        <a:t>Deforestation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Settlement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Poverty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Economic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63000141"/>
                  </a:ext>
                </a:extLst>
              </a:tr>
              <a:tr h="200025">
                <a:tc>
                  <a:txBody>
                    <a:bodyPr/>
                    <a:lstStyle/>
                    <a:p>
                      <a:pPr algn="l" fontAlgn="ctr"/>
                      <a:r>
                        <a:rPr lang="en-US" sz="2200" b="0" i="0" u="none" strike="noStrike">
                          <a:solidFill>
                            <a:srgbClr val="000000"/>
                          </a:solidFill>
                          <a:effectLst/>
                          <a:latin typeface="Calibri" panose="020F0502020204030204" pitchFamily="34" charset="0"/>
                        </a:rPr>
                        <a:t>Deforestation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Settlement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Poor interdepartmental cooperation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Governance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91773911"/>
                  </a:ext>
                </a:extLst>
              </a:tr>
              <a:tr h="200025">
                <a:tc>
                  <a:txBody>
                    <a:bodyPr/>
                    <a:lstStyle/>
                    <a:p>
                      <a:pPr algn="l" fontAlgn="ctr"/>
                      <a:r>
                        <a:rPr lang="en-US" sz="2200" b="0" i="0" u="none" strike="noStrike" dirty="0">
                          <a:solidFill>
                            <a:srgbClr val="000000"/>
                          </a:solidFill>
                          <a:effectLst/>
                          <a:latin typeface="Calibri" panose="020F0502020204030204" pitchFamily="34" charset="0"/>
                        </a:rPr>
                        <a:t>Degradation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n-US" sz="2200" b="0" i="0" u="none" strike="noStrike" dirty="0">
                          <a:solidFill>
                            <a:srgbClr val="000000"/>
                          </a:solidFill>
                          <a:effectLst/>
                          <a:latin typeface="Calibri" panose="020F0502020204030204" pitchFamily="34" charset="0"/>
                        </a:rPr>
                        <a:t>Timber and </a:t>
                      </a:r>
                      <a:r>
                        <a:rPr lang="en-US" sz="2200" b="0" i="0" u="none" strike="noStrike" dirty="0" err="1">
                          <a:solidFill>
                            <a:srgbClr val="000000"/>
                          </a:solidFill>
                          <a:effectLst/>
                          <a:latin typeface="Calibri" panose="020F0502020204030204" pitchFamily="34" charset="0"/>
                        </a:rPr>
                        <a:t>woodfuel</a:t>
                      </a: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n-US" sz="2200" b="0" i="0" u="none" strike="noStrike" dirty="0">
                          <a:solidFill>
                            <a:srgbClr val="000000"/>
                          </a:solidFill>
                          <a:effectLst/>
                          <a:latin typeface="Calibri" panose="020F0502020204030204" pitchFamily="34" charset="0"/>
                        </a:rPr>
                        <a:t>Demand for wood products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n-US" sz="2200" b="0" i="0" u="none" strike="noStrike" dirty="0">
                          <a:solidFill>
                            <a:srgbClr val="000000"/>
                          </a:solidFill>
                          <a:effectLst/>
                          <a:latin typeface="Calibri" panose="020F0502020204030204" pitchFamily="34" charset="0"/>
                        </a:rPr>
                        <a:t>Economic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xmlns="" val="1307929566"/>
                  </a:ext>
                </a:extLst>
              </a:tr>
              <a:tr h="200025">
                <a:tc>
                  <a:txBody>
                    <a:bodyPr/>
                    <a:lstStyle/>
                    <a:p>
                      <a:pPr algn="l" fontAlgn="ctr"/>
                      <a:r>
                        <a:rPr lang="en-US" sz="2200" b="0" i="0" u="none" strike="noStrike" dirty="0">
                          <a:solidFill>
                            <a:srgbClr val="000000"/>
                          </a:solidFill>
                          <a:effectLst/>
                          <a:latin typeface="Calibri" panose="020F0502020204030204" pitchFamily="34" charset="0"/>
                        </a:rPr>
                        <a:t>Degradation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Increased salinity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dirty="0">
                          <a:solidFill>
                            <a:srgbClr val="000000"/>
                          </a:solidFill>
                          <a:effectLst/>
                          <a:latin typeface="Calibri" panose="020F0502020204030204" pitchFamily="34" charset="0"/>
                        </a:rPr>
                        <a:t>Reduced flow of fresh water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International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65609236"/>
                  </a:ext>
                </a:extLst>
              </a:tr>
              <a:tr h="200025">
                <a:tc>
                  <a:txBody>
                    <a:bodyPr/>
                    <a:lstStyle/>
                    <a:p>
                      <a:pPr algn="l" fontAlgn="ctr"/>
                      <a:r>
                        <a:rPr lang="en-US" sz="2200" b="0" i="0" u="none" strike="noStrike" dirty="0">
                          <a:solidFill>
                            <a:srgbClr val="000000"/>
                          </a:solidFill>
                          <a:effectLst/>
                          <a:latin typeface="Calibri" panose="020F0502020204030204" pitchFamily="34" charset="0"/>
                        </a:rPr>
                        <a:t>Degradation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n-US" sz="2200" b="0" i="0" u="none" strike="noStrike" dirty="0">
                          <a:solidFill>
                            <a:srgbClr val="000000"/>
                          </a:solidFill>
                          <a:effectLst/>
                          <a:latin typeface="Calibri" panose="020F0502020204030204" pitchFamily="34" charset="0"/>
                        </a:rPr>
                        <a:t>Timber and </a:t>
                      </a:r>
                      <a:r>
                        <a:rPr lang="en-US" sz="2200" b="0" i="0" u="none" strike="noStrike" dirty="0" err="1">
                          <a:solidFill>
                            <a:srgbClr val="000000"/>
                          </a:solidFill>
                          <a:effectLst/>
                          <a:latin typeface="Calibri" panose="020F0502020204030204" pitchFamily="34" charset="0"/>
                        </a:rPr>
                        <a:t>woodfuel</a:t>
                      </a:r>
                      <a:endParaRPr lang="en-US" sz="2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n-US" sz="2200" b="0" i="0" u="none" strike="noStrike" dirty="0">
                          <a:solidFill>
                            <a:srgbClr val="000000"/>
                          </a:solidFill>
                          <a:effectLst/>
                          <a:latin typeface="Calibri" panose="020F0502020204030204" pitchFamily="34" charset="0"/>
                        </a:rPr>
                        <a:t>Demand for wood products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n-US" sz="2200" b="0" i="0" u="none" strike="noStrike" dirty="0">
                          <a:solidFill>
                            <a:srgbClr val="000000"/>
                          </a:solidFill>
                          <a:effectLst/>
                          <a:latin typeface="Calibri" panose="020F0502020204030204" pitchFamily="34" charset="0"/>
                        </a:rPr>
                        <a:t>Economic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xmlns="" val="1477158778"/>
                  </a:ext>
                </a:extLst>
              </a:tr>
              <a:tr h="200025">
                <a:tc>
                  <a:txBody>
                    <a:bodyPr/>
                    <a:lstStyle/>
                    <a:p>
                      <a:pPr algn="l" fontAlgn="ctr"/>
                      <a:r>
                        <a:rPr lang="en-US" sz="2200" b="0" i="0" u="none" strike="noStrike">
                          <a:solidFill>
                            <a:srgbClr val="000000"/>
                          </a:solidFill>
                          <a:effectLst/>
                          <a:latin typeface="Calibri" panose="020F0502020204030204" pitchFamily="34" charset="0"/>
                        </a:rPr>
                        <a:t>Deforestation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Industrial expansion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Poor interdepartmental cooperation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Governance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32395872"/>
                  </a:ext>
                </a:extLst>
              </a:tr>
              <a:tr h="200025">
                <a:tc>
                  <a:txBody>
                    <a:bodyPr/>
                    <a:lstStyle/>
                    <a:p>
                      <a:pPr algn="l" fontAlgn="ctr"/>
                      <a:r>
                        <a:rPr lang="en-US" sz="2200" b="0" i="0" u="none" strike="noStrike" dirty="0">
                          <a:solidFill>
                            <a:srgbClr val="000000"/>
                          </a:solidFill>
                          <a:effectLst/>
                          <a:latin typeface="Calibri" panose="020F0502020204030204" pitchFamily="34" charset="0"/>
                        </a:rPr>
                        <a:t>Degradation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n-US" sz="2200" b="0" i="0" u="none" strike="noStrike" dirty="0">
                          <a:solidFill>
                            <a:srgbClr val="000000"/>
                          </a:solidFill>
                          <a:effectLst/>
                          <a:latin typeface="Calibri" panose="020F0502020204030204" pitchFamily="34" charset="0"/>
                        </a:rPr>
                        <a:t>Afforestation with exotic species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n-US" sz="2200" b="0" i="0" u="none" strike="noStrike" dirty="0">
                          <a:solidFill>
                            <a:srgbClr val="000000"/>
                          </a:solidFill>
                          <a:effectLst/>
                          <a:latin typeface="Calibri" panose="020F0502020204030204" pitchFamily="34" charset="0"/>
                        </a:rPr>
                        <a:t>Demand for wood products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n-US" sz="2200" b="0" i="0" u="none" strike="noStrike" dirty="0">
                          <a:solidFill>
                            <a:srgbClr val="000000"/>
                          </a:solidFill>
                          <a:effectLst/>
                          <a:latin typeface="Calibri" panose="020F0502020204030204" pitchFamily="34" charset="0"/>
                        </a:rPr>
                        <a:t>Governance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xmlns="" val="2484431333"/>
                  </a:ext>
                </a:extLst>
              </a:tr>
              <a:tr h="200025">
                <a:tc>
                  <a:txBody>
                    <a:bodyPr/>
                    <a:lstStyle/>
                    <a:p>
                      <a:pPr algn="l" fontAlgn="ctr"/>
                      <a:r>
                        <a:rPr lang="en-US" sz="2200" b="0" i="0" u="none" strike="noStrike">
                          <a:solidFill>
                            <a:srgbClr val="000000"/>
                          </a:solidFill>
                          <a:effectLst/>
                          <a:latin typeface="Calibri" panose="020F0502020204030204" pitchFamily="34" charset="0"/>
                        </a:rPr>
                        <a:t>Deforestation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Expansion of Commercial agriculture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Demand for high value crop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200" b="0" i="0" u="none" strike="noStrike">
                          <a:solidFill>
                            <a:srgbClr val="000000"/>
                          </a:solidFill>
                          <a:effectLst/>
                          <a:latin typeface="Calibri" panose="020F0502020204030204" pitchFamily="34" charset="0"/>
                        </a:rPr>
                        <a:t>Economic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53800614"/>
                  </a:ext>
                </a:extLst>
              </a:tr>
              <a:tr h="181466">
                <a:tc>
                  <a:txBody>
                    <a:bodyPr/>
                    <a:lstStyle/>
                    <a:p>
                      <a:pPr algn="l" fontAlgn="ctr"/>
                      <a:r>
                        <a:rPr lang="en-US" sz="2200" b="0" i="0" u="none" strike="noStrike" dirty="0">
                          <a:solidFill>
                            <a:srgbClr val="000000"/>
                          </a:solidFill>
                          <a:effectLst/>
                          <a:latin typeface="Calibri" panose="020F0502020204030204" pitchFamily="34" charset="0"/>
                        </a:rPr>
                        <a:t>Degradation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n-US" sz="2200" b="0" i="0" u="none" strike="noStrike" dirty="0">
                          <a:solidFill>
                            <a:srgbClr val="000000"/>
                          </a:solidFill>
                          <a:effectLst/>
                          <a:latin typeface="Calibri" panose="020F0502020204030204" pitchFamily="34" charset="0"/>
                        </a:rPr>
                        <a:t>Illegal logging and fuelwood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n-US" sz="2200" b="0" i="0" u="none" strike="noStrike" dirty="0">
                          <a:solidFill>
                            <a:srgbClr val="000000"/>
                          </a:solidFill>
                          <a:effectLst/>
                          <a:latin typeface="Calibri" panose="020F0502020204030204" pitchFamily="34" charset="0"/>
                        </a:rPr>
                        <a:t>Demand for high value crop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l" fontAlgn="ctr"/>
                      <a:r>
                        <a:rPr lang="en-US" sz="2200" b="0" i="0" u="none" strike="noStrike" dirty="0">
                          <a:solidFill>
                            <a:srgbClr val="000000"/>
                          </a:solidFill>
                          <a:effectLst/>
                          <a:latin typeface="Calibri" panose="020F0502020204030204" pitchFamily="34" charset="0"/>
                        </a:rPr>
                        <a:t>Economic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xmlns="" val="4084822920"/>
                  </a:ext>
                </a:extLst>
              </a:tr>
            </a:tbl>
          </a:graphicData>
        </a:graphic>
      </p:graphicFrame>
    </p:spTree>
    <p:extLst>
      <p:ext uri="{BB962C8B-B14F-4D97-AF65-F5344CB8AC3E}">
        <p14:creationId xmlns:p14="http://schemas.microsoft.com/office/powerpoint/2010/main" val="3950744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Organic</Template>
  <TotalTime>3224</TotalTime>
  <Words>1471</Words>
  <Application>Microsoft Office PowerPoint</Application>
  <PresentationFormat>Widescreen</PresentationFormat>
  <Paragraphs>272</Paragraphs>
  <Slides>26</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ＭＳ Ｐゴシック</vt:lpstr>
      <vt:lpstr>Arial</vt:lpstr>
      <vt:lpstr>Arial Narrow</vt:lpstr>
      <vt:lpstr>Calibri</vt:lpstr>
      <vt:lpstr>Calibri Light</vt:lpstr>
      <vt:lpstr>Times New Roman</vt:lpstr>
      <vt:lpstr>Wingdings</vt:lpstr>
      <vt:lpstr>Office Theme</vt:lpstr>
      <vt:lpstr>Bangladesh Climate-Resilient Ecosystem Curriculum (BACUM)</vt:lpstr>
      <vt:lpstr>Module 2: REDD+ in Climate Change Context</vt:lpstr>
      <vt:lpstr>REDD+ in Climate Change Context (REDD+)</vt:lpstr>
      <vt:lpstr>Acknowledgements</vt:lpstr>
      <vt:lpstr>Learning Objectives</vt:lpstr>
      <vt:lpstr>What are Drivers?</vt:lpstr>
      <vt:lpstr>Examples of Direct Drivers</vt:lpstr>
      <vt:lpstr>Examples of Indirect Drivers</vt:lpstr>
      <vt:lpstr>Examples of drivers : Bangladesh contexts</vt:lpstr>
      <vt:lpstr>Apparent Deforestation Drivers by Region</vt:lpstr>
      <vt:lpstr>Apparent Deforestation Drivers by Region</vt:lpstr>
      <vt:lpstr>What about the Future?</vt:lpstr>
      <vt:lpstr>Why Analyze Drivers?</vt:lpstr>
      <vt:lpstr>Why Analyze Drivers</vt:lpstr>
      <vt:lpstr>Comparing and Prioritizing Drivers</vt:lpstr>
      <vt:lpstr>Challenges</vt:lpstr>
      <vt:lpstr>TAKE HOME MESSAGES</vt:lpstr>
      <vt:lpstr>Exercise: Identify Drivers by Forest types in the country</vt:lpstr>
      <vt:lpstr>Exercise: Materials</vt:lpstr>
      <vt:lpstr>Exercise: Materials</vt:lpstr>
      <vt:lpstr>Exercise: Materials</vt:lpstr>
      <vt:lpstr>Exercise: Materials</vt:lpstr>
      <vt:lpstr>Exercise: Materials</vt:lpstr>
      <vt:lpstr>References</vt:lpstr>
      <vt:lpstr>References and Resources</vt:lpstr>
      <vt:lpstr>USAID's Climate-Resilient Ecosystems and Livelihoods (CREL) Project   Winrock International Headquarters 2101 Riverfront Drive, Little Rock Arkansas 72202-1748 USA Tel: 1-501-280-3000 Web: www.winrock.org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 Pham</dc:creator>
  <cp:lastModifiedBy>jalal</cp:lastModifiedBy>
  <cp:revision>627</cp:revision>
  <dcterms:created xsi:type="dcterms:W3CDTF">2016-05-20T10:07:21Z</dcterms:created>
  <dcterms:modified xsi:type="dcterms:W3CDTF">2017-01-23T07:58:16Z</dcterms:modified>
</cp:coreProperties>
</file>