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1114" r:id="rId2"/>
    <p:sldId id="1115" r:id="rId3"/>
    <p:sldId id="1116" r:id="rId4"/>
    <p:sldId id="1202" r:id="rId5"/>
    <p:sldId id="1127" r:id="rId6"/>
    <p:sldId id="1129" r:id="rId7"/>
    <p:sldId id="1130" r:id="rId8"/>
    <p:sldId id="1131" r:id="rId9"/>
    <p:sldId id="1197" r:id="rId10"/>
    <p:sldId id="1133" r:id="rId11"/>
    <p:sldId id="1134" r:id="rId12"/>
    <p:sldId id="1135" r:id="rId13"/>
    <p:sldId id="1136" r:id="rId14"/>
    <p:sldId id="1137" r:id="rId15"/>
    <p:sldId id="1138" r:id="rId16"/>
    <p:sldId id="1139" r:id="rId17"/>
    <p:sldId id="1140" r:id="rId18"/>
    <p:sldId id="1141" r:id="rId19"/>
    <p:sldId id="1142" r:id="rId20"/>
    <p:sldId id="1143" r:id="rId21"/>
    <p:sldId id="1144" r:id="rId22"/>
    <p:sldId id="1145" r:id="rId23"/>
    <p:sldId id="1146" r:id="rId24"/>
    <p:sldId id="1147" r:id="rId25"/>
    <p:sldId id="1148" r:id="rId26"/>
    <p:sldId id="1149" r:id="rId27"/>
    <p:sldId id="1150" r:id="rId28"/>
    <p:sldId id="1151" r:id="rId29"/>
    <p:sldId id="1152" r:id="rId30"/>
    <p:sldId id="1153" r:id="rId31"/>
    <p:sldId id="1198" r:id="rId32"/>
    <p:sldId id="1154" r:id="rId33"/>
    <p:sldId id="1155" r:id="rId34"/>
    <p:sldId id="1156" r:id="rId35"/>
    <p:sldId id="1157" r:id="rId36"/>
    <p:sldId id="1158" r:id="rId37"/>
    <p:sldId id="1159" r:id="rId38"/>
    <p:sldId id="1160" r:id="rId39"/>
    <p:sldId id="1161" r:id="rId40"/>
    <p:sldId id="1162" r:id="rId41"/>
    <p:sldId id="1163" r:id="rId42"/>
    <p:sldId id="1164" r:id="rId43"/>
    <p:sldId id="1165" r:id="rId44"/>
    <p:sldId id="1166" r:id="rId45"/>
    <p:sldId id="1167" r:id="rId46"/>
    <p:sldId id="1168" r:id="rId47"/>
    <p:sldId id="1169" r:id="rId48"/>
    <p:sldId id="1170" r:id="rId49"/>
    <p:sldId id="1171" r:id="rId50"/>
    <p:sldId id="1172" r:id="rId51"/>
    <p:sldId id="1173" r:id="rId52"/>
    <p:sldId id="1174" r:id="rId53"/>
    <p:sldId id="1175" r:id="rId54"/>
    <p:sldId id="1199" r:id="rId55"/>
    <p:sldId id="1176" r:id="rId56"/>
    <p:sldId id="1177" r:id="rId57"/>
    <p:sldId id="1178" r:id="rId58"/>
    <p:sldId id="1179" r:id="rId59"/>
    <p:sldId id="1181" r:id="rId60"/>
    <p:sldId id="1182" r:id="rId61"/>
    <p:sldId id="1184" r:id="rId62"/>
    <p:sldId id="1185" r:id="rId63"/>
    <p:sldId id="1186" r:id="rId64"/>
    <p:sldId id="1188" r:id="rId65"/>
    <p:sldId id="1190" r:id="rId66"/>
    <p:sldId id="1191" r:id="rId67"/>
    <p:sldId id="1192" r:id="rId68"/>
    <p:sldId id="1193" r:id="rId69"/>
    <p:sldId id="1194" r:id="rId70"/>
    <p:sldId id="1195" r:id="rId71"/>
    <p:sldId id="1196" r:id="rId72"/>
    <p:sldId id="1200" r:id="rId73"/>
    <p:sldId id="120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00"/>
    <a:srgbClr val="FFCC00"/>
    <a:srgbClr val="FFFF66"/>
    <a:srgbClr val="66FFFF"/>
    <a:srgbClr val="0099FF"/>
    <a:srgbClr val="00CC00"/>
    <a:srgbClr val="0033CC"/>
    <a:srgbClr val="33CC33"/>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3" autoAdjust="0"/>
    <p:restoredTop sz="73429" autoAdjust="0"/>
  </p:normalViewPr>
  <p:slideViewPr>
    <p:cSldViewPr snapToGrid="0">
      <p:cViewPr varScale="1">
        <p:scale>
          <a:sx n="54" d="100"/>
          <a:sy n="54" d="100"/>
        </p:scale>
        <p:origin x="1140" y="78"/>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D19BC3-6A91-4281-8CC4-5C4A8FBD51CF}" type="datetimeFigureOut">
              <a:rPr lang="en-US" smtClean="0"/>
              <a:t>1/23/2017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2E93D-EB36-41D0-B8E0-F032193DEE66}" type="slidenum">
              <a:rPr lang="en-US" smtClean="0"/>
              <a:t>‹#›</a:t>
            </a:fld>
            <a:endParaRPr lang="en-US"/>
          </a:p>
        </p:txBody>
      </p:sp>
    </p:spTree>
    <p:extLst>
      <p:ext uri="{BB962C8B-B14F-4D97-AF65-F5344CB8AC3E}">
        <p14:creationId xmlns:p14="http://schemas.microsoft.com/office/powerpoint/2010/main" val="33352040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bgs.ac.uk/discoveringgeology/climatechange/images/greenhouseEarth/cartoon.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887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See previous slide.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These</a:t>
            </a:r>
            <a:r>
              <a:rPr lang="en-US" b="0" baseline="0" dirty="0" smtClean="0"/>
              <a:t> slides are for brainstorming and for checking what phenomena students associate with climate and climate change. Also, e</a:t>
            </a:r>
            <a:r>
              <a:rPr lang="en-US" baseline="0" dirty="0" smtClean="0"/>
              <a:t>xtreme events like droughts are in the news; are they climate change?</a:t>
            </a:r>
            <a:endParaRPr lang="en-US" dirty="0" smtClean="0"/>
          </a:p>
          <a:p>
            <a:endParaRPr lang="en-US" b="1" dirty="0" smtClean="0"/>
          </a:p>
          <a:p>
            <a:r>
              <a:rPr lang="en-US" b="1" dirty="0" smtClean="0"/>
              <a:t>Photo sources:</a:t>
            </a:r>
          </a:p>
          <a:p>
            <a:r>
              <a:rPr lang="en-US" dirty="0" smtClean="0"/>
              <a:t>Left</a:t>
            </a:r>
            <a:r>
              <a:rPr lang="en-US" baseline="0" dirty="0" smtClean="0"/>
              <a:t>: </a:t>
            </a:r>
            <a:r>
              <a:rPr lang="en-US" dirty="0" smtClean="0"/>
              <a:t>http://www.businessinsider.com/droughts-bad-for-us-catastrophic-for-india-2012-8</a:t>
            </a:r>
          </a:p>
          <a:p>
            <a:r>
              <a:rPr lang="en-US" dirty="0" smtClean="0"/>
              <a:t>Right:</a:t>
            </a:r>
            <a:r>
              <a:rPr lang="en-US" baseline="0" dirty="0" smtClean="0"/>
              <a:t> </a:t>
            </a:r>
            <a:r>
              <a:rPr lang="en-US" dirty="0" smtClean="0"/>
              <a:t>http://www.globaldashboard.org/2011/02/11/chinas-drought-and-global-food-prices/</a:t>
            </a:r>
          </a:p>
          <a:p>
            <a:r>
              <a:rPr lang="en-US" dirty="0" smtClean="0"/>
              <a:t>Background image: http://wallpaperscraft.com/download/desert_drought_sun_heat_day_earth_9001/3840x2160</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12</a:t>
            </a:fld>
            <a:endParaRPr lang="en-US"/>
          </a:p>
        </p:txBody>
      </p:sp>
    </p:spTree>
    <p:extLst>
      <p:ext uri="{BB962C8B-B14F-4D97-AF65-F5344CB8AC3E}">
        <p14:creationId xmlns:p14="http://schemas.microsoft.com/office/powerpoint/2010/main" val="265228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a:t>
            </a:r>
            <a:r>
              <a:rPr lang="en-US" baseline="0" dirty="0" smtClean="0"/>
              <a:t> </a:t>
            </a:r>
          </a:p>
          <a:p>
            <a:pPr marL="0" indent="0">
              <a:buFont typeface="Arial" panose="020B0604020202020204" pitchFamily="34" charset="0"/>
              <a:buNone/>
            </a:pPr>
            <a:r>
              <a:rPr lang="en-US" baseline="0" dirty="0" smtClean="0"/>
              <a:t>Extreme events like cyclones (or typhoons) in the news are they climate change?</a:t>
            </a:r>
            <a:endParaRPr lang="en-US" dirty="0" smtClean="0"/>
          </a:p>
          <a:p>
            <a:endParaRPr lang="en-US" dirty="0" smtClean="0"/>
          </a:p>
          <a:p>
            <a:r>
              <a:rPr lang="en-US" b="1" dirty="0" smtClean="0"/>
              <a:t>Photo sources: </a:t>
            </a:r>
          </a:p>
          <a:p>
            <a:r>
              <a:rPr lang="de-DE" dirty="0" smtClean="0"/>
              <a:t>Left</a:t>
            </a:r>
            <a:r>
              <a:rPr lang="de-DE" baseline="0" dirty="0" smtClean="0"/>
              <a:t>:  http://www.ibtimes.com/hurricane-matthew-live-updates-category-4-storm-moves-closer-florida-warning-issued-2426556</a:t>
            </a:r>
            <a:endParaRPr lang="en-US" b="1" dirty="0" smtClean="0"/>
          </a:p>
          <a:p>
            <a:r>
              <a:rPr lang="en-US" b="0" dirty="0" smtClean="0"/>
              <a:t>Upper</a:t>
            </a:r>
            <a:r>
              <a:rPr lang="en-US" b="0" baseline="0" dirty="0" smtClean="0"/>
              <a:t> right</a:t>
            </a:r>
            <a:r>
              <a:rPr lang="en-US" b="1" dirty="0" smtClean="0"/>
              <a:t>: </a:t>
            </a:r>
            <a:r>
              <a:rPr lang="en-US" dirty="0" smtClean="0"/>
              <a:t>http://s1.ibtimes.com/sites/www.ibtimes.com/files/styles/v2_article_large/public/2013/11/10/typhoon-2.jpg?itok=sYtw076S</a:t>
            </a:r>
            <a:endParaRPr lang="en-US" b="1" dirty="0" smtClean="0"/>
          </a:p>
          <a:p>
            <a:r>
              <a:rPr lang="en-US" b="0" dirty="0" smtClean="0"/>
              <a:t>Lower right</a:t>
            </a:r>
            <a:r>
              <a:rPr lang="en-US" b="1" dirty="0" smtClean="0"/>
              <a:t>:</a:t>
            </a:r>
            <a:r>
              <a:rPr lang="en-US" dirty="0" smtClean="0"/>
              <a:t> http://s1.ibtimes.com/sites/www.ibtimes.com/files/styles/v2_article_large/public/2011/09/27/165200-typhoon-nesat-philippines-flooding.jpg?itok=5RIWvg6l</a:t>
            </a:r>
          </a:p>
          <a:p>
            <a:endParaRPr lang="en-US" dirty="0" smtClean="0"/>
          </a:p>
          <a:p>
            <a:endParaRPr lang="en-US" dirty="0" smtClean="0"/>
          </a:p>
          <a:p>
            <a:r>
              <a:rPr lang="en-US" sz="1600" b="1" u="sng" dirty="0" smtClean="0">
                <a:solidFill>
                  <a:srgbClr val="FF0000"/>
                </a:solidFill>
                <a:latin typeface="Abadi MT Condensed Extra Bold"/>
                <a:cs typeface="Abadi MT Condensed Extra Bold"/>
              </a:rPr>
              <a:t>***Background</a:t>
            </a:r>
            <a:r>
              <a:rPr lang="en-US" sz="1600" b="1" u="sng" baseline="0" dirty="0" smtClean="0">
                <a:solidFill>
                  <a:srgbClr val="FF0000"/>
                </a:solidFill>
                <a:latin typeface="Abadi MT Condensed Extra Bold"/>
                <a:cs typeface="Abadi MT Condensed Extra Bold"/>
              </a:rPr>
              <a:t> image needs source***</a:t>
            </a:r>
            <a:endParaRPr lang="en-US" sz="1600" b="1" u="sng" dirty="0">
              <a:solidFill>
                <a:srgbClr val="FF0000"/>
              </a:solidFill>
              <a:latin typeface="Abadi MT Condensed Extra Bold"/>
              <a:cs typeface="Abadi MT Condensed Extra Bold"/>
            </a:endParaRPr>
          </a:p>
        </p:txBody>
      </p:sp>
      <p:sp>
        <p:nvSpPr>
          <p:cNvPr id="4" name="Slide Number Placeholder 3"/>
          <p:cNvSpPr>
            <a:spLocks noGrp="1"/>
          </p:cNvSpPr>
          <p:nvPr>
            <p:ph type="sldNum" sz="quarter" idx="10"/>
          </p:nvPr>
        </p:nvSpPr>
        <p:spPr/>
        <p:txBody>
          <a:bodyPr/>
          <a:lstStyle/>
          <a:p>
            <a:fld id="{CFC0BFBD-3EFA-4943-9035-EB69CB5A88B1}" type="slidenum">
              <a:rPr lang="en-US" smtClean="0"/>
              <a:t>13</a:t>
            </a:fld>
            <a:endParaRPr lang="en-US"/>
          </a:p>
        </p:txBody>
      </p:sp>
    </p:spTree>
    <p:extLst>
      <p:ext uri="{BB962C8B-B14F-4D97-AF65-F5344CB8AC3E}">
        <p14:creationId xmlns:p14="http://schemas.microsoft.com/office/powerpoint/2010/main" val="14752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b="0" dirty="0" smtClean="0"/>
              <a:t>When</a:t>
            </a:r>
            <a:r>
              <a:rPr lang="en-US" b="0" baseline="0" dirty="0" smtClean="0"/>
              <a:t> we experience an unusually hot month or season is that climate? Or climate change?</a:t>
            </a:r>
            <a:endParaRPr lang="en-US" b="1" dirty="0" smtClean="0"/>
          </a:p>
          <a:p>
            <a:endParaRPr lang="en-US" dirty="0" smtClean="0"/>
          </a:p>
          <a:p>
            <a:r>
              <a:rPr lang="en-US" b="1" dirty="0" smtClean="0"/>
              <a:t>Photo source: </a:t>
            </a:r>
          </a:p>
          <a:p>
            <a:r>
              <a:rPr lang="en-US" dirty="0" smtClean="0"/>
              <a:t>BROWN/AFP/ Getty Images</a:t>
            </a:r>
          </a:p>
          <a:p>
            <a:endParaRPr lang="en-US" dirty="0" smtClean="0"/>
          </a:p>
          <a:p>
            <a:r>
              <a:rPr lang="en-US" b="1" dirty="0" smtClean="0"/>
              <a:t>Chart source: </a:t>
            </a:r>
          </a:p>
          <a:p>
            <a:r>
              <a:rPr lang="en-US" dirty="0" smtClean="0"/>
              <a:t>http://www.ncdc.noaa.gov/sotc/service/global/map-blended-mntp/201003.gif </a:t>
            </a:r>
            <a:r>
              <a:rPr lang="en-US" dirty="0" smtClean="0">
                <a:sym typeface="Wingdings"/>
              </a:rPr>
              <a:t></a:t>
            </a:r>
            <a:r>
              <a:rPr lang="en-US" baseline="0" dirty="0" smtClean="0">
                <a:sym typeface="Wingdings"/>
              </a:rPr>
              <a:t> THIS GRAPHIC NEEDS EXPLANATION: It shows a snapshot of temperature anomalies for 1 month.</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14</a:t>
            </a:fld>
            <a:endParaRPr lang="en-US"/>
          </a:p>
        </p:txBody>
      </p:sp>
    </p:spTree>
    <p:extLst>
      <p:ext uri="{BB962C8B-B14F-4D97-AF65-F5344CB8AC3E}">
        <p14:creationId xmlns:p14="http://schemas.microsoft.com/office/powerpoint/2010/main" val="2011128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Or are all</a:t>
            </a:r>
            <a:r>
              <a:rPr lang="en-US" baseline="0" dirty="0" smtClean="0"/>
              <a:t> these things: typhoons, droughts, heat waves just weather?  And how does weather relate to climate and climate change?</a:t>
            </a:r>
          </a:p>
          <a:p>
            <a:endParaRPr lang="en-US" baseline="0" dirty="0" smtClean="0"/>
          </a:p>
          <a:p>
            <a:r>
              <a:rPr lang="en-US" b="1" baseline="0" dirty="0" smtClean="0"/>
              <a:t>Image: </a:t>
            </a:r>
          </a:p>
          <a:p>
            <a:r>
              <a:rPr lang="en-US" baseline="0" dirty="0" smtClean="0"/>
              <a:t>https://commons.wikimedia.org/wiki/File:World_C_19Sep2005at0030UTC.jpg</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15</a:t>
            </a:fld>
            <a:endParaRPr lang="en-US"/>
          </a:p>
        </p:txBody>
      </p:sp>
    </p:spTree>
    <p:extLst>
      <p:ext uri="{BB962C8B-B14F-4D97-AF65-F5344CB8AC3E}">
        <p14:creationId xmlns:p14="http://schemas.microsoft.com/office/powerpoint/2010/main" val="359445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Key Message: </a:t>
            </a:r>
          </a:p>
          <a:p>
            <a:pPr marL="171450" indent="-171450">
              <a:buFont typeface="Arial" panose="020B0604020202020204" pitchFamily="34" charset="0"/>
              <a:buChar char="•"/>
            </a:pPr>
            <a:r>
              <a:rPr lang="en-US" baseline="0" dirty="0" smtClean="0"/>
              <a:t>Long-term averages lead us to expect more rain in some months and less in others for any specific location, that is climate.  </a:t>
            </a:r>
          </a:p>
          <a:p>
            <a:pPr marL="171450" indent="-171450">
              <a:buFont typeface="Arial" panose="020B0604020202020204" pitchFamily="34" charset="0"/>
              <a:buChar char="•"/>
            </a:pPr>
            <a:r>
              <a:rPr lang="en-US" baseline="0" dirty="0" smtClean="0"/>
              <a:t>Whether or not it rains today or this week is the weather.  </a:t>
            </a:r>
          </a:p>
        </p:txBody>
      </p:sp>
      <p:sp>
        <p:nvSpPr>
          <p:cNvPr id="4" name="Slide Number Placeholder 3"/>
          <p:cNvSpPr>
            <a:spLocks noGrp="1"/>
          </p:cNvSpPr>
          <p:nvPr>
            <p:ph type="sldNum" sz="quarter" idx="10"/>
          </p:nvPr>
        </p:nvSpPr>
        <p:spPr/>
        <p:txBody>
          <a:bodyPr/>
          <a:lstStyle/>
          <a:p>
            <a:fld id="{656939F8-6BFA-6E43-866A-34A0E524B2CF}" type="slidenum">
              <a:rPr lang="en-US" smtClean="0"/>
              <a:t>16</a:t>
            </a:fld>
            <a:endParaRPr lang="en-US"/>
          </a:p>
        </p:txBody>
      </p:sp>
    </p:spTree>
    <p:extLst>
      <p:ext uri="{BB962C8B-B14F-4D97-AF65-F5344CB8AC3E}">
        <p14:creationId xmlns:p14="http://schemas.microsoft.com/office/powerpoint/2010/main" val="1143011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Why the Earth</a:t>
            </a:r>
            <a:r>
              <a:rPr lang="en-US" baseline="0" dirty="0" smtClean="0"/>
              <a:t> has the general climate it does and the variations in climate across the planet are due to the interactions of these </a:t>
            </a:r>
            <a:r>
              <a:rPr lang="en-US" b="1" baseline="0" dirty="0" smtClean="0"/>
              <a:t>four elements of the climate system:</a:t>
            </a:r>
          </a:p>
          <a:p>
            <a:r>
              <a:rPr lang="en-US" dirty="0" smtClean="0"/>
              <a:t>- The Sun (heat source)</a:t>
            </a:r>
          </a:p>
          <a:p>
            <a:r>
              <a:rPr lang="en-US" dirty="0" smtClean="0"/>
              <a:t>- Oceans (store and move heat)</a:t>
            </a:r>
          </a:p>
          <a:p>
            <a:r>
              <a:rPr lang="en-US" dirty="0" smtClean="0"/>
              <a:t>- Atmosphere (intercepts radiation, re-radiates, stores and moves heat)</a:t>
            </a:r>
          </a:p>
          <a:p>
            <a:r>
              <a:rPr lang="en-US" dirty="0" smtClean="0"/>
              <a:t>- Land surface (absorbs/reflects heat)</a:t>
            </a:r>
          </a:p>
          <a:p>
            <a:endParaRPr lang="en-US" baseline="0" dirty="0" smtClean="0"/>
          </a:p>
          <a:p>
            <a:r>
              <a:rPr lang="en-US" b="1" dirty="0" smtClean="0"/>
              <a:t>Image source:</a:t>
            </a:r>
          </a:p>
          <a:p>
            <a:r>
              <a:rPr lang="en-US" sz="1200" dirty="0" smtClean="0">
                <a:solidFill>
                  <a:srgbClr val="F2F2F2"/>
                </a:solidFill>
              </a:rPr>
              <a:t>http://worldoceanreview.com/en/wor-1/climate-system/earth-climate-system</a:t>
            </a:r>
          </a:p>
          <a:p>
            <a:endParaRPr lang="en-US" sz="1200" dirty="0" smtClean="0">
              <a:solidFill>
                <a:srgbClr val="F2F2F2"/>
              </a:solidFill>
            </a:endParaRPr>
          </a:p>
          <a:p>
            <a:r>
              <a:rPr lang="en-US" sz="1200" dirty="0" smtClean="0">
                <a:solidFill>
                  <a:srgbClr val="F2F2F2"/>
                </a:solidFill>
              </a:rPr>
              <a:t>NOTES:</a:t>
            </a:r>
            <a:r>
              <a:rPr lang="en-US" sz="1200" baseline="0" dirty="0" smtClean="0">
                <a:solidFill>
                  <a:srgbClr val="F2F2F2"/>
                </a:solidFill>
              </a:rPr>
              <a:t> Excellent videos (courtesy of BCC module) which further explain the earth-climate system are:</a:t>
            </a:r>
          </a:p>
          <a:p>
            <a:pPr marL="228600" indent="-228600">
              <a:buAutoNum type="arabicParenBoth"/>
            </a:pPr>
            <a:r>
              <a:rPr lang="en-US" sz="1200" baseline="0" dirty="0" smtClean="0">
                <a:solidFill>
                  <a:srgbClr val="F2F2F2"/>
                </a:solidFill>
              </a:rPr>
              <a:t>This animation of how the earth’s climate system works </a:t>
            </a:r>
            <a:r>
              <a:rPr lang="en-US" sz="1200" b="0" baseline="0" dirty="0" smtClean="0">
                <a:solidFill>
                  <a:srgbClr val="F2F2F2"/>
                </a:solidFill>
              </a:rPr>
              <a:t>– </a:t>
            </a:r>
            <a:r>
              <a:rPr lang="en-US" sz="1200" b="0" dirty="0" smtClean="0">
                <a:solidFill>
                  <a:schemeClr val="dk1"/>
                </a:solidFill>
                <a:latin typeface="+mn-lt"/>
                <a:ea typeface="Arial"/>
                <a:cs typeface="Arial"/>
                <a:sym typeface="Arial"/>
              </a:rPr>
              <a:t>https://</a:t>
            </a:r>
            <a:r>
              <a:rPr lang="en-US" sz="1200" b="0" dirty="0" err="1" smtClean="0">
                <a:solidFill>
                  <a:schemeClr val="dk1"/>
                </a:solidFill>
                <a:latin typeface="+mn-lt"/>
                <a:ea typeface="Arial"/>
                <a:cs typeface="Arial"/>
                <a:sym typeface="Arial"/>
              </a:rPr>
              <a:t>www.youtube.com</a:t>
            </a:r>
            <a:r>
              <a:rPr lang="en-US" sz="1200" b="0" dirty="0" smtClean="0">
                <a:solidFill>
                  <a:schemeClr val="dk1"/>
                </a:solidFill>
                <a:latin typeface="+mn-lt"/>
                <a:ea typeface="Arial"/>
                <a:cs typeface="Arial"/>
                <a:sym typeface="Arial"/>
              </a:rPr>
              <a:t>/</a:t>
            </a:r>
            <a:r>
              <a:rPr lang="en-US" sz="1200" b="0" dirty="0" err="1" smtClean="0">
                <a:solidFill>
                  <a:schemeClr val="dk1"/>
                </a:solidFill>
                <a:latin typeface="+mn-lt"/>
                <a:ea typeface="Arial"/>
                <a:cs typeface="Arial"/>
                <a:sym typeface="Arial"/>
              </a:rPr>
              <a:t>watch?v</a:t>
            </a:r>
            <a:r>
              <a:rPr lang="en-US" sz="1200" b="0" dirty="0" smtClean="0">
                <a:solidFill>
                  <a:schemeClr val="dk1"/>
                </a:solidFill>
                <a:latin typeface="+mn-lt"/>
                <a:ea typeface="Arial"/>
                <a:cs typeface="Arial"/>
                <a:sym typeface="Arial"/>
              </a:rPr>
              <a:t>=lrPS2HiYVp8</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(2)</a:t>
            </a:r>
            <a:r>
              <a:rPr lang="en-US" b="0" baseline="0" dirty="0" smtClean="0"/>
              <a:t> This animation with voiceover of atmospheric circulation - </a:t>
            </a:r>
            <a:r>
              <a:rPr lang="en-US" sz="1200" b="0" dirty="0" smtClean="0"/>
              <a:t>https://</a:t>
            </a:r>
            <a:r>
              <a:rPr lang="en-US" sz="1200" b="0" dirty="0" err="1" smtClean="0"/>
              <a:t>www.youtube.com</a:t>
            </a:r>
            <a:r>
              <a:rPr lang="en-US" sz="1200" b="0" dirty="0" smtClean="0"/>
              <a:t>/</a:t>
            </a:r>
            <a:r>
              <a:rPr lang="en-US" sz="1200" b="0" dirty="0" err="1" smtClean="0"/>
              <a:t>watch?v</a:t>
            </a:r>
            <a:r>
              <a:rPr lang="en-US" sz="1200" b="0" dirty="0" smtClean="0"/>
              <a:t>=Ye45DGkqUkE</a:t>
            </a:r>
          </a:p>
          <a:p>
            <a:pPr marL="0" indent="0">
              <a:buNone/>
            </a:pP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17</a:t>
            </a:fld>
            <a:endParaRPr lang="en-US"/>
          </a:p>
        </p:txBody>
      </p:sp>
    </p:spTree>
    <p:extLst>
      <p:ext uri="{BB962C8B-B14F-4D97-AF65-F5344CB8AC3E}">
        <p14:creationId xmlns:p14="http://schemas.microsoft.com/office/powerpoint/2010/main" val="423605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a:t>
            </a:r>
            <a:r>
              <a:rPr lang="en-US" dirty="0" smtClean="0"/>
              <a:t>: </a:t>
            </a:r>
          </a:p>
          <a:p>
            <a:pPr marL="171450" indent="-171450">
              <a:buFont typeface="Arial" panose="020B0604020202020204" pitchFamily="34" charset="0"/>
              <a:buChar char="•"/>
            </a:pPr>
            <a:r>
              <a:rPr lang="en-US" dirty="0" smtClean="0"/>
              <a:t>The discussion on climate change focusses</a:t>
            </a:r>
            <a:r>
              <a:rPr lang="en-US" baseline="0" dirty="0" smtClean="0"/>
              <a:t> on the elements of the Earth’s climate system that react on a relatively (10’s to 100’s of years) short time-scale.</a:t>
            </a:r>
          </a:p>
          <a:p>
            <a:pPr marL="171450" indent="-171450">
              <a:buFont typeface="Arial" panose="020B0604020202020204" pitchFamily="34" charset="0"/>
              <a:buChar char="•"/>
            </a:pPr>
            <a:r>
              <a:rPr lang="en-US" baseline="0" dirty="0" smtClean="0"/>
              <a:t>Ocean turnover is an important climate driver but operates on much longer time scales</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18</a:t>
            </a:fld>
            <a:endParaRPr lang="en-US"/>
          </a:p>
        </p:txBody>
      </p:sp>
    </p:spTree>
    <p:extLst>
      <p:ext uri="{BB962C8B-B14F-4D97-AF65-F5344CB8AC3E}">
        <p14:creationId xmlns:p14="http://schemas.microsoft.com/office/powerpoint/2010/main" val="3329615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Have the students discuss these questions and share their</a:t>
            </a:r>
            <a:r>
              <a:rPr lang="en-US" baseline="0" dirty="0" smtClean="0"/>
              <a:t> answers</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19</a:t>
            </a:fld>
            <a:endParaRPr lang="en-US"/>
          </a:p>
        </p:txBody>
      </p:sp>
    </p:spTree>
    <p:extLst>
      <p:ext uri="{BB962C8B-B14F-4D97-AF65-F5344CB8AC3E}">
        <p14:creationId xmlns:p14="http://schemas.microsoft.com/office/powerpoint/2010/main" val="96057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The climate system is driven by energy- the temperature of the earth depends</a:t>
            </a:r>
            <a:r>
              <a:rPr lang="en-US" baseline="0" dirty="0" smtClean="0"/>
              <a:t> on an external energy source </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20</a:t>
            </a:fld>
            <a:endParaRPr lang="en-US"/>
          </a:p>
        </p:txBody>
      </p:sp>
    </p:spTree>
    <p:extLst>
      <p:ext uri="{BB962C8B-B14F-4D97-AF65-F5344CB8AC3E}">
        <p14:creationId xmlns:p14="http://schemas.microsoft.com/office/powerpoint/2010/main" val="3579191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a:t>
            </a:r>
            <a:r>
              <a:rPr lang="en-US" baseline="0" dirty="0" smtClean="0"/>
              <a:t> Sunlight is the source of all heat on earth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Notes: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Pause to say</a:t>
            </a:r>
            <a:r>
              <a:rPr lang="en-US" baseline="0" dirty="0" smtClean="0"/>
              <a:t> that when we think of climate changing, we mean climate varies. So sunlight must vary. Then ask, ‘how does sunlight vary?’ use clickers or ask students to raise their hands. We’ll discuss spatial and temporal change—on decades to centuries. </a:t>
            </a:r>
            <a:r>
              <a:rPr lang="en-US" baseline="0" dirty="0" err="1" smtClean="0"/>
              <a:t>Milllenia</a:t>
            </a:r>
            <a:r>
              <a:rPr lang="en-US" baseline="0" dirty="0" smtClean="0"/>
              <a:t> gets into the </a:t>
            </a:r>
            <a:r>
              <a:rPr lang="en-US" baseline="0" dirty="0" err="1" smtClean="0"/>
              <a:t>Milankovich</a:t>
            </a:r>
            <a:r>
              <a:rPr lang="en-US" baseline="0" dirty="0" smtClean="0"/>
              <a:t> cycles (which students may bring up). Say that with climate change, we know the changes due to orbital cycles are not on the same time frame as what we are interested in, so we won’t consider them further—but they do nicely exemplify the importance of variation in  incoming solar radiation (changes with the shape of the earth’s orbit around the sun, the tilt of the earth, and the wobble of the earth about its axis).</a:t>
            </a:r>
            <a:endParaRPr lang="en-US" dirty="0" smtClean="0"/>
          </a:p>
          <a:p>
            <a:endParaRPr lang="en-US" dirty="0" smtClean="0"/>
          </a:p>
          <a:p>
            <a:r>
              <a:rPr lang="en-US" b="1" dirty="0" smtClean="0"/>
              <a:t>Source of</a:t>
            </a:r>
            <a:r>
              <a:rPr lang="en-US" b="1" baseline="0" dirty="0" smtClean="0"/>
              <a:t> e</a:t>
            </a:r>
            <a:r>
              <a:rPr lang="en-US" b="1" dirty="0" smtClean="0"/>
              <a:t>arth image</a:t>
            </a:r>
            <a:r>
              <a:rPr lang="en-US" b="1" baseline="0" dirty="0" smtClean="0"/>
              <a:t> </a:t>
            </a:r>
            <a:r>
              <a:rPr lang="en-US" dirty="0" smtClean="0"/>
              <a:t>:</a:t>
            </a:r>
          </a:p>
          <a:p>
            <a:r>
              <a:rPr lang="en-US" dirty="0" smtClean="0"/>
              <a:t>royalty free stock photos</a:t>
            </a:r>
            <a:r>
              <a:rPr lang="en-US" baseline="0" dirty="0" smtClean="0"/>
              <a:t> downloaded at </a:t>
            </a:r>
            <a:r>
              <a:rPr lang="en-US" dirty="0" smtClean="0"/>
              <a:t>http://www.123rf.com/photo_12761136_earth-globe-cloud-map-side-of-the-asia-and-australia.html</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21</a:t>
            </a:fld>
            <a:endParaRPr lang="en-US"/>
          </a:p>
        </p:txBody>
      </p:sp>
    </p:spTree>
    <p:extLst>
      <p:ext uri="{BB962C8B-B14F-4D97-AF65-F5344CB8AC3E}">
        <p14:creationId xmlns:p14="http://schemas.microsoft.com/office/powerpoint/2010/main" val="236738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90490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Latitude determines intensity of incoming radiation</a:t>
            </a:r>
            <a:r>
              <a:rPr lang="en-US" baseline="0" dirty="0" smtClean="0"/>
              <a:t> as shown in this image.  At and near the equator (the tropical regions) solar radiation is most intense.  As you move away from the equator towards the poles the same amount of radiation is distributed over larger area resulting in less radiation (energy) per meter squared  and generally cooler climates</a:t>
            </a:r>
          </a:p>
          <a:p>
            <a:endParaRPr lang="en-US" dirty="0" smtClean="0"/>
          </a:p>
          <a:p>
            <a:r>
              <a:rPr lang="en-US" b="1" dirty="0" smtClean="0"/>
              <a:t>Source of</a:t>
            </a:r>
            <a:r>
              <a:rPr lang="en-US" b="1" baseline="0" dirty="0" smtClean="0"/>
              <a:t> e</a:t>
            </a:r>
            <a:r>
              <a:rPr lang="en-US" b="1" dirty="0" smtClean="0"/>
              <a:t>arth image:</a:t>
            </a:r>
            <a:r>
              <a:rPr lang="en-US" b="1" baseline="0" dirty="0" smtClean="0"/>
              <a:t> </a:t>
            </a:r>
            <a:r>
              <a:rPr lang="en-US" dirty="0" smtClean="0"/>
              <a:t>royalty free stock photos</a:t>
            </a:r>
            <a:r>
              <a:rPr lang="en-US" baseline="0" dirty="0" smtClean="0"/>
              <a:t> downloaded at </a:t>
            </a:r>
            <a:r>
              <a:rPr lang="en-US" dirty="0" smtClean="0"/>
              <a:t>http://www.123rf.com/photo_12761136_earth-globe-cloud-map-side-of-the-asia-and-australia.html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22</a:t>
            </a:fld>
            <a:endParaRPr lang="en-US"/>
          </a:p>
        </p:txBody>
      </p:sp>
    </p:spTree>
    <p:extLst>
      <p:ext uri="{BB962C8B-B14F-4D97-AF65-F5344CB8AC3E}">
        <p14:creationId xmlns:p14="http://schemas.microsoft.com/office/powerpoint/2010/main" val="360103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Latitude determines intensity of incoming radiation which</a:t>
            </a:r>
            <a:r>
              <a:rPr lang="en-US" baseline="0" dirty="0" smtClean="0"/>
              <a:t> is why the tropics where radiation is most concentrated are warmer than more temperate latitudes where the radiation is dispersed over a larger area.</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Source of earth</a:t>
            </a:r>
            <a:r>
              <a:rPr lang="en-US" b="1" baseline="0" dirty="0" smtClean="0"/>
              <a:t> image</a:t>
            </a:r>
            <a:r>
              <a:rPr lang="en-US" b="1" dirty="0" smtClean="0"/>
              <a:t>:</a:t>
            </a:r>
            <a:r>
              <a:rPr lang="en-US" dirty="0" smtClean="0"/>
              <a:t> royalty free stock photos</a:t>
            </a:r>
            <a:r>
              <a:rPr lang="en-US" baseline="0" dirty="0" smtClean="0"/>
              <a:t> downloaded at </a:t>
            </a:r>
            <a:r>
              <a:rPr lang="en-US" dirty="0" smtClean="0"/>
              <a:t>http://www.123rf.com/photo_12761136_earth-globe-cloud-map-side-of-the-asia-and-australia.html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23</a:t>
            </a:fld>
            <a:endParaRPr lang="en-US"/>
          </a:p>
        </p:txBody>
      </p:sp>
    </p:spTree>
    <p:extLst>
      <p:ext uri="{BB962C8B-B14F-4D97-AF65-F5344CB8AC3E}">
        <p14:creationId xmlns:p14="http://schemas.microsoft.com/office/powerpoint/2010/main" val="53426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Key message</a:t>
            </a:r>
            <a:r>
              <a:rPr lang="en-US" sz="1200" b="0" i="0" kern="1200" dirty="0" smtClean="0">
                <a:solidFill>
                  <a:schemeClr val="tx1"/>
                </a:solidFill>
                <a:effectLst/>
                <a:latin typeface="+mn-lt"/>
                <a:ea typeface="+mn-ea"/>
                <a:cs typeface="+mn-cs"/>
              </a:rPr>
              <a:t>: In</a:t>
            </a:r>
            <a:r>
              <a:rPr lang="en-US" sz="1200" b="0" i="0" kern="1200" baseline="0" dirty="0" smtClean="0">
                <a:solidFill>
                  <a:schemeClr val="tx1"/>
                </a:solidFill>
                <a:effectLst/>
                <a:latin typeface="+mn-lt"/>
                <a:ea typeface="+mn-ea"/>
                <a:cs typeface="+mn-cs"/>
              </a:rPr>
              <a:t> summary both location and time affect incoming radiation. </a:t>
            </a:r>
            <a:r>
              <a:rPr lang="en-US" baseline="0" dirty="0" smtClean="0"/>
              <a:t>Set up transition to next slide: </a:t>
            </a:r>
            <a:r>
              <a:rPr lang="en-US" dirty="0" smtClean="0"/>
              <a:t>The sun is</a:t>
            </a:r>
            <a:r>
              <a:rPr lang="en-US" baseline="0" dirty="0" smtClean="0"/>
              <a:t> not the only factor to affect climate though it is clearly important. The Earth’s atmosphere is another important factor.</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Notes: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graph here shows that solar radiation hitting the earth’s surface does vary—you can see an 11 year cycle marked in orange </a:t>
            </a:r>
            <a:r>
              <a:rPr lang="en-US" sz="1200" b="0" i="0" kern="1200" baseline="0" dirty="0" smtClean="0">
                <a:solidFill>
                  <a:schemeClr val="tx1"/>
                </a:solidFill>
                <a:effectLst/>
                <a:latin typeface="+mn-lt"/>
                <a:ea typeface="+mn-ea"/>
                <a:cs typeface="+mn-cs"/>
              </a:rPr>
              <a:t>(but also notice the scale: the difference is 0.5 W m-2)</a:t>
            </a:r>
            <a:r>
              <a:rPr lang="en-US" sz="1200" b="0" i="0" kern="1200" dirty="0" smtClean="0">
                <a:solidFill>
                  <a:schemeClr val="tx1"/>
                </a:solidFill>
                <a:effectLst/>
                <a:latin typeface="+mn-lt"/>
                <a:ea typeface="+mn-ea"/>
                <a:cs typeface="+mn-cs"/>
              </a:rPr>
              <a:t>. This has been confirmed by recent satellite-based measurements. The rest of the data are from proxies related to sun spots, which are known to vary, and are related to incoming radiation. Also note that there was a time in the late 18</a:t>
            </a:r>
            <a:r>
              <a:rPr lang="en-US" sz="1200" b="0" i="0" kern="1200" baseline="30000" dirty="0" smtClean="0">
                <a:solidFill>
                  <a:schemeClr val="tx1"/>
                </a:solidFill>
                <a:effectLst/>
                <a:latin typeface="+mn-lt"/>
                <a:ea typeface="+mn-ea"/>
                <a:cs typeface="+mn-cs"/>
              </a:rPr>
              <a:t>th</a:t>
            </a:r>
            <a:r>
              <a:rPr lang="en-US" sz="1200" b="0" i="0" kern="1200" dirty="0" smtClean="0">
                <a:solidFill>
                  <a:schemeClr val="tx1"/>
                </a:solidFill>
                <a:effectLst/>
                <a:latin typeface="+mn-lt"/>
                <a:ea typeface="+mn-ea"/>
                <a:cs typeface="+mn-cs"/>
              </a:rPr>
              <a:t> century with low relative values and low variability.   We have</a:t>
            </a:r>
            <a:r>
              <a:rPr lang="en-US" sz="1200" b="0" i="0" kern="1200" baseline="0" dirty="0" smtClean="0">
                <a:solidFill>
                  <a:schemeClr val="tx1"/>
                </a:solidFill>
                <a:effectLst/>
                <a:latin typeface="+mn-lt"/>
                <a:ea typeface="+mn-ea"/>
                <a:cs typeface="+mn-cs"/>
              </a:rPr>
              <a:t> also discussed the difference in radiation intensity as related to latitude.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Solar radiation graphic source:  </a:t>
            </a:r>
            <a:r>
              <a:rPr lang="en-US" b="0" dirty="0" smtClean="0"/>
              <a:t>IPCC 2007.  Fourth</a:t>
            </a:r>
            <a:r>
              <a:rPr lang="en-US" b="0" baseline="0" dirty="0" smtClean="0"/>
              <a:t> Assessment Report Climate Change 2007. </a:t>
            </a:r>
            <a:r>
              <a:rPr lang="en-US" sz="1200" b="0" i="0" kern="1200" dirty="0" smtClean="0">
                <a:solidFill>
                  <a:schemeClr val="tx1"/>
                </a:solidFill>
                <a:effectLst/>
                <a:latin typeface="+mn-lt"/>
                <a:ea typeface="+mn-ea"/>
                <a:cs typeface="+mn-cs"/>
              </a:rPr>
              <a:t>Working Group I: The Physical Science Basis</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http://www.ipcc.ch/publications_and_data/ar4/wg1/en/fig/figure2-17-l.png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24</a:t>
            </a:fld>
            <a:endParaRPr lang="en-US"/>
          </a:p>
        </p:txBody>
      </p:sp>
    </p:spTree>
    <p:extLst>
      <p:ext uri="{BB962C8B-B14F-4D97-AF65-F5344CB8AC3E}">
        <p14:creationId xmlns:p14="http://schemas.microsoft.com/office/powerpoint/2010/main" val="378059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a:t>
            </a:r>
            <a:r>
              <a:rPr lang="en-US" b="1" baseline="0" dirty="0" smtClean="0"/>
              <a:t> </a:t>
            </a:r>
          </a:p>
          <a:p>
            <a:pPr marL="171450" indent="-171450">
              <a:buFont typeface="Arial" panose="020B0604020202020204" pitchFamily="34" charset="0"/>
              <a:buChar char="•"/>
            </a:pPr>
            <a:r>
              <a:rPr lang="en-US" dirty="0" smtClean="0"/>
              <a:t>The next key question is how does the</a:t>
            </a:r>
            <a:r>
              <a:rPr lang="en-US" baseline="0" dirty="0" smtClean="0"/>
              <a:t> atmosphere alter incoming solar radiation.  </a:t>
            </a:r>
          </a:p>
          <a:p>
            <a:pPr marL="171450" indent="-171450">
              <a:buFont typeface="Arial" panose="020B0604020202020204" pitchFamily="34" charset="0"/>
              <a:buChar char="•"/>
            </a:pPr>
            <a:r>
              <a:rPr lang="en-US" baseline="0" dirty="0" smtClean="0"/>
              <a:t>Again allow the students to offer their ideas. </a:t>
            </a:r>
          </a:p>
          <a:p>
            <a:pPr marL="171450" indent="-171450">
              <a:buFont typeface="Arial" panose="020B0604020202020204" pitchFamily="34" charset="0"/>
              <a:buChar char="•"/>
            </a:pPr>
            <a:r>
              <a:rPr lang="en-US" baseline="0" dirty="0" smtClean="0"/>
              <a:t>The Earth’s atmosphere is a key moderator of the climate.</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25</a:t>
            </a:fld>
            <a:endParaRPr lang="en-US"/>
          </a:p>
        </p:txBody>
      </p:sp>
    </p:spTree>
    <p:extLst>
      <p:ext uri="{BB962C8B-B14F-4D97-AF65-F5344CB8AC3E}">
        <p14:creationId xmlns:p14="http://schemas.microsoft.com/office/powerpoint/2010/main" val="407780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 </a:t>
            </a:r>
          </a:p>
          <a:p>
            <a:pPr marL="171450" indent="-171450">
              <a:buFont typeface="Arial" panose="020B0604020202020204" pitchFamily="34" charset="0"/>
              <a:buChar char="•"/>
            </a:pPr>
            <a:r>
              <a:rPr lang="en-US" dirty="0" smtClean="0"/>
              <a:t>One</a:t>
            </a:r>
            <a:r>
              <a:rPr lang="en-US" baseline="0" dirty="0" smtClean="0"/>
              <a:t> factor students may not consider is natural emissions of particles and aerosols from volcanoes in the </a:t>
            </a:r>
            <a:r>
              <a:rPr lang="en-US" baseline="0" dirty="0" err="1" smtClean="0"/>
              <a:t>atmostphere</a:t>
            </a:r>
            <a:endParaRPr lang="en-US" baseline="0" dirty="0" smtClean="0"/>
          </a:p>
          <a:p>
            <a:pPr marL="171450" indent="-171450">
              <a:buFont typeface="Arial" panose="020B0604020202020204" pitchFamily="34" charset="0"/>
              <a:buChar char="•"/>
            </a:pPr>
            <a:r>
              <a:rPr lang="en-US" dirty="0" smtClean="0"/>
              <a:t>Pause</a:t>
            </a:r>
            <a:r>
              <a:rPr lang="en-US" baseline="0" dirty="0" smtClean="0"/>
              <a:t> to ask ”why would particles in the atmosphere affect climate?”</a:t>
            </a:r>
          </a:p>
          <a:p>
            <a:endParaRPr lang="en-US" dirty="0" smtClean="0"/>
          </a:p>
          <a:p>
            <a:r>
              <a:rPr lang="en-US" b="1" dirty="0" smtClean="0"/>
              <a:t>Image source: </a:t>
            </a:r>
            <a:r>
              <a:rPr lang="en-US" dirty="0" smtClean="0"/>
              <a:t>http://geology.com/volcanoes/santa-maria/el-caliente-eruption.jpg</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26</a:t>
            </a:fld>
            <a:endParaRPr lang="en-US"/>
          </a:p>
        </p:txBody>
      </p:sp>
    </p:spTree>
    <p:extLst>
      <p:ext uri="{BB962C8B-B14F-4D97-AF65-F5344CB8AC3E}">
        <p14:creationId xmlns:p14="http://schemas.microsoft.com/office/powerpoint/2010/main" val="1549187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messages</a:t>
            </a:r>
            <a:r>
              <a:rPr lang="en-US" baseline="0" dirty="0" smtClean="0"/>
              <a:t>: </a:t>
            </a:r>
          </a:p>
          <a:p>
            <a:pPr marL="171450" indent="-171450">
              <a:buFont typeface="Arial" panose="020B0604020202020204" pitchFamily="34" charset="0"/>
              <a:buChar char="•"/>
            </a:pPr>
            <a:r>
              <a:rPr lang="en-US" dirty="0" smtClean="0"/>
              <a:t>Hopefully some of</a:t>
            </a:r>
            <a:r>
              <a:rPr lang="en-US" baseline="0" dirty="0" smtClean="0"/>
              <a:t> your students suggest the answer in response to your question on the previous slide but it is important to review the ideas so that all the students understand.  </a:t>
            </a:r>
          </a:p>
          <a:p>
            <a:pPr marL="171450" indent="-171450">
              <a:buFont typeface="Arial" panose="020B0604020202020204" pitchFamily="34" charset="0"/>
              <a:buChar char="•"/>
            </a:pPr>
            <a:r>
              <a:rPr lang="en-US" baseline="0" dirty="0" smtClean="0"/>
              <a:t>Aerosols in the atmosphere can reflect solar radiation back into space thereby reducing the amount of radiation that actually reaches the Earth’s surface.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Notes: </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graphic is complex, so two new slides following this one are added.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less advanced students, it might be enough to skip this slide and only show the next 2 slides, which show that aerosols have a net cooling effect on the earth, essentially masking the warming that would otherwise have occurred due to all the emissions.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advanced students, it would be useful to explain that by absorbing solar radiation, aerosols can locally cool the surface but at a larger scale the surface can experience net warming as the thermal energy is redistributed via atmospheric circulation (see next slide). </a:t>
            </a:r>
          </a:p>
          <a:p>
            <a:r>
              <a:rPr lang="en-US" baseline="0" dirty="0" smtClean="0"/>
              <a:t>The graphic in this slide shows that the effect of aerosols depends on whether they are in the stratosphere or the troposphere: i.e., there is simultaneous cooling in the troposphere and warming in the stratosphere. It is helpful to read the summary about this graphic at the link given below.</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rPr>
              <a:t>Liquid sulfur aerosols (and ash) reflect incoming radiation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9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solidFill>
                  <a:srgbClr val="F2F2F2"/>
                </a:solidFill>
              </a:rPr>
              <a:t>http://www.cgd.ucar.edu/ccr/efischer/</a:t>
            </a:r>
            <a:r>
              <a:rPr lang="en-US" dirty="0" err="1" smtClean="0">
                <a:solidFill>
                  <a:srgbClr val="F2F2F2"/>
                </a:solidFill>
              </a:rPr>
              <a:t>volcanoes.html</a:t>
            </a:r>
            <a:endParaRPr lang="en-US"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2F2F2"/>
                </a:solidFill>
              </a:rPr>
              <a:t>Helpful References: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F2F2F2"/>
                </a:solidFill>
              </a:rPr>
              <a:t>See IPCC WG1 AR5 Chapter</a:t>
            </a:r>
            <a:r>
              <a:rPr lang="en-US" baseline="0" dirty="0" smtClean="0">
                <a:solidFill>
                  <a:srgbClr val="F2F2F2"/>
                </a:solidFill>
              </a:rPr>
              <a:t> 7. FAQ 7.2 (p. 622-623) has a good, reasonably non-technical summary of the current science and some helpful graphics. Accessible at: http://www.climatechange2013.org/images/report/WG1AR5_Chapter07_FINAL.pdf</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F2F2F2"/>
                </a:solidFill>
              </a:rPr>
              <a:t>Union of Concerned Scientists provides a</a:t>
            </a:r>
            <a:r>
              <a:rPr lang="en-US" baseline="0" dirty="0" smtClean="0">
                <a:solidFill>
                  <a:srgbClr val="F2F2F2"/>
                </a:solidFill>
              </a:rPr>
              <a:t> summary of how aerosols generated by air pollution affects global warming. See http://</a:t>
            </a:r>
            <a:r>
              <a:rPr lang="en-US" baseline="0" dirty="0" err="1" smtClean="0">
                <a:solidFill>
                  <a:srgbClr val="F2F2F2"/>
                </a:solidFill>
              </a:rPr>
              <a:t>www.ucsusa.org</a:t>
            </a:r>
            <a:r>
              <a:rPr lang="en-US" baseline="0" dirty="0" smtClean="0">
                <a:solidFill>
                  <a:srgbClr val="F2F2F2"/>
                </a:solidFill>
              </a:rPr>
              <a:t>/</a:t>
            </a:r>
            <a:r>
              <a:rPr lang="en-US" baseline="0" dirty="0" err="1" smtClean="0">
                <a:solidFill>
                  <a:srgbClr val="F2F2F2"/>
                </a:solidFill>
              </a:rPr>
              <a:t>global_warming</a:t>
            </a:r>
            <a:r>
              <a:rPr lang="en-US" baseline="0" dirty="0" smtClean="0">
                <a:solidFill>
                  <a:srgbClr val="F2F2F2"/>
                </a:solidFill>
              </a:rPr>
              <a:t>/</a:t>
            </a:r>
            <a:r>
              <a:rPr lang="en-US" baseline="0" dirty="0" err="1" smtClean="0">
                <a:solidFill>
                  <a:srgbClr val="F2F2F2"/>
                </a:solidFill>
              </a:rPr>
              <a:t>science_and_impacts</a:t>
            </a:r>
            <a:r>
              <a:rPr lang="en-US" baseline="0" dirty="0" smtClean="0">
                <a:solidFill>
                  <a:srgbClr val="F2F2F2"/>
                </a:solidFill>
              </a:rPr>
              <a:t>/science/aerosols-and-global-warming-faq.html#.VRJhgWSUd20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F2F2F2"/>
                </a:solidFill>
              </a:rPr>
              <a:t>The graphic shown on this slide is complex and may challenge students’ understanding. A simpler graphic is given at this web page: http://</a:t>
            </a:r>
            <a:r>
              <a:rPr lang="en-US" baseline="0" dirty="0" err="1" smtClean="0">
                <a:solidFill>
                  <a:srgbClr val="F2F2F2"/>
                </a:solidFill>
              </a:rPr>
              <a:t>saga.pmel.noaa.gov</a:t>
            </a:r>
            <a:r>
              <a:rPr lang="en-US" baseline="0" dirty="0" smtClean="0">
                <a:solidFill>
                  <a:srgbClr val="F2F2F2"/>
                </a:solidFill>
              </a:rPr>
              <a:t>/review/</a:t>
            </a:r>
            <a:r>
              <a:rPr lang="en-US" baseline="0" dirty="0" err="1" smtClean="0">
                <a:solidFill>
                  <a:srgbClr val="F2F2F2"/>
                </a:solidFill>
              </a:rPr>
              <a:t>dms_climate.html</a:t>
            </a:r>
            <a:r>
              <a:rPr lang="en-US" baseline="0" dirty="0" smtClean="0">
                <a:solidFill>
                  <a:srgbClr val="F2F2F2"/>
                </a:solidFill>
              </a:rPr>
              <a:t>. However, this graphic refers to sulfur-based aerosols generated from oceans. Having to explain that may be equally complicated although interesting.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rgbClr val="F2F2F2"/>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2F2F2"/>
              </a:solidFill>
            </a:endParaRPr>
          </a:p>
        </p:txBody>
      </p:sp>
      <p:sp>
        <p:nvSpPr>
          <p:cNvPr id="4" name="Slide Number Placeholder 3"/>
          <p:cNvSpPr>
            <a:spLocks noGrp="1"/>
          </p:cNvSpPr>
          <p:nvPr>
            <p:ph type="sldNum" sz="quarter" idx="10"/>
          </p:nvPr>
        </p:nvSpPr>
        <p:spPr/>
        <p:txBody>
          <a:bodyPr/>
          <a:lstStyle/>
          <a:p>
            <a:fld id="{656939F8-6BFA-6E43-866A-34A0E524B2CF}" type="slidenum">
              <a:rPr lang="en-US" smtClean="0"/>
              <a:t>27</a:t>
            </a:fld>
            <a:endParaRPr lang="en-US"/>
          </a:p>
        </p:txBody>
      </p:sp>
    </p:spTree>
    <p:extLst>
      <p:ext uri="{BB962C8B-B14F-4D97-AF65-F5344CB8AC3E}">
        <p14:creationId xmlns:p14="http://schemas.microsoft.com/office/powerpoint/2010/main" val="1509044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message</a:t>
            </a:r>
            <a:r>
              <a:rPr lang="en-US" baseline="0" dirty="0" smtClean="0"/>
              <a:t>: </a:t>
            </a:r>
            <a:r>
              <a:rPr lang="en-US" dirty="0" smtClean="0"/>
              <a:t>According to latest synthesis</a:t>
            </a:r>
            <a:r>
              <a:rPr lang="en-US" baseline="0" dirty="0" smtClean="0"/>
              <a:t> of science on aerosols by IPCC, there is an overall net cooling effect from aerosols. Importantly, the effect of aerosols is short-lived (from weeks to only 1-3 years), but they’re included here to be complete.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slide and the next go together. This shows the effect of aerosols on radiation manifest via the direct and indirect effects of radiation on the aerosols themselves.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less advanced students, it might be enough to say that aerosols have a net cooling effect on the earth, essentially masking the warming that would otherwise have occurred due to all the emissions.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advanced students, it would be useful to explain that by absorbing solar radiation, aerosols can locally cool the surface but at a larger scale the surface can experience net warming as the thermal energy is redistributed via atmospheric circulation (also see previous slide)</a:t>
            </a:r>
            <a:endParaRPr lang="en-US" sz="1200" dirty="0" smtClean="0">
              <a:solidFill>
                <a:schemeClr val="bg1">
                  <a:lumMod val="9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9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solidFill>
                  <a:srgbClr val="F2F2F2"/>
                </a:solidFill>
              </a:rPr>
              <a:t>IPCC AR5 WG1 </a:t>
            </a:r>
            <a:r>
              <a:rPr lang="en-US" dirty="0" err="1" smtClean="0">
                <a:solidFill>
                  <a:srgbClr val="F2F2F2"/>
                </a:solidFill>
              </a:rPr>
              <a:t>Ch</a:t>
            </a:r>
            <a:r>
              <a:rPr lang="en-US" dirty="0" smtClean="0">
                <a:solidFill>
                  <a:srgbClr val="F2F2F2"/>
                </a:solidFill>
              </a:rPr>
              <a:t> 7 Fig</a:t>
            </a:r>
            <a:r>
              <a:rPr lang="en-US" baseline="0" dirty="0" smtClean="0">
                <a:solidFill>
                  <a:srgbClr val="F2F2F2"/>
                </a:solidFill>
              </a:rPr>
              <a:t> FAQ 7.2-1 and 7.2-2</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2F2F2"/>
                </a:solidFill>
              </a:rPr>
              <a:t>http://</a:t>
            </a:r>
            <a:r>
              <a:rPr lang="en-US" dirty="0" err="1" smtClean="0">
                <a:solidFill>
                  <a:srgbClr val="F2F2F2"/>
                </a:solidFill>
              </a:rPr>
              <a:t>www.ipcc.ch</a:t>
            </a:r>
            <a:r>
              <a:rPr lang="en-US" dirty="0" smtClean="0">
                <a:solidFill>
                  <a:srgbClr val="F2F2F2"/>
                </a:solidFill>
              </a:rPr>
              <a:t>/report/graphics/</a:t>
            </a:r>
            <a:r>
              <a:rPr lang="en-US" dirty="0" err="1" smtClean="0">
                <a:solidFill>
                  <a:srgbClr val="F2F2F2"/>
                </a:solidFill>
              </a:rPr>
              <a:t>index.php?t</a:t>
            </a:r>
            <a:r>
              <a:rPr lang="en-US" dirty="0" smtClean="0">
                <a:solidFill>
                  <a:srgbClr val="F2F2F2"/>
                </a:solidFill>
              </a:rPr>
              <a:t>=Assessment%20Reports&amp;r=AR5%20-%20WG1&amp;f=Chapter%2007</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2F2F2"/>
                </a:solidFill>
              </a:rPr>
              <a:t>Helpful References: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F2F2F2"/>
                </a:solidFill>
              </a:rPr>
              <a:t>See IPCC WG1 AR5 Chapter</a:t>
            </a:r>
            <a:r>
              <a:rPr lang="en-US" baseline="0" dirty="0" smtClean="0">
                <a:solidFill>
                  <a:srgbClr val="F2F2F2"/>
                </a:solidFill>
              </a:rPr>
              <a:t> 7. FAQ 7.2 (p. 622-623) has a good, reasonably non-technical summary of the current science and some helpful graphics. Accessible at: http://www.climatechange2013.org/images/report/WG1AR5_Chapter07_FINAL.pdf</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solidFill>
                <a:srgbClr val="F2F2F2"/>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2F2F2"/>
              </a:solidFill>
            </a:endParaRPr>
          </a:p>
        </p:txBody>
      </p:sp>
      <p:sp>
        <p:nvSpPr>
          <p:cNvPr id="4" name="Slide Number Placeholder 3"/>
          <p:cNvSpPr>
            <a:spLocks noGrp="1"/>
          </p:cNvSpPr>
          <p:nvPr>
            <p:ph type="sldNum" sz="quarter" idx="10"/>
          </p:nvPr>
        </p:nvSpPr>
        <p:spPr/>
        <p:txBody>
          <a:bodyPr/>
          <a:lstStyle/>
          <a:p>
            <a:fld id="{656939F8-6BFA-6E43-866A-34A0E524B2CF}" type="slidenum">
              <a:rPr lang="en-US" smtClean="0"/>
              <a:t>28</a:t>
            </a:fld>
            <a:endParaRPr lang="en-US"/>
          </a:p>
        </p:txBody>
      </p:sp>
    </p:spTree>
    <p:extLst>
      <p:ext uri="{BB962C8B-B14F-4D97-AF65-F5344CB8AC3E}">
        <p14:creationId xmlns:p14="http://schemas.microsoft.com/office/powerpoint/2010/main" val="2488718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message</a:t>
            </a:r>
            <a:r>
              <a:rPr lang="en-US" baseline="0" dirty="0" smtClean="0"/>
              <a:t>: </a:t>
            </a:r>
            <a:r>
              <a:rPr lang="en-US" dirty="0" smtClean="0"/>
              <a:t>According to latest synthesis</a:t>
            </a:r>
            <a:r>
              <a:rPr lang="en-US" baseline="0" dirty="0" smtClean="0"/>
              <a:t> of science on aerosols by IPCC, there is an overall net cooling effect from aerosols. Importantly, the effect of aerosols is short-lived (from weeks to only 1-3 years), but they’re included here to be complete.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slide and the previous one go together. This shows the effect of aerosols on radiation mediated via their interaction with clouds.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less advanced students, it might be enough to say that aerosols have a net cooling effect on the earth, essentially masking the warming that would otherwise have occurred due to all the emissions.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advanced students, it would be useful to explain that by absorbing solar radiation, aerosols can locally cool the surface but at a larger scale the surface can experience net warming as the thermal energy is redistributed via atmospheric circulation (also see previous slide)</a:t>
            </a:r>
            <a:endParaRPr lang="en-US" sz="1200" dirty="0" smtClean="0">
              <a:solidFill>
                <a:schemeClr val="bg1">
                  <a:lumMod val="9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9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solidFill>
                  <a:srgbClr val="F2F2F2"/>
                </a:solidFill>
              </a:rPr>
              <a:t>IPCC AR5 WG1 </a:t>
            </a:r>
            <a:r>
              <a:rPr lang="en-US" dirty="0" err="1" smtClean="0">
                <a:solidFill>
                  <a:srgbClr val="F2F2F2"/>
                </a:solidFill>
              </a:rPr>
              <a:t>Ch</a:t>
            </a:r>
            <a:r>
              <a:rPr lang="en-US" dirty="0" smtClean="0">
                <a:solidFill>
                  <a:srgbClr val="F2F2F2"/>
                </a:solidFill>
              </a:rPr>
              <a:t> 7 Fig</a:t>
            </a:r>
            <a:r>
              <a:rPr lang="en-US" baseline="0" dirty="0" smtClean="0">
                <a:solidFill>
                  <a:srgbClr val="F2F2F2"/>
                </a:solidFill>
              </a:rPr>
              <a:t> FAQ 7.2-1 and 7.2-2</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2F2F2"/>
                </a:solidFill>
              </a:rPr>
              <a:t>http://</a:t>
            </a:r>
            <a:r>
              <a:rPr lang="en-US" dirty="0" err="1" smtClean="0">
                <a:solidFill>
                  <a:srgbClr val="F2F2F2"/>
                </a:solidFill>
              </a:rPr>
              <a:t>www.ipcc.ch</a:t>
            </a:r>
            <a:r>
              <a:rPr lang="en-US" dirty="0" smtClean="0">
                <a:solidFill>
                  <a:srgbClr val="F2F2F2"/>
                </a:solidFill>
              </a:rPr>
              <a:t>/report/graphics/</a:t>
            </a:r>
            <a:r>
              <a:rPr lang="en-US" dirty="0" err="1" smtClean="0">
                <a:solidFill>
                  <a:srgbClr val="F2F2F2"/>
                </a:solidFill>
              </a:rPr>
              <a:t>index.php?t</a:t>
            </a:r>
            <a:r>
              <a:rPr lang="en-US" dirty="0" smtClean="0">
                <a:solidFill>
                  <a:srgbClr val="F2F2F2"/>
                </a:solidFill>
              </a:rPr>
              <a:t>=Assessment%20Reports&amp;r=AR5%20-%20WG1&amp;f=Chapter%2007</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2F2F2"/>
                </a:solidFill>
              </a:rPr>
              <a:t>References: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F2F2F2"/>
                </a:solidFill>
              </a:rPr>
              <a:t>See IPCC WG1 AR5 Chapter</a:t>
            </a:r>
            <a:r>
              <a:rPr lang="en-US" baseline="0" dirty="0" smtClean="0">
                <a:solidFill>
                  <a:srgbClr val="F2F2F2"/>
                </a:solidFill>
              </a:rPr>
              <a:t> 7. FAQ 7.2 (p. 622-623) has a good, reasonably non-technical summary of the current science and some helpful graphics. Accessible at: http://www.climatechange2013.org/images/report/WG1AR5_Chapter07_FINAL.pdf</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solidFill>
                <a:srgbClr val="F2F2F2"/>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2F2F2"/>
              </a:solidFill>
            </a:endParaRPr>
          </a:p>
        </p:txBody>
      </p:sp>
      <p:sp>
        <p:nvSpPr>
          <p:cNvPr id="4" name="Slide Number Placeholder 3"/>
          <p:cNvSpPr>
            <a:spLocks noGrp="1"/>
          </p:cNvSpPr>
          <p:nvPr>
            <p:ph type="sldNum" sz="quarter" idx="10"/>
          </p:nvPr>
        </p:nvSpPr>
        <p:spPr/>
        <p:txBody>
          <a:bodyPr/>
          <a:lstStyle/>
          <a:p>
            <a:fld id="{656939F8-6BFA-6E43-866A-34A0E524B2CF}" type="slidenum">
              <a:rPr lang="en-US" smtClean="0"/>
              <a:t>29</a:t>
            </a:fld>
            <a:endParaRPr lang="en-US"/>
          </a:p>
        </p:txBody>
      </p:sp>
    </p:spTree>
    <p:extLst>
      <p:ext uri="{BB962C8B-B14F-4D97-AF65-F5344CB8AC3E}">
        <p14:creationId xmlns:p14="http://schemas.microsoft.com/office/powerpoint/2010/main" val="424942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a:t>
            </a:r>
            <a:r>
              <a:rPr lang="en-US" dirty="0" smtClean="0"/>
              <a:t>: </a:t>
            </a:r>
          </a:p>
          <a:p>
            <a:pPr marL="171450" indent="-171450">
              <a:buFont typeface="Arial" panose="020B0604020202020204" pitchFamily="34" charset="0"/>
              <a:buChar char="•"/>
            </a:pPr>
            <a:r>
              <a:rPr lang="en-US" dirty="0" smtClean="0"/>
              <a:t>We</a:t>
            </a:r>
            <a:r>
              <a:rPr lang="en-US" baseline="0" dirty="0" smtClean="0"/>
              <a:t> can see the effect of major volcanoes and the associated large releases of aerosols in the meteorological record.  </a:t>
            </a:r>
          </a:p>
          <a:p>
            <a:pPr marL="171450" indent="-171450">
              <a:buFont typeface="Arial" panose="020B0604020202020204" pitchFamily="34" charset="0"/>
              <a:buChar char="•"/>
            </a:pPr>
            <a:r>
              <a:rPr lang="en-US" baseline="0" dirty="0" smtClean="0"/>
              <a:t>You also can see that while the aerosols are very effective at reducing incoming radiation they are short lived and the aerosols and their effect are quickly removed from the atmosphere.</a:t>
            </a:r>
          </a:p>
          <a:p>
            <a:endParaRPr lang="en-US" baseline="0" dirty="0" smtClean="0"/>
          </a:p>
          <a:p>
            <a:endParaRPr lang="en-US" baseline="0" dirty="0" smtClean="0"/>
          </a:p>
          <a:p>
            <a:r>
              <a:rPr lang="en-US" baseline="0" dirty="0" smtClean="0"/>
              <a:t>Cartoon source:</a:t>
            </a:r>
            <a:endParaRPr lang="en-US" sz="1200" u="none" baseline="0" dirty="0" smtClean="0">
              <a:solidFill>
                <a:schemeClr val="tx1"/>
              </a:solidFill>
              <a:hlinkClick r:id="rId3"/>
            </a:endParaRPr>
          </a:p>
          <a:p>
            <a:r>
              <a:rPr lang="en-US" sz="1200" u="sng" dirty="0" smtClean="0">
                <a:solidFill>
                  <a:schemeClr val="tx1"/>
                </a:solidFill>
                <a:hlinkClick r:id="rId3"/>
              </a:rPr>
              <a:t>http://www.bgs.ac.uk/discoveringgeology/climatechange/images/greenhouseEarth/cartoon.jpg</a:t>
            </a:r>
            <a:r>
              <a:rPr lang="en-US" sz="1200" u="sng" dirty="0" smtClean="0">
                <a:solidFill>
                  <a:schemeClr val="tx1"/>
                </a:solidFill>
              </a:rPr>
              <a:t> </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30</a:t>
            </a:fld>
            <a:endParaRPr lang="en-US"/>
          </a:p>
        </p:txBody>
      </p:sp>
    </p:spTree>
    <p:extLst>
      <p:ext uri="{BB962C8B-B14F-4D97-AF65-F5344CB8AC3E}">
        <p14:creationId xmlns:p14="http://schemas.microsoft.com/office/powerpoint/2010/main" val="421898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a:t>
            </a:r>
            <a:r>
              <a:rPr lang="en-US" dirty="0" smtClean="0"/>
              <a:t>: </a:t>
            </a:r>
          </a:p>
          <a:p>
            <a:pPr marL="171450" indent="-171450">
              <a:buFont typeface="Arial" panose="020B0604020202020204" pitchFamily="34" charset="0"/>
              <a:buChar char="•"/>
            </a:pPr>
            <a:r>
              <a:rPr lang="en-US" dirty="0" smtClean="0"/>
              <a:t>We</a:t>
            </a:r>
            <a:r>
              <a:rPr lang="en-US" baseline="0" dirty="0" smtClean="0"/>
              <a:t> can see the effect of major volcanoes and the associated large releases of aerosols in the meteorological record.  </a:t>
            </a:r>
          </a:p>
          <a:p>
            <a:pPr marL="171450" indent="-171450">
              <a:buFont typeface="Arial" panose="020B0604020202020204" pitchFamily="34" charset="0"/>
              <a:buChar char="•"/>
            </a:pPr>
            <a:r>
              <a:rPr lang="en-US" baseline="0" dirty="0" smtClean="0"/>
              <a:t>You also can see that while the aerosols are very effective at reducing incoming radiation they are short lived and the aerosols and their effect are quickly removed from the atmosphere.</a:t>
            </a:r>
          </a:p>
          <a:p>
            <a:endParaRPr lang="en-US" baseline="0" dirty="0" smtClean="0"/>
          </a:p>
          <a:p>
            <a:endParaRPr lang="en-US" baseline="0" dirty="0" smtClean="0"/>
          </a:p>
          <a:p>
            <a:r>
              <a:rPr lang="en-US" b="1" baseline="0" dirty="0" smtClean="0"/>
              <a:t>Graph source</a:t>
            </a:r>
            <a:r>
              <a:rPr lang="en-US" baseline="0" dirty="0" smtClean="0"/>
              <a:t>: http://www.noaanews.noaa.gov/stories2006/images/mauna-loa-solar-radiation-1955-2008.jpg</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31</a:t>
            </a:fld>
            <a:endParaRPr lang="en-US"/>
          </a:p>
        </p:txBody>
      </p:sp>
    </p:spTree>
    <p:extLst>
      <p:ext uri="{BB962C8B-B14F-4D97-AF65-F5344CB8AC3E}">
        <p14:creationId xmlns:p14="http://schemas.microsoft.com/office/powerpoint/2010/main" val="321585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objectives for the students</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a:t>
            </a:fld>
            <a:endParaRPr lang="en-US"/>
          </a:p>
        </p:txBody>
      </p:sp>
    </p:spTree>
    <p:extLst>
      <p:ext uri="{BB962C8B-B14F-4D97-AF65-F5344CB8AC3E}">
        <p14:creationId xmlns:p14="http://schemas.microsoft.com/office/powerpoint/2010/main" val="2994813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a:t>
            </a:r>
            <a:r>
              <a:rPr lang="en-US" dirty="0" smtClean="0"/>
              <a:t>So now we have</a:t>
            </a:r>
            <a:r>
              <a:rPr lang="en-US" baseline="0" dirty="0" smtClean="0"/>
              <a:t> discussed the role of solar radiation and atmospheric aerosols (mostly from volcanoes) what other factors control climate?</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32</a:t>
            </a:fld>
            <a:endParaRPr lang="en-US"/>
          </a:p>
        </p:txBody>
      </p:sp>
    </p:spTree>
    <p:extLst>
      <p:ext uri="{BB962C8B-B14F-4D97-AF65-F5344CB8AC3E}">
        <p14:creationId xmlns:p14="http://schemas.microsoft.com/office/powerpoint/2010/main" val="2786452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The atmosphere not only affects</a:t>
            </a:r>
            <a:r>
              <a:rPr lang="en-US" baseline="0" dirty="0" smtClean="0"/>
              <a:t> how much solar radiation gets to the Earth’s surface, it also affects what happens to the radiation after it gets to the surface which has important effects on the climate</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33</a:t>
            </a:fld>
            <a:endParaRPr lang="en-US"/>
          </a:p>
        </p:txBody>
      </p:sp>
    </p:spTree>
    <p:extLst>
      <p:ext uri="{BB962C8B-B14F-4D97-AF65-F5344CB8AC3E}">
        <p14:creationId xmlns:p14="http://schemas.microsoft.com/office/powerpoint/2010/main" val="9437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The atmosphere is</a:t>
            </a:r>
            <a:r>
              <a:rPr lang="en-US" baseline="0" dirty="0" smtClean="0"/>
              <a:t> transparent to incoming solar (shortwave) radiation but the energy reflected back from the earth’s surface is lower energy long-wave infra-red radiation and some molecules in the atmosphere can absorb and re-radiate that energy sending some of it back down to the Earth’s surface and some out into space.  Thus the Earth’s surface “sees” some of the energy from solar radiation more than once.  It </a:t>
            </a:r>
            <a:r>
              <a:rPr lang="en-US" u="sng" baseline="0" dirty="0" smtClean="0"/>
              <a:t>is very important to understand that this effect is due to the fact that the radiation is changed from shortwave to long wave at the Earth’s </a:t>
            </a:r>
            <a:r>
              <a:rPr lang="en-US" b="0" u="sng" baseline="0" dirty="0" smtClean="0"/>
              <a:t>surface.</a:t>
            </a:r>
            <a:r>
              <a:rPr lang="en-US" b="1" u="none" baseline="0" dirty="0" smtClean="0"/>
              <a:t>  </a:t>
            </a:r>
            <a:r>
              <a:rPr lang="en-US" b="1" baseline="0" dirty="0" smtClean="0"/>
              <a:t>Radiation that is not converted and reflects back as shortwave radiation is not affected by greenhouse gases in the atmosphere.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Mann, M.E. and L.R. </a:t>
            </a:r>
            <a:r>
              <a:rPr lang="en-US" dirty="0" err="1" smtClean="0"/>
              <a:t>Kump</a:t>
            </a:r>
            <a:r>
              <a:rPr lang="en-US" dirty="0" smtClean="0"/>
              <a:t>. 2008.</a:t>
            </a:r>
            <a:r>
              <a:rPr lang="en-US" baseline="0" dirty="0" smtClean="0"/>
              <a:t> Dire Predictions: Understanding global warming. The illustrated guide to the findings of the IPCC (Intergovernmental Panel on Climate Change). DK, Publishing, NY, NY. ISBN 978-0-7566-3995-2.</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34</a:t>
            </a:fld>
            <a:endParaRPr lang="en-US"/>
          </a:p>
        </p:txBody>
      </p:sp>
    </p:spTree>
    <p:extLst>
      <p:ext uri="{BB962C8B-B14F-4D97-AF65-F5344CB8AC3E}">
        <p14:creationId xmlns:p14="http://schemas.microsoft.com/office/powerpoint/2010/main" val="408508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Water is a very effective greenhouse gas and plays</a:t>
            </a:r>
            <a:r>
              <a:rPr lang="en-US" baseline="0" dirty="0" smtClean="0"/>
              <a:t> an important role in climate but humans do not directly control the atmospheric water content—water in the atmosphere absorbs long wave Infrared (IR)  radiation—essentially acting as a greenhouse and trapping the heat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Mann, M.E. and L.R. </a:t>
            </a:r>
            <a:r>
              <a:rPr lang="en-US" dirty="0" err="1" smtClean="0"/>
              <a:t>Kump</a:t>
            </a:r>
            <a:r>
              <a:rPr lang="en-US" dirty="0" smtClean="0"/>
              <a:t>. 2008.</a:t>
            </a:r>
            <a:r>
              <a:rPr lang="en-US" baseline="0" dirty="0" smtClean="0"/>
              <a:t> Dire Predictions: Understanding global warming. The illustrated guide to the findings of the IPCC (Intergovernmental Panel on Climate Change). DK, Publishing, NY, NY. ISBN 978-0-7566-3995-2.</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35</a:t>
            </a:fld>
            <a:endParaRPr lang="en-US"/>
          </a:p>
        </p:txBody>
      </p:sp>
    </p:spTree>
    <p:extLst>
      <p:ext uri="{BB962C8B-B14F-4D97-AF65-F5344CB8AC3E}">
        <p14:creationId xmlns:p14="http://schemas.microsoft.com/office/powerpoint/2010/main" val="1731973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message</a:t>
            </a:r>
            <a:r>
              <a:rPr lang="en-US" baseline="0" dirty="0" smtClean="0"/>
              <a:t>: </a:t>
            </a:r>
            <a:r>
              <a:rPr lang="en-US" dirty="0" smtClean="0"/>
              <a:t>After</a:t>
            </a:r>
            <a:r>
              <a:rPr lang="en-US" baseline="0" dirty="0" smtClean="0"/>
              <a:t> water, c</a:t>
            </a:r>
            <a:r>
              <a:rPr lang="en-US" dirty="0" smtClean="0"/>
              <a:t>arbon dioxide is the most abundant greenhouse gas</a:t>
            </a:r>
            <a:r>
              <a:rPr lang="en-US" baseline="0" dirty="0" smtClean="0"/>
              <a:t> (it absorbs and re-emits long wave (IR) radiation in our atmosphere and its concentration is largely under human control</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Mann, M.E. and L.R. </a:t>
            </a:r>
            <a:r>
              <a:rPr lang="en-US" dirty="0" err="1" smtClean="0"/>
              <a:t>Kump</a:t>
            </a:r>
            <a:r>
              <a:rPr lang="en-US" dirty="0" smtClean="0"/>
              <a:t>. 2008.</a:t>
            </a:r>
            <a:r>
              <a:rPr lang="en-US" baseline="0" dirty="0" smtClean="0"/>
              <a:t> Dire Predictions: Understanding global warming. The illustrated guide to the findings of the IPCC (Intergovernmental Panel on Climate Change). DK, Publishing, NY, NY. ISBN 978-0-7566-3995-2.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36</a:t>
            </a:fld>
            <a:endParaRPr lang="en-US"/>
          </a:p>
        </p:txBody>
      </p:sp>
    </p:spTree>
    <p:extLst>
      <p:ext uri="{BB962C8B-B14F-4D97-AF65-F5344CB8AC3E}">
        <p14:creationId xmlns:p14="http://schemas.microsoft.com/office/powerpoint/2010/main" val="2230371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Burning</a:t>
            </a:r>
            <a:r>
              <a:rPr lang="en-US" baseline="0" dirty="0" smtClean="0"/>
              <a:t> fossil fuels increases the concentration of CO2 in the atmosphere leading to an increase in the amount of long-wave IR radiation absorbed and re-emitted down to the Earth’s surface making the greenhouse effect of the atmosphere stronger</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dirty="0" smtClean="0"/>
              <a:t>Mann, M.E. and L.R. </a:t>
            </a:r>
            <a:r>
              <a:rPr lang="en-US" dirty="0" err="1" smtClean="0"/>
              <a:t>Kump</a:t>
            </a:r>
            <a:r>
              <a:rPr lang="en-US" dirty="0" smtClean="0"/>
              <a:t>. 2008.</a:t>
            </a:r>
            <a:r>
              <a:rPr lang="en-US" baseline="0" dirty="0" smtClean="0"/>
              <a:t> Dire Predictions: Understanding global warming. The illustrated guide to the findings of the IPCC (Intergovernmental Panel on Climate Change). DK, Publishing, NY, NY. ISBN 978-0-7566-3995-2.</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37</a:t>
            </a:fld>
            <a:endParaRPr lang="en-US"/>
          </a:p>
        </p:txBody>
      </p:sp>
    </p:spTree>
    <p:extLst>
      <p:ext uri="{BB962C8B-B14F-4D97-AF65-F5344CB8AC3E}">
        <p14:creationId xmlns:p14="http://schemas.microsoft.com/office/powerpoint/2010/main" val="1628117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So now we have talked</a:t>
            </a:r>
            <a:r>
              <a:rPr lang="en-US" baseline="0" dirty="0" smtClean="0"/>
              <a:t> about three factors controlling climate on Earth: sun, volcanoes (aerosols), and CO2</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38</a:t>
            </a:fld>
            <a:endParaRPr lang="en-US"/>
          </a:p>
        </p:txBody>
      </p:sp>
    </p:spTree>
    <p:extLst>
      <p:ext uri="{BB962C8B-B14F-4D97-AF65-F5344CB8AC3E}">
        <p14:creationId xmlns:p14="http://schemas.microsoft.com/office/powerpoint/2010/main" val="567997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Ask</a:t>
            </a:r>
            <a:r>
              <a:rPr lang="en-US" baseline="0" dirty="0" smtClean="0"/>
              <a:t> students to consider effects of earth’s surface on climate. Specifically, ask: </a:t>
            </a:r>
            <a:r>
              <a:rPr lang="en-US" dirty="0" smtClean="0"/>
              <a:t>What about the earth’s surface?  What role does it play?</a:t>
            </a:r>
            <a:r>
              <a:rPr lang="en-US" baseline="0" dirty="0" smtClean="0"/>
              <a:t>  I mentioned in an earlier slide that the radiation from the sun arrives as shortwave high energy radiation and converted to </a:t>
            </a:r>
            <a:r>
              <a:rPr lang="en-US" baseline="0" dirty="0" err="1" smtClean="0"/>
              <a:t>longwave</a:t>
            </a:r>
            <a:r>
              <a:rPr lang="en-US" baseline="0" dirty="0" smtClean="0"/>
              <a:t> </a:t>
            </a:r>
            <a:r>
              <a:rPr lang="en-US" baseline="0" dirty="0" err="1" smtClean="0"/>
              <a:t>IR</a:t>
            </a:r>
            <a:r>
              <a:rPr lang="en-US" baseline="0" dirty="0" smtClean="0"/>
              <a:t> radiation on the Earth’s surface which is why the atmosphere is transparent to the energy coming in but reflects outgoing energy (greenhouse effect).  The story is a little more complicated—from physics we know that the wavelength of radiation is an inverse  function of the temperature of the radiating object—thus the sun is very </a:t>
            </a:r>
            <a:r>
              <a:rPr lang="en-US" baseline="0" dirty="0" err="1" smtClean="0"/>
              <a:t>very</a:t>
            </a:r>
            <a:r>
              <a:rPr lang="en-US" baseline="0" dirty="0" smtClean="0"/>
              <a:t> hot and the radiation is emits is short wave with high energy.  The earth is a lot cooler and the radiation it emits back to space is longer wave </a:t>
            </a:r>
            <a:r>
              <a:rPr lang="en-US" baseline="0" dirty="0" err="1" smtClean="0"/>
              <a:t>IR</a:t>
            </a:r>
            <a:r>
              <a:rPr lang="en-US" baseline="0" dirty="0" smtClean="0"/>
              <a:t> and lower energy.  </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39</a:t>
            </a:fld>
            <a:endParaRPr lang="en-US"/>
          </a:p>
        </p:txBody>
      </p:sp>
    </p:spTree>
    <p:extLst>
      <p:ext uri="{BB962C8B-B14F-4D97-AF65-F5344CB8AC3E}">
        <p14:creationId xmlns:p14="http://schemas.microsoft.com/office/powerpoint/2010/main" val="1498203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The Earth’s surface</a:t>
            </a:r>
            <a:r>
              <a:rPr lang="en-US" baseline="0" dirty="0" smtClean="0"/>
              <a:t> is covered in seawater, and land and ice.  Land can be covered with snow and ice or with vegetation (crops and forest) or with deserts  all of which reflect and/or absorb different amounts of energy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source: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NASA's Aqua satellite shows the state of Arctic sea ice on September 10 2008 Photo: REUTERS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(Likely</a:t>
            </a:r>
            <a:r>
              <a:rPr lang="en-US" sz="1200" kern="1200" baseline="0" dirty="0" smtClean="0">
                <a:solidFill>
                  <a:schemeClr val="tx1"/>
                </a:solidFill>
                <a:effectLst/>
                <a:latin typeface="+mn-lt"/>
                <a:ea typeface="+mn-ea"/>
                <a:cs typeface="+mn-cs"/>
              </a:rPr>
              <a:t> shown in many newspapers, due to the Reuters source, this link is but one of many: http://</a:t>
            </a:r>
            <a:r>
              <a:rPr lang="en-US" sz="1200" kern="1200" baseline="0" dirty="0" err="1" smtClean="0">
                <a:solidFill>
                  <a:schemeClr val="tx1"/>
                </a:solidFill>
                <a:effectLst/>
                <a:latin typeface="+mn-lt"/>
                <a:ea typeface="+mn-ea"/>
                <a:cs typeface="+mn-cs"/>
              </a:rPr>
              <a:t>i.telegraph.co.uk</a:t>
            </a:r>
            <a:r>
              <a:rPr lang="en-US" sz="1200" kern="1200" baseline="0" dirty="0" smtClean="0">
                <a:solidFill>
                  <a:schemeClr val="tx1"/>
                </a:solidFill>
                <a:effectLst/>
                <a:latin typeface="+mn-lt"/>
                <a:ea typeface="+mn-ea"/>
                <a:cs typeface="+mn-cs"/>
              </a:rPr>
              <a:t>/multimedia/archive/01439/NASA_arcticSea_1439012c.jpg)</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40</a:t>
            </a:fld>
            <a:endParaRPr lang="en-US"/>
          </a:p>
        </p:txBody>
      </p:sp>
    </p:spTree>
    <p:extLst>
      <p:ext uri="{BB962C8B-B14F-4D97-AF65-F5344CB8AC3E}">
        <p14:creationId xmlns:p14="http://schemas.microsoft.com/office/powerpoint/2010/main" val="1041417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a:t>
            </a:r>
            <a:r>
              <a:rPr lang="en-US" sz="1200" b="1" kern="1200" baseline="0" dirty="0" smtClean="0">
                <a:solidFill>
                  <a:schemeClr val="tx1"/>
                </a:solidFill>
                <a:effectLst/>
                <a:latin typeface="+mn-lt"/>
                <a:ea typeface="+mn-ea"/>
                <a:cs typeface="+mn-cs"/>
              </a:rPr>
              <a:t>y message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use the term</a:t>
            </a:r>
            <a:r>
              <a:rPr lang="en-US" sz="1200" b="1" i="1" kern="1200" dirty="0" smtClean="0">
                <a:solidFill>
                  <a:schemeClr val="tx1"/>
                </a:solidFill>
                <a:effectLst/>
                <a:latin typeface="+mn-lt"/>
                <a:ea typeface="+mn-ea"/>
                <a:cs typeface="+mn-cs"/>
              </a:rPr>
              <a:t> </a:t>
            </a:r>
            <a:r>
              <a:rPr lang="en-US" sz="1200" b="1" i="1" kern="1200" dirty="0" smtClean="0">
                <a:solidFill>
                  <a:srgbClr val="0000FF"/>
                </a:solidFill>
                <a:effectLst/>
                <a:latin typeface="+mn-lt"/>
                <a:ea typeface="+mn-ea"/>
                <a:cs typeface="+mn-cs"/>
              </a:rPr>
              <a:t>albedo</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describe the fraction</a:t>
            </a:r>
            <a:r>
              <a:rPr lang="en-US" sz="1200" kern="1200" baseline="0" dirty="0" smtClean="0">
                <a:solidFill>
                  <a:schemeClr val="tx1"/>
                </a:solidFill>
                <a:effectLst/>
                <a:latin typeface="+mn-lt"/>
                <a:ea typeface="+mn-ea"/>
                <a:cs typeface="+mn-cs"/>
              </a:rPr>
              <a:t> of incoming radiation that is reflected back as shortwave radiation (invisible to the atmosphere).  Water (seawater or freshwater) has a low albedo which means it absorbs most of the shortwave radiation it receives and is readily identified in this satellite imagery as dark color</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a:t>
            </a:r>
            <a:r>
              <a:rPr lang="en-US" sz="1200" b="1" kern="1200" baseline="0" dirty="0" smtClean="0">
                <a:solidFill>
                  <a:schemeClr val="tx1"/>
                </a:solidFill>
                <a:effectLst/>
                <a:latin typeface="+mn-lt"/>
                <a:ea typeface="+mn-ea"/>
                <a:cs typeface="+mn-cs"/>
              </a:rPr>
              <a:t>m</a:t>
            </a:r>
            <a:r>
              <a:rPr lang="en-US" sz="1200" b="1" kern="1200" dirty="0" smtClean="0">
                <a:solidFill>
                  <a:schemeClr val="tx1"/>
                </a:solidFill>
                <a:effectLst/>
                <a:latin typeface="+mn-lt"/>
                <a:ea typeface="+mn-ea"/>
                <a:cs typeface="+mn-cs"/>
              </a:rPr>
              <a:t>age source:</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NASA's Aqua satellite shows the state of Arctic sea ice on September 10 2008 Photo: REUTERS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(Likely</a:t>
            </a:r>
            <a:r>
              <a:rPr lang="en-US" sz="1200" kern="1200" baseline="0" dirty="0" smtClean="0">
                <a:solidFill>
                  <a:schemeClr val="tx1"/>
                </a:solidFill>
                <a:effectLst/>
                <a:latin typeface="+mn-lt"/>
                <a:ea typeface="+mn-ea"/>
                <a:cs typeface="+mn-cs"/>
              </a:rPr>
              <a:t> shown in many newspapers, due to the Reuters source, this link is but one of many: http://</a:t>
            </a:r>
            <a:r>
              <a:rPr lang="en-US" sz="1200" kern="1200" baseline="0" dirty="0" err="1" smtClean="0">
                <a:solidFill>
                  <a:schemeClr val="tx1"/>
                </a:solidFill>
                <a:effectLst/>
                <a:latin typeface="+mn-lt"/>
                <a:ea typeface="+mn-ea"/>
                <a:cs typeface="+mn-cs"/>
              </a:rPr>
              <a:t>i.telegraph.co.uk</a:t>
            </a:r>
            <a:r>
              <a:rPr lang="en-US" sz="1200" kern="1200" baseline="0" dirty="0" smtClean="0">
                <a:solidFill>
                  <a:schemeClr val="tx1"/>
                </a:solidFill>
                <a:effectLst/>
                <a:latin typeface="+mn-lt"/>
                <a:ea typeface="+mn-ea"/>
                <a:cs typeface="+mn-cs"/>
              </a:rPr>
              <a:t>/multimedia/archive/01439/NASA_arcticSea_1439012c.jpg)</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41</a:t>
            </a:fld>
            <a:endParaRPr lang="en-US"/>
          </a:p>
        </p:txBody>
      </p:sp>
    </p:spTree>
    <p:extLst>
      <p:ext uri="{BB962C8B-B14F-4D97-AF65-F5344CB8AC3E}">
        <p14:creationId xmlns:p14="http://schemas.microsoft.com/office/powerpoint/2010/main" val="289441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smtClean="0"/>
              <a:t>Key Messages: </a:t>
            </a:r>
          </a:p>
          <a:p>
            <a:r>
              <a:rPr lang="en-US" dirty="0" smtClean="0"/>
              <a:t>This is an overview of the most current state</a:t>
            </a:r>
            <a:r>
              <a:rPr lang="en-US" baseline="0" dirty="0" smtClean="0"/>
              <a:t> of knowledge from the IPCC. </a:t>
            </a:r>
          </a:p>
          <a:p>
            <a:endParaRPr lang="de-DE" baseline="0" dirty="0" smtClean="0"/>
          </a:p>
          <a:p>
            <a:r>
              <a:rPr lang="de-DE" b="1" baseline="0" dirty="0" smtClean="0"/>
              <a:t>Hints:</a:t>
            </a:r>
            <a:endParaRPr lang="en-US" b="1" baseline="0" dirty="0" smtClean="0"/>
          </a:p>
          <a:p>
            <a:r>
              <a:rPr lang="en-US" baseline="0" dirty="0" smtClean="0"/>
              <a:t>Ask your students to read the summary for policy makers before class if possible or if you split the lecture into 2 class periods they could read it between the classes.</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6</a:t>
            </a:fld>
            <a:endParaRPr lang="en-US"/>
          </a:p>
        </p:txBody>
      </p:sp>
    </p:spTree>
    <p:extLst>
      <p:ext uri="{BB962C8B-B14F-4D97-AF65-F5344CB8AC3E}">
        <p14:creationId xmlns:p14="http://schemas.microsoft.com/office/powerpoint/2010/main" val="858184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In contrast, ice</a:t>
            </a:r>
            <a:r>
              <a:rPr lang="en-US" baseline="0" dirty="0" smtClean="0"/>
              <a:t> has a high albedo (close to 1)  which means almost all the shortwave radiation it receives is reflected back into space unaltered (ice acts like a mirror)</a:t>
            </a:r>
            <a:endParaRPr lang="en-US" dirty="0" smtClean="0"/>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Image</a:t>
            </a:r>
            <a:r>
              <a:rPr lang="en-US" sz="1200" b="1" kern="1200" baseline="0" dirty="0" smtClean="0">
                <a:solidFill>
                  <a:schemeClr val="tx1"/>
                </a:solidFill>
                <a:effectLst/>
                <a:latin typeface="+mn-lt"/>
                <a:ea typeface="+mn-ea"/>
                <a:cs typeface="+mn-cs"/>
              </a:rPr>
              <a:t> source: </a:t>
            </a:r>
            <a:r>
              <a:rPr lang="en-US" sz="1200" kern="1200" dirty="0" smtClean="0">
                <a:solidFill>
                  <a:schemeClr val="tx1"/>
                </a:solidFill>
                <a:effectLst/>
                <a:latin typeface="+mn-lt"/>
                <a:ea typeface="+mn-ea"/>
                <a:cs typeface="+mn-cs"/>
              </a:rPr>
              <a:t>NASA's Aqua satellite shows the state of Arctic sea ice on September 10 2008 Photo: REUTERS</a:t>
            </a:r>
          </a:p>
          <a:p>
            <a:r>
              <a:rPr lang="en-US" sz="1200" kern="1200" dirty="0" smtClean="0">
                <a:solidFill>
                  <a:schemeClr val="tx1"/>
                </a:solidFill>
                <a:effectLst/>
                <a:latin typeface="+mn-lt"/>
                <a:ea typeface="+mn-ea"/>
                <a:cs typeface="+mn-cs"/>
              </a:rPr>
              <a:t>(Likely</a:t>
            </a:r>
            <a:r>
              <a:rPr lang="en-US" sz="1200" kern="1200" baseline="0" dirty="0" smtClean="0">
                <a:solidFill>
                  <a:schemeClr val="tx1"/>
                </a:solidFill>
                <a:effectLst/>
                <a:latin typeface="+mn-lt"/>
                <a:ea typeface="+mn-ea"/>
                <a:cs typeface="+mn-cs"/>
              </a:rPr>
              <a:t> shown in many newspapers, due to the Reuters source, this link is but one of many: http://</a:t>
            </a:r>
            <a:r>
              <a:rPr lang="en-US" sz="1200" kern="1200" baseline="0" dirty="0" err="1" smtClean="0">
                <a:solidFill>
                  <a:schemeClr val="tx1"/>
                </a:solidFill>
                <a:effectLst/>
                <a:latin typeface="+mn-lt"/>
                <a:ea typeface="+mn-ea"/>
                <a:cs typeface="+mn-cs"/>
              </a:rPr>
              <a:t>i.telegraph.co.uk</a:t>
            </a:r>
            <a:r>
              <a:rPr lang="en-US" sz="1200" kern="1200" baseline="0" dirty="0" smtClean="0">
                <a:solidFill>
                  <a:schemeClr val="tx1"/>
                </a:solidFill>
                <a:effectLst/>
                <a:latin typeface="+mn-lt"/>
                <a:ea typeface="+mn-ea"/>
                <a:cs typeface="+mn-cs"/>
              </a:rPr>
              <a:t>/multimedia/archive/01439/NASA_arcticSea_1439012c.jpg)</a:t>
            </a:r>
          </a:p>
          <a:p>
            <a:endParaRPr lang="en-US" sz="1200" kern="1200" baseline="0" dirty="0" smtClean="0">
              <a:solidFill>
                <a:schemeClr val="tx1"/>
              </a:solidFill>
              <a:effectLst/>
              <a:latin typeface="+mn-lt"/>
              <a:ea typeface="+mn-ea"/>
              <a:cs typeface="+mn-cs"/>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42</a:t>
            </a:fld>
            <a:endParaRPr lang="en-US"/>
          </a:p>
        </p:txBody>
      </p:sp>
    </p:spTree>
    <p:extLst>
      <p:ext uri="{BB962C8B-B14F-4D97-AF65-F5344CB8AC3E}">
        <p14:creationId xmlns:p14="http://schemas.microsoft.com/office/powerpoint/2010/main" val="1492385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Most land falls between water and ice in terms</a:t>
            </a:r>
            <a:r>
              <a:rPr lang="en-US" baseline="0" dirty="0" smtClean="0"/>
              <a:t> of albedo- it absorbs much of the energy it receives but not 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source: </a:t>
            </a:r>
            <a:r>
              <a:rPr lang="en-US" sz="1200" kern="1200" dirty="0" smtClean="0">
                <a:solidFill>
                  <a:schemeClr val="tx1"/>
                </a:solidFill>
                <a:effectLst/>
                <a:latin typeface="+mn-lt"/>
                <a:ea typeface="+mn-ea"/>
                <a:cs typeface="+mn-cs"/>
              </a:rPr>
              <a:t>NASA's Aqua satellite shows the state of Arctic sea ice on September 10 2008 Photo: REUTERS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(Likely</a:t>
            </a:r>
            <a:r>
              <a:rPr lang="en-US" sz="1200" kern="1200" baseline="0" dirty="0" smtClean="0">
                <a:solidFill>
                  <a:schemeClr val="tx1"/>
                </a:solidFill>
                <a:effectLst/>
                <a:latin typeface="+mn-lt"/>
                <a:ea typeface="+mn-ea"/>
                <a:cs typeface="+mn-cs"/>
              </a:rPr>
              <a:t> shown in many newspapers, due to the Reuters source, this link is but one of many: http://</a:t>
            </a:r>
            <a:r>
              <a:rPr lang="en-US" sz="1200" kern="1200" baseline="0" dirty="0" err="1" smtClean="0">
                <a:solidFill>
                  <a:schemeClr val="tx1"/>
                </a:solidFill>
                <a:effectLst/>
                <a:latin typeface="+mn-lt"/>
                <a:ea typeface="+mn-ea"/>
                <a:cs typeface="+mn-cs"/>
              </a:rPr>
              <a:t>i.telegraph.co.uk</a:t>
            </a:r>
            <a:r>
              <a:rPr lang="en-US" sz="1200" kern="1200" baseline="0" dirty="0" smtClean="0">
                <a:solidFill>
                  <a:schemeClr val="tx1"/>
                </a:solidFill>
                <a:effectLst/>
                <a:latin typeface="+mn-lt"/>
                <a:ea typeface="+mn-ea"/>
                <a:cs typeface="+mn-cs"/>
              </a:rPr>
              <a:t>/multimedia/archive/01439/NASA_arcticSea_1439012c.jpg)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43</a:t>
            </a:fld>
            <a:endParaRPr lang="en-US"/>
          </a:p>
        </p:txBody>
      </p:sp>
    </p:spTree>
    <p:extLst>
      <p:ext uri="{BB962C8B-B14F-4D97-AF65-F5344CB8AC3E}">
        <p14:creationId xmlns:p14="http://schemas.microsoft.com/office/powerpoint/2010/main" val="797135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Key Message</a:t>
            </a:r>
            <a:r>
              <a:rPr lang="en-US" sz="1200" kern="1200" dirty="0" smtClean="0">
                <a:solidFill>
                  <a:schemeClr val="tx1"/>
                </a:solidFill>
                <a:effectLst/>
                <a:latin typeface="+mn-lt"/>
                <a:ea typeface="+mn-ea"/>
                <a:cs typeface="+mn-cs"/>
              </a:rPr>
              <a:t>: Changes on the</a:t>
            </a:r>
            <a:r>
              <a:rPr lang="en-US" sz="1200" kern="1200" baseline="0" dirty="0" smtClean="0">
                <a:solidFill>
                  <a:schemeClr val="tx1"/>
                </a:solidFill>
                <a:effectLst/>
                <a:latin typeface="+mn-lt"/>
                <a:ea typeface="+mn-ea"/>
                <a:cs typeface="+mn-cs"/>
              </a:rPr>
              <a:t> Earth’s surface (from forest to pasture for example) can shift the amount of solar radiation absorbed. The direction of the shift (more or less absorbed) depends on the nature of the change</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Background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Image source: </a:t>
            </a:r>
            <a:r>
              <a:rPr lang="en-US" sz="1200" kern="1200" dirty="0" smtClean="0">
                <a:solidFill>
                  <a:schemeClr val="tx1"/>
                </a:solidFill>
                <a:effectLst/>
                <a:latin typeface="+mn-lt"/>
                <a:ea typeface="+mn-ea"/>
                <a:cs typeface="+mn-cs"/>
              </a:rPr>
              <a:t>NASA's Aqua satellite shows the state of Arctic sea ice on September 10 2008 Photo: REUTERS </a:t>
            </a:r>
          </a:p>
          <a:p>
            <a:r>
              <a:rPr lang="en-US" dirty="0" smtClean="0">
                <a:effectLst/>
              </a:rPr>
              <a:t>Inset Image source</a:t>
            </a:r>
            <a:r>
              <a:rPr lang="en-US" baseline="0" dirty="0" smtClean="0">
                <a:effectLst/>
              </a:rPr>
              <a:t> unknown.</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44</a:t>
            </a:fld>
            <a:endParaRPr lang="en-US"/>
          </a:p>
        </p:txBody>
      </p:sp>
    </p:spTree>
    <p:extLst>
      <p:ext uri="{BB962C8B-B14F-4D97-AF65-F5344CB8AC3E}">
        <p14:creationId xmlns:p14="http://schemas.microsoft.com/office/powerpoint/2010/main" val="1102162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Forests,</a:t>
            </a:r>
            <a:r>
              <a:rPr lang="en-US" baseline="0" dirty="0" smtClean="0"/>
              <a:t> crops, deserts and cities all have different albedos so land use change can have an important impact on how much radiation is reflected unaltered and how much is absorbed.  Pastures for example are much lighter and much more reflective than forests.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Image source: </a:t>
            </a:r>
            <a:r>
              <a:rPr lang="en-US" sz="1200" kern="1200" dirty="0" smtClean="0">
                <a:solidFill>
                  <a:schemeClr val="tx1"/>
                </a:solidFill>
                <a:effectLst/>
                <a:latin typeface="+mn-lt"/>
                <a:ea typeface="+mn-ea"/>
                <a:cs typeface="+mn-cs"/>
              </a:rPr>
              <a:t>NASA's Aqua satellite shows the state of Arctic sea ice on September 10 2008 Photo: REUTERS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Inset Image source</a:t>
            </a:r>
            <a:r>
              <a:rPr lang="en-US" baseline="0" dirty="0" smtClean="0">
                <a:effectLst/>
              </a:rPr>
              <a:t> unknown.</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45</a:t>
            </a:fld>
            <a:endParaRPr lang="en-US"/>
          </a:p>
        </p:txBody>
      </p:sp>
    </p:spTree>
    <p:extLst>
      <p:ext uri="{BB962C8B-B14F-4D97-AF65-F5344CB8AC3E}">
        <p14:creationId xmlns:p14="http://schemas.microsoft.com/office/powerpoint/2010/main" val="3598663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Key Message:</a:t>
            </a:r>
            <a:r>
              <a:rPr lang="en-US" sz="1200" kern="1200" dirty="0" smtClean="0">
                <a:solidFill>
                  <a:schemeClr val="tx1"/>
                </a:solidFill>
                <a:effectLst/>
                <a:latin typeface="+mn-lt"/>
                <a:ea typeface="+mn-ea"/>
                <a:cs typeface="+mn-cs"/>
              </a:rPr>
              <a:t> Now we have discussed</a:t>
            </a:r>
            <a:r>
              <a:rPr lang="en-US" sz="1200" kern="1200" baseline="0" dirty="0" smtClean="0">
                <a:solidFill>
                  <a:schemeClr val="tx1"/>
                </a:solidFill>
                <a:effectLst/>
                <a:latin typeface="+mn-lt"/>
                <a:ea typeface="+mn-ea"/>
                <a:cs typeface="+mn-cs"/>
              </a:rPr>
              <a:t> 4 of the major factors controlling climate.  Now is a good point for a brief review or to ask students to summarize how each of the factors controls climate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46</a:t>
            </a:fld>
            <a:endParaRPr lang="en-US"/>
          </a:p>
        </p:txBody>
      </p:sp>
    </p:spTree>
    <p:extLst>
      <p:ext uri="{BB962C8B-B14F-4D97-AF65-F5344CB8AC3E}">
        <p14:creationId xmlns:p14="http://schemas.microsoft.com/office/powerpoint/2010/main" val="1838241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a:t>
            </a:r>
            <a:r>
              <a:rPr lang="en-US" baseline="0" dirty="0" smtClean="0"/>
              <a:t> the descriptions to the factors.  Have students either do this on their own as a small quiz or vote as a class on each</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47</a:t>
            </a:fld>
            <a:endParaRPr lang="en-US"/>
          </a:p>
        </p:txBody>
      </p:sp>
    </p:spTree>
    <p:extLst>
      <p:ext uri="{BB962C8B-B14F-4D97-AF65-F5344CB8AC3E}">
        <p14:creationId xmlns:p14="http://schemas.microsoft.com/office/powerpoint/2010/main" val="2400488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Answers</a:t>
            </a:r>
            <a:r>
              <a:rPr lang="en-US" sz="1200" kern="1200" baseline="0" dirty="0" smtClean="0">
                <a:solidFill>
                  <a:schemeClr val="tx1"/>
                </a:solidFill>
                <a:effectLst/>
                <a:latin typeface="+mn-lt"/>
                <a:ea typeface="+mn-ea"/>
                <a:cs typeface="+mn-cs"/>
              </a:rPr>
              <a:t> to the quiz/ class activity – a good chance to review and clear up any confusion on how these factors control climate with the students</a:t>
            </a:r>
            <a:endParaRPr lang="en-US" dirty="0" smtClean="0">
              <a:effectLst/>
            </a:endParaRPr>
          </a:p>
        </p:txBody>
      </p:sp>
      <p:sp>
        <p:nvSpPr>
          <p:cNvPr id="4" name="Slide Number Placeholder 3"/>
          <p:cNvSpPr>
            <a:spLocks noGrp="1"/>
          </p:cNvSpPr>
          <p:nvPr>
            <p:ph type="sldNum" sz="quarter" idx="10"/>
          </p:nvPr>
        </p:nvSpPr>
        <p:spPr/>
        <p:txBody>
          <a:bodyPr/>
          <a:lstStyle/>
          <a:p>
            <a:fld id="{656939F8-6BFA-6E43-866A-34A0E524B2CF}" type="slidenum">
              <a:rPr lang="en-US" smtClean="0"/>
              <a:t>48</a:t>
            </a:fld>
            <a:endParaRPr lang="en-US"/>
          </a:p>
        </p:txBody>
      </p:sp>
    </p:spTree>
    <p:extLst>
      <p:ext uri="{BB962C8B-B14F-4D97-AF65-F5344CB8AC3E}">
        <p14:creationId xmlns:p14="http://schemas.microsoft.com/office/powerpoint/2010/main" val="3210291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Depending</a:t>
            </a:r>
            <a:r>
              <a:rPr lang="en-US" baseline="0" dirty="0" smtClean="0"/>
              <a:t> on time allotted for the class, this would be a good transition point with the next set of slides focusing on the question on the slide.</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49</a:t>
            </a:fld>
            <a:endParaRPr lang="en-US"/>
          </a:p>
        </p:txBody>
      </p:sp>
    </p:spTree>
    <p:extLst>
      <p:ext uri="{BB962C8B-B14F-4D97-AF65-F5344CB8AC3E}">
        <p14:creationId xmlns:p14="http://schemas.microsoft.com/office/powerpoint/2010/main" val="3383198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Message: This</a:t>
            </a:r>
            <a:r>
              <a:rPr lang="en-US" baseline="0" dirty="0" smtClean="0"/>
              <a:t> is a classroom activity designed to expose students to actual data and get them to think about the significance of the data. </a:t>
            </a:r>
            <a:r>
              <a:rPr lang="en-US" dirty="0" smtClean="0"/>
              <a:t>Discuss the data</a:t>
            </a:r>
            <a:r>
              <a:rPr lang="en-US" baseline="0" dirty="0" smtClean="0"/>
              <a:t> on the website with your students  Note the surface temperature is relative to mean temperature for the period 1951-1980.  </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50</a:t>
            </a:fld>
            <a:endParaRPr lang="en-US"/>
          </a:p>
        </p:txBody>
      </p:sp>
    </p:spTree>
    <p:extLst>
      <p:ext uri="{BB962C8B-B14F-4D97-AF65-F5344CB8AC3E}">
        <p14:creationId xmlns:p14="http://schemas.microsoft.com/office/powerpoint/2010/main" val="2453531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Climate has changed throughout the history</a:t>
            </a:r>
            <a:r>
              <a:rPr lang="en-US" baseline="0" dirty="0" smtClean="0"/>
              <a:t> of the Earth and as we discussed at the beginning of the lecture there are some drivers that work at the time scale of millennia and greater ( thousands to hundreds of thousands of years) but here we are focused on the changes and their drivers at shorter time scales (decades to centuries)</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51</a:t>
            </a:fld>
            <a:endParaRPr lang="en-US"/>
          </a:p>
        </p:txBody>
      </p:sp>
    </p:spTree>
    <p:extLst>
      <p:ext uri="{BB962C8B-B14F-4D97-AF65-F5344CB8AC3E}">
        <p14:creationId xmlns:p14="http://schemas.microsoft.com/office/powerpoint/2010/main" val="149940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1" dirty="0" smtClean="0"/>
              <a:t>KEY MESSAGES: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next few slides are simply the big questions</a:t>
            </a:r>
            <a:r>
              <a:rPr lang="en-US" baseline="0" dirty="0" smtClean="0"/>
              <a:t> to be tackled in this lecture.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You can have students discuss each or simply give them time to think about the questions being raised depending on the size of the class and the time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Photo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Courtesy of Prof</a:t>
            </a:r>
            <a:r>
              <a:rPr lang="en-US" baseline="0" dirty="0" smtClean="0"/>
              <a:t>. </a:t>
            </a:r>
            <a:r>
              <a:rPr lang="en-US" dirty="0" smtClean="0"/>
              <a:t>Deborah</a:t>
            </a:r>
            <a:r>
              <a:rPr lang="en-US" baseline="0" dirty="0" smtClean="0"/>
              <a:t> Lawrence, </a:t>
            </a:r>
            <a:r>
              <a:rPr lang="en-US" sz="1200" b="0" i="0" kern="1200" dirty="0" smtClean="0">
                <a:solidFill>
                  <a:schemeClr val="tx1"/>
                </a:solidFill>
                <a:effectLst/>
                <a:latin typeface="+mn-lt"/>
                <a:ea typeface="+mn-ea"/>
                <a:cs typeface="+mn-cs"/>
              </a:rPr>
              <a:t>University of Virginia.</a:t>
            </a:r>
            <a:endParaRPr lang="en-US" dirty="0" smtClean="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7</a:t>
            </a:fld>
            <a:endParaRPr lang="en-US"/>
          </a:p>
        </p:txBody>
      </p:sp>
    </p:spTree>
    <p:extLst>
      <p:ext uri="{BB962C8B-B14F-4D97-AF65-F5344CB8AC3E}">
        <p14:creationId xmlns:p14="http://schemas.microsoft.com/office/powerpoint/2010/main" val="2183889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a:t>
            </a:r>
            <a:r>
              <a:rPr lang="en-US" dirty="0" smtClean="0"/>
              <a:t>: </a:t>
            </a:r>
          </a:p>
          <a:p>
            <a:pPr marL="171450" indent="-171450">
              <a:buFont typeface="Arial" panose="020B0604020202020204" pitchFamily="34" charset="0"/>
              <a:buChar char="•"/>
            </a:pPr>
            <a:r>
              <a:rPr lang="en-US" dirty="0" smtClean="0"/>
              <a:t>This graph shows the</a:t>
            </a:r>
            <a:r>
              <a:rPr lang="en-US" baseline="0" dirty="0" smtClean="0"/>
              <a:t> pattern in mean annual temperature  anomalies in recent history (1950 to present)—anomalies means the deviation from a long term mean . </a:t>
            </a:r>
            <a:r>
              <a:rPr lang="en-US" dirty="0" smtClean="0"/>
              <a:t>Note that the past 15 years have included the top ten on record since</a:t>
            </a:r>
            <a:r>
              <a:rPr lang="en-US" baseline="0" dirty="0" smtClean="0"/>
              <a:t> they started measuring</a:t>
            </a:r>
          </a:p>
          <a:p>
            <a:endParaRPr lang="en-US" baseline="0" dirty="0" smtClean="0"/>
          </a:p>
          <a:p>
            <a:pPr marL="171450" indent="-171450">
              <a:buFont typeface="Arial" panose="020B0604020202020204" pitchFamily="34" charset="0"/>
              <a:buChar char="•"/>
            </a:pPr>
            <a:r>
              <a:rPr lang="en-US" baseline="0" dirty="0" smtClean="0"/>
              <a:t>This graph shows mean annual global temperature for the period 1950 through 2011.  0 on the y axis represents mean global temperature for the 20</a:t>
            </a:r>
            <a:r>
              <a:rPr lang="en-US" baseline="30000" dirty="0" smtClean="0"/>
              <a:t>th</a:t>
            </a:r>
            <a:r>
              <a:rPr lang="en-US" baseline="0" dirty="0" smtClean="0"/>
              <a:t> century so the y values (anomalies) are differences from the 20</a:t>
            </a:r>
            <a:r>
              <a:rPr lang="en-US" baseline="30000" dirty="0" smtClean="0"/>
              <a:t>th</a:t>
            </a:r>
            <a:r>
              <a:rPr lang="en-US" baseline="0" dirty="0" smtClean="0"/>
              <a:t> century mean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Graph</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available at the </a:t>
            </a:r>
            <a:r>
              <a:rPr lang="en-US" sz="1200" dirty="0" smtClean="0">
                <a:solidFill>
                  <a:schemeClr val="bg1"/>
                </a:solidFill>
              </a:rPr>
              <a:t>National Oceanic and Atmospheric Administration (</a:t>
            </a:r>
            <a:r>
              <a:rPr lang="en-US" dirty="0" smtClean="0"/>
              <a:t>NOAA)</a:t>
            </a: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http://www.ncdc.noaa.gov/sotc/global/201213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NOTE</a:t>
            </a:r>
            <a:r>
              <a:rPr lang="en-US" sz="1200" dirty="0" smtClean="0">
                <a:solidFill>
                  <a:schemeClr val="bg1"/>
                </a:solidFill>
              </a:rPr>
              <a:t>: the</a:t>
            </a:r>
            <a:r>
              <a:rPr lang="en-US" sz="1200" baseline="0" dirty="0" smtClean="0">
                <a:solidFill>
                  <a:schemeClr val="bg1"/>
                </a:solidFill>
              </a:rPr>
              <a:t> link above no longer works. The graph on the slide is still available at http://www.c2es.org/</a:t>
            </a:r>
            <a:r>
              <a:rPr lang="en-US" sz="1200" baseline="0" dirty="0" err="1" smtClean="0">
                <a:solidFill>
                  <a:schemeClr val="bg1"/>
                </a:solidFill>
              </a:rPr>
              <a:t>docUploads</a:t>
            </a:r>
            <a:r>
              <a:rPr lang="en-US" sz="1200" baseline="0" dirty="0" smtClean="0">
                <a:solidFill>
                  <a:schemeClr val="bg1"/>
                </a:solidFill>
              </a:rPr>
              <a:t>/joe-blog-chart-1.png.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A simpler graph (without the El Nino, La Nina designations) from 1880-2014 is available at http://</a:t>
            </a:r>
            <a:r>
              <a:rPr lang="en-US" sz="1200" baseline="0" dirty="0" err="1" smtClean="0">
                <a:solidFill>
                  <a:schemeClr val="bg1"/>
                </a:solidFill>
              </a:rPr>
              <a:t>www.ncdc.noaa.gov</a:t>
            </a:r>
            <a:r>
              <a:rPr lang="en-US" sz="1200" baseline="0" dirty="0" smtClean="0">
                <a:solidFill>
                  <a:schemeClr val="bg1"/>
                </a:solidFill>
              </a:rPr>
              <a:t>/cag/time-series/global</a:t>
            </a:r>
            <a:endParaRPr lang="en-US" sz="1200" dirty="0" smtClean="0">
              <a:solidFill>
                <a:schemeClr val="bg1"/>
              </a:solidFill>
            </a:endParaRPr>
          </a:p>
          <a:p>
            <a:endParaRPr lang="en-US" dirty="0" smtClean="0"/>
          </a:p>
        </p:txBody>
      </p:sp>
      <p:sp>
        <p:nvSpPr>
          <p:cNvPr id="4" name="Slide Number Placeholder 3"/>
          <p:cNvSpPr>
            <a:spLocks noGrp="1"/>
          </p:cNvSpPr>
          <p:nvPr>
            <p:ph type="sldNum" sz="quarter" idx="10"/>
          </p:nvPr>
        </p:nvSpPr>
        <p:spPr/>
        <p:txBody>
          <a:bodyPr/>
          <a:lstStyle/>
          <a:p>
            <a:fld id="{656939F8-6BFA-6E43-866A-34A0E524B2CF}" type="slidenum">
              <a:rPr lang="en-US" smtClean="0"/>
              <a:t>52</a:t>
            </a:fld>
            <a:endParaRPr lang="en-US"/>
          </a:p>
        </p:txBody>
      </p:sp>
    </p:spTree>
    <p:extLst>
      <p:ext uri="{BB962C8B-B14F-4D97-AF65-F5344CB8AC3E}">
        <p14:creationId xmlns:p14="http://schemas.microsoft.com/office/powerpoint/2010/main" val="3174298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a:t>
            </a:r>
            <a:r>
              <a:rPr lang="en-US" baseline="0" dirty="0" smtClean="0"/>
              <a:t>This graph goes further back in time (approximately 150 years) and we see the same strong pattern of increased temperatures. Note in this case all temperatures are reported as relative to the time period 1951-1980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Notes: </a:t>
            </a:r>
            <a:r>
              <a:rPr lang="en-US" baseline="0" dirty="0" smtClean="0"/>
              <a:t>The data are from meteorological stations recording surface air temperatures. </a:t>
            </a:r>
            <a:r>
              <a:rPr lang="en-US" dirty="0" smtClean="0"/>
              <a:t>On this graph the mean anomaly for the period</a:t>
            </a:r>
            <a:r>
              <a:rPr lang="en-US" baseline="0" dirty="0" smtClean="0"/>
              <a:t> 1951- 1980 is the reference period  Green vertical bars are 95% confidence levels. The dotted black line shows annual mean, and the red line shows the running 5-year mean.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baseline="0" dirty="0" smtClean="0"/>
              <a:t>http://data.giss.nasa.gov/gistemp/graphs_v3/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the graph at this link is updated annually, but the link should still work)</a:t>
            </a:r>
          </a:p>
        </p:txBody>
      </p:sp>
      <p:sp>
        <p:nvSpPr>
          <p:cNvPr id="4" name="Slide Number Placeholder 3"/>
          <p:cNvSpPr>
            <a:spLocks noGrp="1"/>
          </p:cNvSpPr>
          <p:nvPr>
            <p:ph type="sldNum" sz="quarter" idx="10"/>
          </p:nvPr>
        </p:nvSpPr>
        <p:spPr/>
        <p:txBody>
          <a:bodyPr/>
          <a:lstStyle/>
          <a:p>
            <a:fld id="{656939F8-6BFA-6E43-866A-34A0E524B2CF}" type="slidenum">
              <a:rPr lang="en-US" smtClean="0"/>
              <a:t>53</a:t>
            </a:fld>
            <a:endParaRPr lang="en-US"/>
          </a:p>
        </p:txBody>
      </p:sp>
    </p:spTree>
    <p:extLst>
      <p:ext uri="{BB962C8B-B14F-4D97-AF65-F5344CB8AC3E}">
        <p14:creationId xmlns:p14="http://schemas.microsoft.com/office/powerpoint/2010/main" val="409080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a:t>
            </a:r>
            <a:r>
              <a:rPr lang="en-US" dirty="0" smtClean="0"/>
              <a:t>: </a:t>
            </a:r>
            <a:r>
              <a:rPr lang="en-US" baseline="0" dirty="0" smtClean="0"/>
              <a:t>This graph goes further back in time (approximately 150 years) and we see the same strong pattern of increased temperatures. Note in this case all temperatures are reported as relative to the time period 1951-1980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Notes: </a:t>
            </a:r>
            <a:r>
              <a:rPr lang="en-US" baseline="0" dirty="0" smtClean="0"/>
              <a:t>The data are from meteorological stations recording surface air temperatures. </a:t>
            </a:r>
            <a:r>
              <a:rPr lang="en-US" dirty="0" smtClean="0"/>
              <a:t>On this graph the mean anomaly for the period</a:t>
            </a:r>
            <a:r>
              <a:rPr lang="en-US" baseline="0" dirty="0" smtClean="0"/>
              <a:t> 1951- 1980 is the reference period  Green vertical bars are 95% confidence levels. The dotted black line shows annual mean, and the red line shows the running 5-year mean.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 source: </a:t>
            </a:r>
            <a:r>
              <a:rPr lang="en-US" baseline="0" dirty="0" smtClean="0"/>
              <a:t>http://data.giss.nasa.gov/gistemp/graphs_v3/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the graph at this link is updated annually, but the link should still work)</a:t>
            </a:r>
          </a:p>
        </p:txBody>
      </p:sp>
      <p:sp>
        <p:nvSpPr>
          <p:cNvPr id="4" name="Slide Number Placeholder 3"/>
          <p:cNvSpPr>
            <a:spLocks noGrp="1"/>
          </p:cNvSpPr>
          <p:nvPr>
            <p:ph type="sldNum" sz="quarter" idx="10"/>
          </p:nvPr>
        </p:nvSpPr>
        <p:spPr/>
        <p:txBody>
          <a:bodyPr/>
          <a:lstStyle/>
          <a:p>
            <a:fld id="{656939F8-6BFA-6E43-866A-34A0E524B2CF}" type="slidenum">
              <a:rPr lang="en-US" smtClean="0"/>
              <a:t>54</a:t>
            </a:fld>
            <a:endParaRPr lang="en-US"/>
          </a:p>
        </p:txBody>
      </p:sp>
    </p:spTree>
    <p:extLst>
      <p:ext uri="{BB962C8B-B14F-4D97-AF65-F5344CB8AC3E}">
        <p14:creationId xmlns:p14="http://schemas.microsoft.com/office/powerpoint/2010/main" val="1614518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Combining</a:t>
            </a:r>
            <a:r>
              <a:rPr lang="en-US" baseline="0" dirty="0" smtClean="0"/>
              <a:t> the previous two graphs the pattern of increasing temperature is clear</a:t>
            </a:r>
          </a:p>
          <a:p>
            <a:endParaRPr lang="en-US" baseline="0" dirty="0" smtClean="0"/>
          </a:p>
          <a:p>
            <a:r>
              <a:rPr lang="en-US" b="1" dirty="0" smtClean="0"/>
              <a:t>Image sources: </a:t>
            </a:r>
          </a:p>
          <a:p>
            <a:r>
              <a:rPr lang="en-US" b="0" baseline="0" dirty="0" smtClean="0"/>
              <a:t>Base image: </a:t>
            </a:r>
            <a:r>
              <a:rPr lang="en-US" baseline="0" dirty="0" smtClean="0"/>
              <a:t>http://</a:t>
            </a:r>
            <a:r>
              <a:rPr lang="en-US" baseline="0" dirty="0" err="1" smtClean="0"/>
              <a:t>data.giss.nasa.gov</a:t>
            </a:r>
            <a:r>
              <a:rPr lang="en-US" baseline="0" dirty="0" smtClean="0"/>
              <a:t>/</a:t>
            </a:r>
            <a:r>
              <a:rPr lang="en-US" baseline="0" dirty="0" err="1" smtClean="0"/>
              <a:t>gistemp</a:t>
            </a:r>
            <a:r>
              <a:rPr lang="en-US" baseline="0" dirty="0" smtClean="0"/>
              <a:t>/graphs_v3/</a:t>
            </a:r>
            <a:r>
              <a:rPr lang="en-US" baseline="0" dirty="0" err="1" smtClean="0"/>
              <a:t>Fig.A.gif</a:t>
            </a:r>
            <a:r>
              <a:rPr lang="en-US" baseline="0" dirty="0" smtClean="0"/>
              <a:t> </a:t>
            </a:r>
          </a:p>
          <a:p>
            <a:r>
              <a:rPr lang="en-US" baseline="0" dirty="0" smtClean="0"/>
              <a:t>Inset: </a:t>
            </a:r>
            <a:r>
              <a:rPr lang="en-US" sz="1200" baseline="0" dirty="0" smtClean="0">
                <a:solidFill>
                  <a:schemeClr val="bg1"/>
                </a:solidFill>
              </a:rPr>
              <a:t>http://www.c2es.org/</a:t>
            </a:r>
            <a:r>
              <a:rPr lang="en-US" sz="1200" baseline="0" dirty="0" err="1" smtClean="0">
                <a:solidFill>
                  <a:schemeClr val="bg1"/>
                </a:solidFill>
              </a:rPr>
              <a:t>docUploads</a:t>
            </a:r>
            <a:r>
              <a:rPr lang="en-US" sz="1200" baseline="0" dirty="0" smtClean="0">
                <a:solidFill>
                  <a:schemeClr val="bg1"/>
                </a:solidFill>
              </a:rPr>
              <a:t>/joe-blog-chart-1.png or for an update and source data: http://</a:t>
            </a:r>
            <a:r>
              <a:rPr lang="en-US" sz="1200" baseline="0" dirty="0" err="1" smtClean="0">
                <a:solidFill>
                  <a:schemeClr val="bg1"/>
                </a:solidFill>
              </a:rPr>
              <a:t>www.ncdc.noaa.gov</a:t>
            </a:r>
            <a:r>
              <a:rPr lang="en-US" sz="1200" baseline="0" dirty="0" smtClean="0">
                <a:solidFill>
                  <a:schemeClr val="bg1"/>
                </a:solidFill>
              </a:rPr>
              <a:t>/cag/time-series/global</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55</a:t>
            </a:fld>
            <a:endParaRPr lang="en-US"/>
          </a:p>
        </p:txBody>
      </p:sp>
    </p:spTree>
    <p:extLst>
      <p:ext uri="{BB962C8B-B14F-4D97-AF65-F5344CB8AC3E}">
        <p14:creationId xmlns:p14="http://schemas.microsoft.com/office/powerpoint/2010/main" val="3208284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a:t>
            </a:r>
            <a:r>
              <a:rPr lang="en-US" baseline="0" dirty="0" smtClean="0"/>
              <a:t> On average the first 10 years of 21st century were 0.8 degrees C warmer than the first ten years of the last century and look at how the warming is distributed.  </a:t>
            </a:r>
          </a:p>
          <a:p>
            <a:endParaRPr lang="en-US" baseline="0" dirty="0" smtClean="0"/>
          </a:p>
          <a:p>
            <a:r>
              <a:rPr lang="en-US" baseline="0" dirty="0" smtClean="0"/>
              <a:t>Notes:</a:t>
            </a:r>
          </a:p>
          <a:p>
            <a:r>
              <a:rPr lang="en-US" baseline="0" dirty="0" smtClean="0"/>
              <a:t>The link below the figure is a N</a:t>
            </a:r>
            <a:r>
              <a:rPr lang="en-US" dirty="0" smtClean="0"/>
              <a:t>ASA</a:t>
            </a:r>
            <a:r>
              <a:rPr lang="en-US" baseline="0" dirty="0" smtClean="0"/>
              <a:t> Animation on temperature change. This is a great video and worth watching at least once. This link &lt;http://</a:t>
            </a:r>
            <a:r>
              <a:rPr lang="en-US" baseline="0" dirty="0" err="1" smtClean="0"/>
              <a:t>climate.nasa.gov</a:t>
            </a:r>
            <a:r>
              <a:rPr lang="en-US" baseline="0" dirty="0" smtClean="0"/>
              <a:t>/vital-signs/global-temperature/&gt; has an update showing 1884-2014.</a:t>
            </a:r>
          </a:p>
          <a:p>
            <a:endParaRPr lang="en-US" baseline="0" dirty="0" smtClean="0"/>
          </a:p>
          <a:p>
            <a:r>
              <a:rPr lang="en-US" baseline="0" dirty="0" smtClean="0"/>
              <a:t>The original caption for the map shown in the slide says:</a:t>
            </a:r>
          </a:p>
          <a:p>
            <a:r>
              <a:rPr lang="en-US" i="1" baseline="0" dirty="0" smtClean="0"/>
              <a:t>Average surface temperature trends (degrees per decade) for the decade 2000-2009 relative to the 1950-1979 average. Warming was more pronounced at high latitudes, especially in the Northern Hemisphere, and over land areas.</a:t>
            </a:r>
          </a:p>
          <a:p>
            <a:r>
              <a:rPr lang="en-US" i="1" baseline="0" dirty="0" smtClean="0"/>
              <a:t>Sources: NASA GISS (2010; Hansen et al. 2006, with 2009 update).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Image</a:t>
            </a:r>
            <a:r>
              <a:rPr lang="en-US" b="1" baseline="0" dirty="0" smtClean="0"/>
              <a:t> Source:</a:t>
            </a:r>
            <a:r>
              <a:rPr lang="en-US" baseline="0" dirty="0" smtClean="0"/>
              <a:t> from www.giss.nasa.gov/research/news/20100121</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56</a:t>
            </a:fld>
            <a:endParaRPr lang="en-US"/>
          </a:p>
        </p:txBody>
      </p:sp>
    </p:spTree>
    <p:extLst>
      <p:ext uri="{BB962C8B-B14F-4D97-AF65-F5344CB8AC3E}">
        <p14:creationId xmlns:p14="http://schemas.microsoft.com/office/powerpoint/2010/main" val="895559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We talked about three</a:t>
            </a:r>
            <a:r>
              <a:rPr lang="en-US" baseline="0" dirty="0" smtClean="0"/>
              <a:t> time scales- this is the third- and here we see temperature patterns over the scale of hundreds of years. This is a much longer temperature record- and scientists must use indirect or proxy methods to determine mean annual temperature for periods before recorded measurements.  Proxies include tree ring analysis, coral</a:t>
            </a:r>
            <a:r>
              <a:rPr lang="en-US" sz="1200" b="0" i="0" kern="1200" dirty="0" smtClean="0">
                <a:solidFill>
                  <a:schemeClr val="tx1"/>
                </a:solidFill>
                <a:effectLst/>
                <a:latin typeface="+mn-lt"/>
                <a:ea typeface="+mn-ea"/>
                <a:cs typeface="+mn-cs"/>
              </a:rPr>
              <a:t> growth, isotope variations in </a:t>
            </a:r>
            <a:r>
              <a:rPr lang="en-US" sz="1200" b="0" i="0" u="none" strike="noStrike" kern="1200" dirty="0" smtClean="0">
                <a:solidFill>
                  <a:schemeClr val="tx1"/>
                </a:solidFill>
                <a:effectLst/>
                <a:latin typeface="+mn-lt"/>
                <a:ea typeface="+mn-ea"/>
                <a:cs typeface="+mn-cs"/>
              </a:rPr>
              <a:t>ice cores</a:t>
            </a:r>
            <a:r>
              <a:rPr lang="en-US" sz="1200" b="0" i="0" kern="1200" dirty="0" smtClean="0">
                <a:solidFill>
                  <a:schemeClr val="tx1"/>
                </a:solidFill>
                <a:effectLst/>
                <a:latin typeface="+mn-lt"/>
                <a:ea typeface="+mn-ea"/>
                <a:cs typeface="+mn-cs"/>
              </a:rPr>
              <a:t>, ocean and lake sediments, cave deposits, fossils, ice cores and borehole temperatures.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Notes: </a:t>
            </a:r>
            <a:r>
              <a:rPr lang="en-US" baseline="0" dirty="0" smtClean="0"/>
              <a:t>A similar graphic stretching back 2000 years is available at http://</a:t>
            </a:r>
            <a:r>
              <a:rPr lang="en-US" baseline="0" dirty="0" err="1" smtClean="0"/>
              <a:t>commons.wikimedia.org</a:t>
            </a:r>
            <a:r>
              <a:rPr lang="en-US" baseline="0" dirty="0" smtClean="0"/>
              <a:t>/wiki/File:2000_Year_Temperature_Comparison.png. This link also provides details and references for the colored lines on the graph each of which shows reconstructed data from 1 published study.</a:t>
            </a:r>
            <a:endParaRPr lang="en-US" dirty="0" smtClean="0">
              <a:solidFill>
                <a:schemeClr val="bg1"/>
              </a:solidFill>
            </a:endParaRPr>
          </a:p>
          <a:p>
            <a:endParaRPr lang="en-US" baseline="0" dirty="0" smtClean="0"/>
          </a:p>
          <a:p>
            <a:r>
              <a:rPr lang="en-US" b="1" dirty="0" smtClean="0"/>
              <a:t>Image Source:</a:t>
            </a:r>
            <a:r>
              <a:rPr lang="en-US" dirty="0" smtClean="0"/>
              <a:t> </a:t>
            </a:r>
            <a:r>
              <a:rPr lang="en-US" baseline="0" dirty="0" smtClean="0"/>
              <a:t>http://</a:t>
            </a:r>
            <a:r>
              <a:rPr lang="en-US" baseline="0" dirty="0" err="1" smtClean="0"/>
              <a:t>commons.wikimedia.org</a:t>
            </a:r>
            <a:r>
              <a:rPr lang="en-US" baseline="0" dirty="0" smtClean="0"/>
              <a:t>/wiki/File:2000_Year_Temperature_Comparison.png#/media/File:1000_Year_Temperature_Comparison.png. </a:t>
            </a:r>
          </a:p>
        </p:txBody>
      </p:sp>
      <p:sp>
        <p:nvSpPr>
          <p:cNvPr id="4" name="Slide Number Placeholder 3"/>
          <p:cNvSpPr>
            <a:spLocks noGrp="1"/>
          </p:cNvSpPr>
          <p:nvPr>
            <p:ph type="sldNum" sz="quarter" idx="10"/>
          </p:nvPr>
        </p:nvSpPr>
        <p:spPr/>
        <p:txBody>
          <a:bodyPr/>
          <a:lstStyle/>
          <a:p>
            <a:fld id="{656939F8-6BFA-6E43-866A-34A0E524B2CF}" type="slidenum">
              <a:rPr lang="en-US" smtClean="0"/>
              <a:t>57</a:t>
            </a:fld>
            <a:endParaRPr lang="en-US"/>
          </a:p>
        </p:txBody>
      </p:sp>
    </p:spTree>
    <p:extLst>
      <p:ext uri="{BB962C8B-B14F-4D97-AF65-F5344CB8AC3E}">
        <p14:creationId xmlns:p14="http://schemas.microsoft.com/office/powerpoint/2010/main" val="1766526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a:t>
            </a:r>
          </a:p>
          <a:p>
            <a:pPr marL="171450" indent="-171450">
              <a:buFont typeface="Arial" panose="020B0604020202020204" pitchFamily="34" charset="0"/>
              <a:buChar char="•"/>
            </a:pPr>
            <a:r>
              <a:rPr lang="en-US" dirty="0" smtClean="0"/>
              <a:t>Another</a:t>
            </a:r>
            <a:r>
              <a:rPr lang="en-US" baseline="0" dirty="0" smtClean="0"/>
              <a:t> possible transition point in the lesson. Previous slides covered factors influencing climate and how climate has changed.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is important – the global average temperature</a:t>
            </a:r>
            <a:r>
              <a:rPr lang="en-US" baseline="0" dirty="0" smtClean="0"/>
              <a:t> has been increasing not simply changing.</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58</a:t>
            </a:fld>
            <a:endParaRPr lang="en-US"/>
          </a:p>
        </p:txBody>
      </p:sp>
    </p:spTree>
    <p:extLst>
      <p:ext uri="{BB962C8B-B14F-4D97-AF65-F5344CB8AC3E}">
        <p14:creationId xmlns:p14="http://schemas.microsoft.com/office/powerpoint/2010/main" val="3744025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This is an exercise.</a:t>
            </a:r>
            <a:r>
              <a:rPr lang="en-US" baseline="0" dirty="0" smtClean="0"/>
              <a:t> </a:t>
            </a:r>
            <a:r>
              <a:rPr lang="en-US" dirty="0" smtClean="0"/>
              <a:t>As</a:t>
            </a:r>
            <a:r>
              <a:rPr lang="en-US" baseline="0" dirty="0" smtClean="0"/>
              <a:t> with the previous activity you could do this either as a quiz to check each student’s understanding or have the class work together to choose answers</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59</a:t>
            </a:fld>
            <a:endParaRPr lang="en-US"/>
          </a:p>
        </p:txBody>
      </p:sp>
    </p:spTree>
    <p:extLst>
      <p:ext uri="{BB962C8B-B14F-4D97-AF65-F5344CB8AC3E}">
        <p14:creationId xmlns:p14="http://schemas.microsoft.com/office/powerpoint/2010/main" val="441068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Key Message: </a:t>
            </a:r>
            <a:r>
              <a:rPr lang="en-US" dirty="0" smtClean="0"/>
              <a:t>Important to link back to the factors controlling climate- only one of the four has changed in the</a:t>
            </a:r>
            <a:r>
              <a:rPr lang="en-US" baseline="0" dirty="0" smtClean="0"/>
              <a:t> past 150 years though a case could be made that decreasing sea ice and ice caps as well as land use changes have caused a global shift in albedo why or why not would that be </a:t>
            </a:r>
            <a:r>
              <a:rPr lang="en-US" baseline="0" dirty="0" err="1" smtClean="0"/>
              <a:t>uni</a:t>
            </a:r>
            <a:r>
              <a:rPr lang="en-US" baseline="0" dirty="0" smtClean="0"/>
              <a:t>-directional?</a:t>
            </a:r>
            <a:endParaRPr lang="en-US" dirty="0" smtClean="0"/>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60</a:t>
            </a:fld>
            <a:endParaRPr lang="en-US"/>
          </a:p>
        </p:txBody>
      </p:sp>
    </p:spTree>
    <p:extLst>
      <p:ext uri="{BB962C8B-B14F-4D97-AF65-F5344CB8AC3E}">
        <p14:creationId xmlns:p14="http://schemas.microsoft.com/office/powerpoint/2010/main" val="2306391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a:t>
            </a:r>
          </a:p>
          <a:p>
            <a:pPr marL="171450" indent="-171450">
              <a:buFont typeface="Arial" panose="020B0604020202020204" pitchFamily="34" charset="0"/>
              <a:buChar char="•"/>
            </a:pPr>
            <a:r>
              <a:rPr lang="en-US" dirty="0" smtClean="0"/>
              <a:t>A long-term record of direct</a:t>
            </a:r>
            <a:r>
              <a:rPr lang="en-US" baseline="0" dirty="0" smtClean="0"/>
              <a:t> measurements of atmospheric CO2 concentrations are only available from 1957 on (the Keeling curve inset in the graph above). </a:t>
            </a:r>
          </a:p>
          <a:p>
            <a:pPr marL="171450" indent="-171450">
              <a:buFont typeface="Arial" panose="020B0604020202020204" pitchFamily="34" charset="0"/>
              <a:buChar char="•"/>
            </a:pPr>
            <a:r>
              <a:rPr lang="en-US" baseline="0" dirty="0" smtClean="0"/>
              <a:t>Values for the earlier time periods come from air trapped in ice cores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rPr>
              <a:t>Image</a:t>
            </a:r>
            <a:r>
              <a:rPr lang="en-US" sz="1200" b="1" baseline="0" dirty="0" smtClean="0">
                <a:solidFill>
                  <a:srgbClr val="000000"/>
                </a:solidFill>
              </a:rPr>
              <a:t> 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http://acidifyingoceans.weebly.com/uploads/1/1/4/5/11458572/7404888_orig.jpg</a:t>
            </a:r>
          </a:p>
          <a:p>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61</a:t>
            </a:fld>
            <a:endParaRPr lang="en-US"/>
          </a:p>
        </p:txBody>
      </p:sp>
    </p:spTree>
    <p:extLst>
      <p:ext uri="{BB962C8B-B14F-4D97-AF65-F5344CB8AC3E}">
        <p14:creationId xmlns:p14="http://schemas.microsoft.com/office/powerpoint/2010/main" val="416469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Photo Source:</a:t>
            </a:r>
          </a:p>
          <a:p>
            <a:r>
              <a:rPr lang="en-US" baseline="0" dirty="0" smtClean="0"/>
              <a:t>Courtesy of Prof. Megan </a:t>
            </a:r>
            <a:r>
              <a:rPr lang="en-US" baseline="0" dirty="0" err="1" smtClean="0"/>
              <a:t>McGroddy</a:t>
            </a:r>
            <a:r>
              <a:rPr lang="en-US" baseline="0" dirty="0" smtClean="0"/>
              <a:t>, </a:t>
            </a:r>
            <a:r>
              <a:rPr lang="en-US" sz="1200" b="0" i="0" kern="1200" dirty="0" smtClean="0">
                <a:solidFill>
                  <a:schemeClr val="tx1"/>
                </a:solidFill>
                <a:effectLst/>
                <a:latin typeface="+mn-lt"/>
                <a:ea typeface="+mn-ea"/>
                <a:cs typeface="+mn-cs"/>
              </a:rPr>
              <a:t>University of Virginia.</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8</a:t>
            </a:fld>
            <a:endParaRPr lang="en-US"/>
          </a:p>
        </p:txBody>
      </p:sp>
    </p:spTree>
    <p:extLst>
      <p:ext uri="{BB962C8B-B14F-4D97-AF65-F5344CB8AC3E}">
        <p14:creationId xmlns:p14="http://schemas.microsoft.com/office/powerpoint/2010/main" val="4079496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Only CO</a:t>
            </a:r>
            <a:r>
              <a:rPr lang="en-US" sz="1200" baseline="-25000" dirty="0" smtClean="0"/>
              <a:t>2</a:t>
            </a:r>
            <a:r>
              <a:rPr lang="en-US" sz="1200" dirty="0" smtClean="0"/>
              <a:t> has increased consistently and to a great enough extent to warm the planet</a:t>
            </a:r>
          </a:p>
          <a:p>
            <a:pPr marL="171450" indent="-171450">
              <a:buFont typeface="Arial" panose="020B0604020202020204" pitchFamily="34" charset="0"/>
              <a:buChar char="•"/>
            </a:pPr>
            <a:r>
              <a:rPr lang="en-US" dirty="0" smtClean="0"/>
              <a:t>This is important</a:t>
            </a:r>
            <a:r>
              <a:rPr lang="en-US" baseline="0" dirty="0" smtClean="0"/>
              <a:t> and underlies much of the current discussions about global warming and how to address it on an international scale- check with your students to see if they have any questions or doubts here</a:t>
            </a:r>
          </a:p>
          <a:p>
            <a:endParaRPr lang="en-US" baseline="0" dirty="0" smtClean="0"/>
          </a:p>
          <a:p>
            <a:r>
              <a:rPr lang="en-US" baseline="0" dirty="0" smtClean="0"/>
              <a:t>Image source: http://oceanacidification.msi.ucsb.edu/resources/image-gallery/data/co2_data_mlo.png/image</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62</a:t>
            </a:fld>
            <a:endParaRPr lang="en-US"/>
          </a:p>
        </p:txBody>
      </p:sp>
    </p:spTree>
    <p:extLst>
      <p:ext uri="{BB962C8B-B14F-4D97-AF65-F5344CB8AC3E}">
        <p14:creationId xmlns:p14="http://schemas.microsoft.com/office/powerpoint/2010/main" val="2871190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Atmospheric CO2 concentrations</a:t>
            </a:r>
            <a:r>
              <a:rPr lang="en-US" baseline="0" dirty="0" smtClean="0"/>
              <a:t> closely track emissions from human activities (primarily burning fossil fuels (oil, coal, natural gas), cement production,  and deforestation and biomass burning.  </a:t>
            </a:r>
          </a:p>
          <a:p>
            <a:endParaRPr lang="en-US" baseline="0" dirty="0" smtClean="0"/>
          </a:p>
          <a:p>
            <a:r>
              <a:rPr lang="en-US" b="1" baseline="0" dirty="0" smtClean="0"/>
              <a:t>NOTES:</a:t>
            </a:r>
            <a:r>
              <a:rPr lang="en-US" baseline="0" dirty="0" smtClean="0"/>
              <a:t> The two y axes have different scales.</a:t>
            </a:r>
          </a:p>
          <a:p>
            <a:r>
              <a:rPr lang="en-US" baseline="0" dirty="0" smtClean="0"/>
              <a:t>A similar graph stretching back 1000 years to emphasize the tight correlation is available at this link: https://</a:t>
            </a:r>
            <a:r>
              <a:rPr lang="en-US" baseline="0" dirty="0" err="1" smtClean="0"/>
              <a:t>www.skepticalscience.com</a:t>
            </a:r>
            <a:r>
              <a:rPr lang="en-US" baseline="0" dirty="0" smtClean="0"/>
              <a:t>/CO2-emissions-correlation-with-CO2-concentration.htm. The same page has additional information regarding why scientists are confident that the relationship between increasing emissions (from human activity) and CO2 concentrations is causal and not just correlative. </a:t>
            </a:r>
          </a:p>
          <a:p>
            <a:endParaRPr lang="en-US" baseline="0" dirty="0" smtClean="0"/>
          </a:p>
          <a:p>
            <a:r>
              <a:rPr lang="en-US" b="1" baseline="0" dirty="0" smtClean="0"/>
              <a:t>Graph source: </a:t>
            </a:r>
            <a:r>
              <a:rPr lang="en-US" baseline="0" dirty="0" smtClean="0"/>
              <a:t>http://www.fhwa.dot.gov/planning/processes/metropolitan/mpo/boston_mpo/bostmpofiga1.cfm</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63</a:t>
            </a:fld>
            <a:endParaRPr lang="en-US"/>
          </a:p>
        </p:txBody>
      </p:sp>
    </p:spTree>
    <p:extLst>
      <p:ext uri="{BB962C8B-B14F-4D97-AF65-F5344CB8AC3E}">
        <p14:creationId xmlns:p14="http://schemas.microsoft.com/office/powerpoint/2010/main" val="35197568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t>
            </a:r>
            <a:r>
              <a:rPr lang="en-US" dirty="0" smtClean="0"/>
              <a:t>Have students</a:t>
            </a:r>
            <a:r>
              <a:rPr lang="en-US" baseline="0" dirty="0" smtClean="0"/>
              <a:t> work in small groups and then share their results with the class- this is leading into the next lecture and just designed to get students thinking ahead</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64</a:t>
            </a:fld>
            <a:endParaRPr lang="en-US"/>
          </a:p>
        </p:txBody>
      </p:sp>
    </p:spTree>
    <p:extLst>
      <p:ext uri="{BB962C8B-B14F-4D97-AF65-F5344CB8AC3E}">
        <p14:creationId xmlns:p14="http://schemas.microsoft.com/office/powerpoint/2010/main" val="3843623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lecture</a:t>
            </a:r>
            <a:r>
              <a:rPr lang="en-US" baseline="0" dirty="0" smtClean="0"/>
              <a:t> we will look at how forests affect climate and how and why forest cover has changed</a:t>
            </a:r>
            <a:endParaRPr lang="en-US" dirty="0"/>
          </a:p>
        </p:txBody>
      </p:sp>
      <p:sp>
        <p:nvSpPr>
          <p:cNvPr id="4" name="Slide Number Placeholder 3"/>
          <p:cNvSpPr>
            <a:spLocks noGrp="1"/>
          </p:cNvSpPr>
          <p:nvPr>
            <p:ph type="sldNum" sz="quarter" idx="10"/>
          </p:nvPr>
        </p:nvSpPr>
        <p:spPr/>
        <p:txBody>
          <a:bodyPr/>
          <a:lstStyle/>
          <a:p>
            <a:fld id="{656939F8-6BFA-6E43-866A-34A0E524B2CF}" type="slidenum">
              <a:rPr lang="en-US" smtClean="0"/>
              <a:t>65</a:t>
            </a:fld>
            <a:endParaRPr lang="en-US"/>
          </a:p>
        </p:txBody>
      </p:sp>
    </p:spTree>
    <p:extLst>
      <p:ext uri="{BB962C8B-B14F-4D97-AF65-F5344CB8AC3E}">
        <p14:creationId xmlns:p14="http://schemas.microsoft.com/office/powerpoint/2010/main" val="1412932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key </a:t>
            </a:r>
            <a:r>
              <a:rPr lang="en-US" baseline="0" smtClean="0"/>
              <a:t>take home messages</a:t>
            </a:r>
            <a:endParaRPr lang="en-US"/>
          </a:p>
        </p:txBody>
      </p:sp>
      <p:sp>
        <p:nvSpPr>
          <p:cNvPr id="4" name="Slide Number Placeholder 3"/>
          <p:cNvSpPr>
            <a:spLocks noGrp="1"/>
          </p:cNvSpPr>
          <p:nvPr>
            <p:ph type="sldNum" sz="quarter" idx="10"/>
          </p:nvPr>
        </p:nvSpPr>
        <p:spPr/>
        <p:txBody>
          <a:bodyPr/>
          <a:lstStyle/>
          <a:p>
            <a:fld id="{656939F8-6BFA-6E43-866A-34A0E524B2CF}" type="slidenum">
              <a:rPr lang="en-US" smtClean="0"/>
              <a:t>70</a:t>
            </a:fld>
            <a:endParaRPr lang="en-US"/>
          </a:p>
        </p:txBody>
      </p:sp>
    </p:spTree>
    <p:extLst>
      <p:ext uri="{BB962C8B-B14F-4D97-AF65-F5344CB8AC3E}">
        <p14:creationId xmlns:p14="http://schemas.microsoft.com/office/powerpoint/2010/main" val="64029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first two lectures of this section will cover the relationship between tropical forests</a:t>
            </a:r>
            <a:r>
              <a:rPr lang="en-US" baseline="0" dirty="0" smtClean="0"/>
              <a:t> and climate and the multiple connections between the two.</a:t>
            </a:r>
            <a:endParaRPr lang="en-US" dirty="0" smtClean="0"/>
          </a:p>
          <a:p>
            <a:endParaRPr lang="de-D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Photo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Courtesy of Prof</a:t>
            </a:r>
            <a:r>
              <a:rPr lang="en-US" baseline="0" dirty="0" smtClean="0"/>
              <a:t>. </a:t>
            </a:r>
            <a:r>
              <a:rPr lang="en-US" dirty="0" smtClean="0"/>
              <a:t>Deborah</a:t>
            </a:r>
            <a:r>
              <a:rPr lang="en-US" baseline="0" dirty="0" smtClean="0"/>
              <a:t> Lawrence, </a:t>
            </a:r>
            <a:r>
              <a:rPr lang="en-US" sz="1200" b="0" i="0" kern="1200" dirty="0" smtClean="0">
                <a:solidFill>
                  <a:schemeClr val="tx1"/>
                </a:solidFill>
                <a:effectLst/>
                <a:latin typeface="+mn-lt"/>
                <a:ea typeface="+mn-ea"/>
                <a:cs typeface="+mn-cs"/>
              </a:rPr>
              <a:t>University of Virginia.</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9</a:t>
            </a:fld>
            <a:endParaRPr lang="en-US"/>
          </a:p>
        </p:txBody>
      </p:sp>
    </p:spTree>
    <p:extLst>
      <p:ext uri="{BB962C8B-B14F-4D97-AF65-F5344CB8AC3E}">
        <p14:creationId xmlns:p14="http://schemas.microsoft.com/office/powerpoint/2010/main" val="69104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Messages: </a:t>
            </a:r>
          </a:p>
          <a:p>
            <a:r>
              <a:rPr lang="en-US" dirty="0" smtClean="0"/>
              <a:t>Today’s class is focused</a:t>
            </a:r>
            <a:r>
              <a:rPr lang="en-US" baseline="0" dirty="0" smtClean="0"/>
              <a:t> on understanding the climate.</a:t>
            </a:r>
          </a:p>
          <a:p>
            <a:endParaRPr lang="en-US" baseline="0" dirty="0" smtClean="0"/>
          </a:p>
        </p:txBody>
      </p:sp>
      <p:sp>
        <p:nvSpPr>
          <p:cNvPr id="4" name="Slide Number Placeholder 3"/>
          <p:cNvSpPr>
            <a:spLocks noGrp="1"/>
          </p:cNvSpPr>
          <p:nvPr>
            <p:ph type="sldNum" sz="quarter" idx="10"/>
          </p:nvPr>
        </p:nvSpPr>
        <p:spPr/>
        <p:txBody>
          <a:bodyPr/>
          <a:lstStyle/>
          <a:p>
            <a:fld id="{CFC0BFBD-3EFA-4943-9035-EB69CB5A88B1}" type="slidenum">
              <a:rPr lang="en-US" smtClean="0"/>
              <a:t>10</a:t>
            </a:fld>
            <a:endParaRPr lang="en-US"/>
          </a:p>
        </p:txBody>
      </p:sp>
    </p:spTree>
    <p:extLst>
      <p:ext uri="{BB962C8B-B14F-4D97-AF65-F5344CB8AC3E}">
        <p14:creationId xmlns:p14="http://schemas.microsoft.com/office/powerpoint/2010/main" val="384972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dirty="0" smtClean="0"/>
              <a:t> </a:t>
            </a:r>
          </a:p>
          <a:p>
            <a:pPr marL="171450" indent="-171450">
              <a:buFont typeface="Arial" panose="020B0604020202020204" pitchFamily="34" charset="0"/>
              <a:buChar char="•"/>
            </a:pPr>
            <a:r>
              <a:rPr lang="en-US" dirty="0" smtClean="0"/>
              <a:t>Use</a:t>
            </a:r>
            <a:r>
              <a:rPr lang="en-US" baseline="0" dirty="0" smtClean="0"/>
              <a:t> this and the next few slides to explore students’ current knowledge. </a:t>
            </a:r>
          </a:p>
          <a:p>
            <a:pPr marL="171450" indent="-171450">
              <a:buFont typeface="Arial" panose="020B0604020202020204" pitchFamily="34" charset="0"/>
              <a:buChar char="•"/>
            </a:pPr>
            <a:r>
              <a:rPr lang="en-US" baseline="0" dirty="0" smtClean="0"/>
              <a:t>The way the slides are presented here, </a:t>
            </a:r>
            <a:r>
              <a:rPr lang="en-US" i="0" u="sng" baseline="0" dirty="0" smtClean="0"/>
              <a:t>instructors should move rapidly through each slide until slide 15</a:t>
            </a:r>
            <a:r>
              <a:rPr lang="en-US" i="1" u="sng" baseline="0" dirty="0" smtClean="0"/>
              <a:t>.</a:t>
            </a:r>
            <a:endParaRPr lang="en-US" i="1" u="sng" dirty="0" smtClean="0"/>
          </a:p>
          <a:p>
            <a:endParaRPr lang="en-US" dirty="0" smtClean="0"/>
          </a:p>
          <a:p>
            <a:r>
              <a:rPr lang="en-US" b="1" dirty="0" smtClean="0"/>
              <a:t>Background image</a:t>
            </a:r>
            <a:r>
              <a:rPr lang="en-US" b="1" baseline="0" dirty="0" smtClean="0"/>
              <a:t> source</a:t>
            </a:r>
            <a:r>
              <a:rPr lang="en-US" b="1" dirty="0" smtClean="0"/>
              <a:t>:</a:t>
            </a:r>
            <a:r>
              <a:rPr lang="en-US" dirty="0" smtClean="0"/>
              <a:t> </a:t>
            </a:r>
          </a:p>
          <a:p>
            <a:r>
              <a:rPr lang="en-US" dirty="0" smtClean="0"/>
              <a:t>http://wallpaperscraft.com/download/desert_drought_sun_heat_day_earth_9001/3840x2160</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11</a:t>
            </a:fld>
            <a:endParaRPr lang="en-US"/>
          </a:p>
        </p:txBody>
      </p:sp>
    </p:spTree>
    <p:extLst>
      <p:ext uri="{BB962C8B-B14F-4D97-AF65-F5344CB8AC3E}">
        <p14:creationId xmlns:p14="http://schemas.microsoft.com/office/powerpoint/2010/main" val="1468123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531" y="1263997"/>
            <a:ext cx="11754678"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here to edit Master title style</a:t>
            </a:r>
            <a:endParaRPr lang="en-US" dirty="0"/>
          </a:p>
        </p:txBody>
      </p:sp>
      <p:sp>
        <p:nvSpPr>
          <p:cNvPr id="3" name="Subtitle 2"/>
          <p:cNvSpPr>
            <a:spLocks noGrp="1"/>
          </p:cNvSpPr>
          <p:nvPr>
            <p:ph type="subTitle" idx="1" hasCustomPrompt="1"/>
          </p:nvPr>
        </p:nvSpPr>
        <p:spPr>
          <a:xfrm>
            <a:off x="185531" y="4055170"/>
            <a:ext cx="11754678"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Click here to edit Master Subtitle style</a:t>
            </a:r>
            <a:endParaRPr lang="en-US" dirty="0"/>
          </a:p>
        </p:txBody>
      </p:sp>
      <p:sp>
        <p:nvSpPr>
          <p:cNvPr id="4" name="Date Placeholder 3"/>
          <p:cNvSpPr>
            <a:spLocks noGrp="1"/>
          </p:cNvSpPr>
          <p:nvPr>
            <p:ph type="dt" sz="half" idx="10"/>
          </p:nvPr>
        </p:nvSpPr>
        <p:spPr/>
        <p:txBody>
          <a:bodyPr/>
          <a:lstStyle/>
          <a:p>
            <a:fld id="{3E2C93FA-DE33-4246-849E-EABFD580EF31}" type="datetime1">
              <a:rPr lang="en-US" smtClean="0"/>
              <a:t>1/23/2017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86359B9A-246F-4F46-ADF2-9EA990F595F4}" type="datetime1">
              <a:rPr lang="en-US" smtClean="0"/>
              <a:t>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95698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7E9D36B6-96E9-4D7D-8CBB-6A687C1ECC3F}"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881380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CDB1A9FC-E5D1-4C13-9465-FA7AC203E476}"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31967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108682"/>
            <a:ext cx="10493546" cy="6726262"/>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655F37B9-2713-4CF3-857B-401AA50E4678}"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71913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33400" y="1654175"/>
            <a:ext cx="11296650" cy="5067300"/>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3534F2F7-125A-47FD-93FC-B3107FBC42B3}"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42227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AA0C008D-2F82-4072-B12F-E19950034879}"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01820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666750" y="1825625"/>
            <a:ext cx="5181600" cy="4895850"/>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343650" y="1825625"/>
            <a:ext cx="5181600" cy="4895850"/>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CCA95CB6-A3FD-405B-8B1B-B0EBA1412DC6}" type="datetime1">
              <a:rPr lang="en-US" smtClean="0"/>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591122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71500" y="1542505"/>
            <a:ext cx="11144250" cy="5178969"/>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1D6477F1-8A9B-42F0-A077-368668061C9C}"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3694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9AD43A23-A582-454F-B1D0-3CB3E7CECEBD}" type="datetime1">
              <a:rPr lang="en-US" smtClean="0"/>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73238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53201178-0995-41BD-A033-831330E75B4F}"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211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6017" y="1741073"/>
            <a:ext cx="11953461"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smtClean="0"/>
              <a:t>Click here to edit Master title style</a:t>
            </a:r>
            <a:endParaRPr lang="en-US" dirty="0"/>
          </a:p>
        </p:txBody>
      </p:sp>
      <p:sp>
        <p:nvSpPr>
          <p:cNvPr id="3" name="Subtitle 2"/>
          <p:cNvSpPr>
            <a:spLocks noGrp="1"/>
          </p:cNvSpPr>
          <p:nvPr>
            <p:ph type="subTitle" idx="1" hasCustomPrompt="1"/>
          </p:nvPr>
        </p:nvSpPr>
        <p:spPr>
          <a:xfrm>
            <a:off x="106017" y="3922643"/>
            <a:ext cx="11953461"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Click here to edit Master Subtitle style</a:t>
            </a:r>
          </a:p>
          <a:p>
            <a:r>
              <a:rPr lang="de-DE" dirty="0" smtClean="0"/>
              <a:t>Click here to edit Master Subtitle style</a:t>
            </a:r>
            <a:endParaRPr lang="en-US" dirty="0"/>
          </a:p>
        </p:txBody>
      </p:sp>
      <p:sp>
        <p:nvSpPr>
          <p:cNvPr id="4" name="Date Placeholder 3"/>
          <p:cNvSpPr>
            <a:spLocks noGrp="1"/>
          </p:cNvSpPr>
          <p:nvPr>
            <p:ph type="dt" sz="half" idx="10"/>
          </p:nvPr>
        </p:nvSpPr>
        <p:spPr/>
        <p:txBody>
          <a:bodyPr/>
          <a:lstStyle/>
          <a:p>
            <a:fld id="{0176A84D-DCCA-4B35-B6EA-E178FB184593}" type="datetime1">
              <a:rPr lang="en-US" smtClean="0"/>
              <a:t>1/23/2017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4E358E3B-A8B8-4D96-97DC-F3E7DB62E68C}"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777806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B390477-E123-401E-A4FD-930BB9602432}" type="datetime1">
              <a:rPr lang="en-US" smtClean="0"/>
              <a:t>1/23/2017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here to edit Master title style</a:t>
            </a:r>
            <a:endParaRPr lang="en-US" dirty="0"/>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108682"/>
            <a:ext cx="10493546" cy="6726262"/>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117B3CA3-81C3-4E20-93DE-53F8F9936F57}"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869608" y="2889000"/>
            <a:ext cx="6858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744617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Regul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30087" y="1542505"/>
            <a:ext cx="11171583" cy="5083581"/>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3E6448C3-0E4C-40AE-A256-03591A7564C8}"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6414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30087" y="1542505"/>
            <a:ext cx="11158330" cy="5070329"/>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9C27E607-5288-4B2F-BE18-0FBDA434BA6E}" type="datetime1">
              <a:rPr lang="en-US" smtClean="0"/>
              <a:t>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94961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443948" y="1563755"/>
            <a:ext cx="5436704" cy="5157719"/>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423989" y="1563755"/>
            <a:ext cx="5436704" cy="5157719"/>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531F5B4E-7FA1-4624-8223-5AF0570ACA45}" type="datetime1">
              <a:rPr lang="en-US" smtClean="0"/>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171832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463825" y="1535113"/>
            <a:ext cx="5386917" cy="639762"/>
          </a:xfrm>
          <a:solidFill>
            <a:schemeClr val="bg1">
              <a:lumMod val="85000"/>
            </a:schemeClr>
          </a:solidFill>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p:txBody>
      </p:sp>
      <p:sp>
        <p:nvSpPr>
          <p:cNvPr id="4" name="Content Placeholder 3"/>
          <p:cNvSpPr>
            <a:spLocks noGrp="1"/>
          </p:cNvSpPr>
          <p:nvPr>
            <p:ph sz="half" idx="2"/>
          </p:nvPr>
        </p:nvSpPr>
        <p:spPr>
          <a:xfrm>
            <a:off x="463825" y="2174875"/>
            <a:ext cx="5386917" cy="4546600"/>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a:p>
            <a:pPr lvl="1"/>
            <a:r>
              <a:rPr lang="fr-CH" dirty="0" smtClean="0"/>
              <a:t>Second </a:t>
            </a:r>
            <a:r>
              <a:rPr lang="fr-CH" dirty="0" err="1" smtClean="0"/>
              <a:t>level</a:t>
            </a:r>
            <a:endParaRPr lang="fr-CH" dirty="0" smtClean="0"/>
          </a:p>
        </p:txBody>
      </p:sp>
      <p:sp>
        <p:nvSpPr>
          <p:cNvPr id="5" name="Text Placeholder 4"/>
          <p:cNvSpPr>
            <a:spLocks noGrp="1"/>
          </p:cNvSpPr>
          <p:nvPr>
            <p:ph type="body" sz="quarter" idx="3"/>
          </p:nvPr>
        </p:nvSpPr>
        <p:spPr>
          <a:xfrm>
            <a:off x="6445160" y="1535113"/>
            <a:ext cx="5389033" cy="639762"/>
          </a:xfrm>
          <a:solidFill>
            <a:schemeClr val="bg1">
              <a:lumMod val="85000"/>
            </a:schemeClr>
          </a:solidFill>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p:txBody>
      </p:sp>
      <p:sp>
        <p:nvSpPr>
          <p:cNvPr id="6" name="Content Placeholder 5"/>
          <p:cNvSpPr>
            <a:spLocks noGrp="1"/>
          </p:cNvSpPr>
          <p:nvPr>
            <p:ph sz="quarter" idx="4"/>
          </p:nvPr>
        </p:nvSpPr>
        <p:spPr>
          <a:xfrm>
            <a:off x="6445160" y="2174875"/>
            <a:ext cx="5389033" cy="4546600"/>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a:p>
            <a:pPr lvl="1"/>
            <a:r>
              <a:rPr lang="fr-CH" dirty="0" smtClean="0"/>
              <a:t>Second </a:t>
            </a:r>
            <a:r>
              <a:rPr lang="fr-CH" dirty="0" err="1" smtClean="0"/>
              <a:t>level</a:t>
            </a:r>
            <a:endParaRPr lang="fr-CH" dirty="0" smtClean="0"/>
          </a:p>
        </p:txBody>
      </p:sp>
      <p:sp>
        <p:nvSpPr>
          <p:cNvPr id="7" name="Date Placeholder 6"/>
          <p:cNvSpPr>
            <a:spLocks noGrp="1"/>
          </p:cNvSpPr>
          <p:nvPr>
            <p:ph type="dt" sz="half" idx="10"/>
          </p:nvPr>
        </p:nvSpPr>
        <p:spPr/>
        <p:txBody>
          <a:bodyPr/>
          <a:lstStyle/>
          <a:p>
            <a:fld id="{15F52AFA-19FE-4CF3-BFE1-5A7B0F0F97D2}" type="datetime1">
              <a:rPr lang="en-US" smtClean="0"/>
              <a:t>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443948" y="1563755"/>
            <a:ext cx="5436704" cy="5157719"/>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423989" y="1563755"/>
            <a:ext cx="5436704" cy="5157719"/>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E99C37A8-C27E-45C9-B330-F969CD2F3CA9}" type="datetime1">
              <a:rPr lang="en-US" smtClean="0"/>
              <a:t>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56763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EEC35568-CF12-4578-966F-9F068A8D0951}" type="datetime1">
              <a:rPr lang="en-US" smtClean="0"/>
              <a:t>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517450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EED4B-9ABE-4A15-BC4E-6FA6F52E34C1}" type="datetime1">
              <a:rPr lang="en-US" smtClean="0"/>
              <a:t>1/23/2017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727"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2" r:id="rId20"/>
    <p:sldLayoutId id="2147483663" r:id="rId2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34.jpe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climate.nasa.gov/key_indicators#globalTemp"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39.emf"/></Relationships>
</file>

<file path=ppt/slides/_rels/slide5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hyperlink" Target="http://svs.gsfc.nasa.gov/vis/a000000/a004000/a004030/2012_GISSTEMP_update_withdates.mp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16.xml"/><Relationship Id="rId5" Type="http://schemas.openxmlformats.org/officeDocument/2006/relationships/image" Target="../media/image34.jpe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hyperlink" Target="http://www.climatechange2013.org/images/report/WG1AR5_SPM_FINAL.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34.jpeg"/><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hyperlink" Target="http://www.climate.gov/" TargetMode="External"/><Relationship Id="rId2" Type="http://schemas.openxmlformats.org/officeDocument/2006/relationships/hyperlink" Target="http://www.ipcc.ch/publications_and_data/publications_ipcc_fourth_assessment_report_wg1_report_the_physical_science_basis.htm" TargetMode="External"/><Relationship Id="rId1" Type="http://schemas.openxmlformats.org/officeDocument/2006/relationships/slideLayout" Target="../slideLayouts/slideLayout19.xml"/><Relationship Id="rId4" Type="http://schemas.openxmlformats.org/officeDocument/2006/relationships/hyperlink" Target="http://www.climate.gov/climate-and-energy-topics/climate-syste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a:t>
            </a:r>
            <a:r>
              <a:rPr lang="de-DE" dirty="0" smtClean="0"/>
              <a:t>Ecosystem </a:t>
            </a:r>
            <a:r>
              <a:rPr lang="de-DE" dirty="0"/>
              <a:t>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a:t>
            </a:r>
            <a:r>
              <a:rPr lang="de-DE" dirty="0" smtClean="0"/>
              <a:t>2</a:t>
            </a:r>
            <a:r>
              <a:rPr lang="de-DE" dirty="0"/>
              <a:t>: REDD+ in Climate Change Context</a:t>
            </a:r>
            <a:endParaRPr lang="en-US" dirty="0"/>
          </a:p>
        </p:txBody>
      </p:sp>
    </p:spTree>
    <p:extLst>
      <p:ext uri="{BB962C8B-B14F-4D97-AF65-F5344CB8AC3E}">
        <p14:creationId xmlns:p14="http://schemas.microsoft.com/office/powerpoint/2010/main" val="231261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400" dirty="0">
                <a:solidFill>
                  <a:schemeClr val="tx1"/>
                </a:solidFill>
              </a:rPr>
              <a:t>What is climate?</a:t>
            </a:r>
          </a:p>
          <a:p>
            <a:r>
              <a:rPr lang="en-US" sz="4400" dirty="0">
                <a:solidFill>
                  <a:schemeClr val="tx1"/>
                </a:solidFill>
              </a:rPr>
              <a:t>What controls climate?</a:t>
            </a:r>
          </a:p>
          <a:p>
            <a:r>
              <a:rPr lang="en-US" sz="4400" dirty="0">
                <a:solidFill>
                  <a:schemeClr val="tx1"/>
                </a:solidFill>
              </a:rPr>
              <a:t>How has climate changed?</a:t>
            </a:r>
          </a:p>
          <a:p>
            <a:r>
              <a:rPr lang="en-US" sz="4400" dirty="0">
                <a:solidFill>
                  <a:schemeClr val="tx1"/>
                </a:solidFill>
              </a:rPr>
              <a:t>Why has climate changed</a:t>
            </a:r>
            <a:r>
              <a:rPr lang="en-US" sz="4400" dirty="0" smtClean="0">
                <a:solidFill>
                  <a:schemeClr val="tx1"/>
                </a:solidFill>
              </a:rPr>
              <a:t>?</a:t>
            </a:r>
          </a:p>
          <a:p>
            <a:pPr marL="0" indent="0">
              <a:buNone/>
            </a:pPr>
            <a:endParaRPr lang="en-US" sz="4400" dirty="0">
              <a:solidFill>
                <a:schemeClr val="tx1"/>
              </a:solidFill>
            </a:endParaRPr>
          </a:p>
        </p:txBody>
      </p:sp>
      <p:sp>
        <p:nvSpPr>
          <p:cNvPr id="2" name="Title 1"/>
          <p:cNvSpPr>
            <a:spLocks noGrp="1"/>
          </p:cNvSpPr>
          <p:nvPr>
            <p:ph type="title"/>
          </p:nvPr>
        </p:nvSpPr>
        <p:spPr/>
        <p:txBody>
          <a:bodyPr>
            <a:normAutofit/>
          </a:bodyPr>
          <a:lstStyle/>
          <a:p>
            <a:r>
              <a:rPr lang="en-US" dirty="0" smtClean="0"/>
              <a:t>Today’s Class:</a:t>
            </a:r>
            <a:endParaRPr lang="en-US" dirty="0"/>
          </a:p>
        </p:txBody>
      </p:sp>
    </p:spTree>
    <p:extLst>
      <p:ext uri="{BB962C8B-B14F-4D97-AF65-F5344CB8AC3E}">
        <p14:creationId xmlns:p14="http://schemas.microsoft.com/office/powerpoint/2010/main" val="3761626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0" y="4061582"/>
            <a:ext cx="3606800" cy="215444"/>
          </a:xfrm>
          <a:prstGeom prst="rect">
            <a:avLst/>
          </a:prstGeom>
        </p:spPr>
        <p:txBody>
          <a:bodyPr wrap="square">
            <a:spAutoFit/>
          </a:bodyPr>
          <a:lstStyle/>
          <a:p>
            <a:r>
              <a:rPr lang="en-US" sz="800" dirty="0"/>
              <a:t>http://</a:t>
            </a:r>
            <a:r>
              <a:rPr lang="en-US" sz="800" dirty="0" err="1"/>
              <a:t>www.worldrevolution.org</a:t>
            </a:r>
            <a:r>
              <a:rPr lang="en-US" sz="800" dirty="0"/>
              <a:t>/guide/desertification</a:t>
            </a:r>
          </a:p>
        </p:txBody>
      </p:sp>
      <p:pic>
        <p:nvPicPr>
          <p:cNvPr id="17" name="Picture 16"/>
          <p:cNvPicPr>
            <a:picLocks noChangeAspect="1"/>
          </p:cNvPicPr>
          <p:nvPr/>
        </p:nvPicPr>
        <p:blipFill>
          <a:blip r:embed="rId3">
            <a:alphaModFix amt="79000"/>
          </a:blip>
          <a:stretch>
            <a:fillRect/>
          </a:stretch>
        </p:blipFill>
        <p:spPr>
          <a:xfrm>
            <a:off x="1524001" y="1109507"/>
            <a:ext cx="9154855" cy="5780931"/>
          </a:xfrm>
          <a:prstGeom prst="rect">
            <a:avLst/>
          </a:prstGeom>
        </p:spPr>
      </p:pic>
      <p:sp>
        <p:nvSpPr>
          <p:cNvPr id="5" name="Title 1"/>
          <p:cNvSpPr txBox="1">
            <a:spLocks/>
          </p:cNvSpPr>
          <p:nvPr/>
        </p:nvSpPr>
        <p:spPr>
          <a:xfrm>
            <a:off x="2100606" y="2568295"/>
            <a:ext cx="7923492" cy="22097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dirty="0">
                <a:solidFill>
                  <a:schemeClr val="bg1"/>
                </a:solidFill>
                <a:effectLst>
                  <a:outerShdw blurRad="50800" dist="38100" dir="2700000" algn="tl" rotWithShape="0">
                    <a:srgbClr val="000000">
                      <a:alpha val="43000"/>
                    </a:srgbClr>
                  </a:outerShdw>
                </a:effectLst>
              </a:rPr>
              <a:t>What is climate </a:t>
            </a:r>
            <a:r>
              <a:rPr lang="en-US" sz="6000" b="1" i="1" dirty="0">
                <a:solidFill>
                  <a:srgbClr val="FFFF00"/>
                </a:solidFill>
                <a:effectLst>
                  <a:outerShdw blurRad="50800" dist="38100" dir="2700000" algn="tl" rotWithShape="0">
                    <a:srgbClr val="000000">
                      <a:alpha val="43000"/>
                    </a:srgbClr>
                  </a:outerShdw>
                </a:effectLst>
              </a:rPr>
              <a:t>change</a:t>
            </a:r>
            <a:r>
              <a:rPr lang="en-US" sz="6000" dirty="0">
                <a:solidFill>
                  <a:schemeClr val="bg1"/>
                </a:solidFill>
                <a:effectLst>
                  <a:outerShdw blurRad="50800" dist="38100" dir="2700000" algn="tl" rotWithShape="0">
                    <a:srgbClr val="000000">
                      <a:alpha val="43000"/>
                    </a:srgbClr>
                  </a:outerShdw>
                </a:effectLst>
              </a:rPr>
              <a:t>?</a:t>
            </a:r>
          </a:p>
          <a:p>
            <a:pPr algn="l"/>
            <a:endParaRPr lang="en-US" sz="6000" dirty="0">
              <a:solidFill>
                <a:schemeClr val="bg1"/>
              </a:solidFill>
              <a:effectLst>
                <a:outerShdw blurRad="50800" dist="38100" dir="2700000" algn="tl" rotWithShape="0">
                  <a:srgbClr val="000000">
                    <a:alpha val="43000"/>
                  </a:srgbClr>
                </a:outerShdw>
              </a:effectLst>
            </a:endParaRPr>
          </a:p>
        </p:txBody>
      </p:sp>
      <p:sp>
        <p:nvSpPr>
          <p:cNvPr id="9" name="Title 1"/>
          <p:cNvSpPr>
            <a:spLocks noGrp="1"/>
          </p:cNvSpPr>
          <p:nvPr>
            <p:ph type="title"/>
          </p:nvPr>
        </p:nvSpPr>
        <p:spPr/>
        <p:txBody>
          <a:bodyPr>
            <a:normAutofit/>
          </a:bodyPr>
          <a:lstStyle/>
          <a:p>
            <a:r>
              <a:rPr lang="en-US" dirty="0"/>
              <a:t>What is climate </a:t>
            </a:r>
            <a:r>
              <a:rPr lang="en-US" i="1" dirty="0">
                <a:ln w="3175">
                  <a:solidFill>
                    <a:srgbClr val="FF0000"/>
                  </a:solidFill>
                </a:ln>
                <a:solidFill>
                  <a:srgbClr val="FF0000"/>
                </a:solidFill>
              </a:rPr>
              <a:t>change</a:t>
            </a:r>
            <a:r>
              <a:rPr lang="en-US" dirty="0" smtClean="0">
                <a:solidFill>
                  <a:srgbClr val="285F30"/>
                </a:solidFill>
              </a:rPr>
              <a:t>?</a:t>
            </a:r>
            <a:endParaRPr lang="en-US" dirty="0"/>
          </a:p>
        </p:txBody>
      </p:sp>
    </p:spTree>
    <p:extLst>
      <p:ext uri="{BB962C8B-B14F-4D97-AF65-F5344CB8AC3E}">
        <p14:creationId xmlns:p14="http://schemas.microsoft.com/office/powerpoint/2010/main" val="2750566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0" y="4061582"/>
            <a:ext cx="3606800" cy="215444"/>
          </a:xfrm>
          <a:prstGeom prst="rect">
            <a:avLst/>
          </a:prstGeom>
        </p:spPr>
        <p:txBody>
          <a:bodyPr wrap="square">
            <a:spAutoFit/>
          </a:bodyPr>
          <a:lstStyle/>
          <a:p>
            <a:r>
              <a:rPr lang="en-US" sz="800" dirty="0"/>
              <a:t>http://</a:t>
            </a:r>
            <a:r>
              <a:rPr lang="en-US" sz="800" dirty="0" err="1"/>
              <a:t>www.worldrevolution.org</a:t>
            </a:r>
            <a:r>
              <a:rPr lang="en-US" sz="800" dirty="0"/>
              <a:t>/guide/desertification</a:t>
            </a:r>
          </a:p>
        </p:txBody>
      </p:sp>
      <p:pic>
        <p:nvPicPr>
          <p:cNvPr id="17" name="Picture 16"/>
          <p:cNvPicPr>
            <a:picLocks noChangeAspect="1"/>
          </p:cNvPicPr>
          <p:nvPr/>
        </p:nvPicPr>
        <p:blipFill>
          <a:blip r:embed="rId3"/>
          <a:stretch>
            <a:fillRect/>
          </a:stretch>
        </p:blipFill>
        <p:spPr>
          <a:xfrm>
            <a:off x="1524001" y="1096413"/>
            <a:ext cx="9154855" cy="5780931"/>
          </a:xfrm>
          <a:prstGeom prst="rect">
            <a:avLst/>
          </a:prstGeom>
        </p:spPr>
      </p:pic>
      <p:sp>
        <p:nvSpPr>
          <p:cNvPr id="5" name="Title 1"/>
          <p:cNvSpPr txBox="1">
            <a:spLocks/>
          </p:cNvSpPr>
          <p:nvPr/>
        </p:nvSpPr>
        <p:spPr>
          <a:xfrm>
            <a:off x="2139682" y="1907374"/>
            <a:ext cx="7923492" cy="16081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Is it drought?</a:t>
            </a:r>
          </a:p>
        </p:txBody>
      </p:sp>
      <p:sp>
        <p:nvSpPr>
          <p:cNvPr id="2" name="Title 1"/>
          <p:cNvSpPr>
            <a:spLocks noGrp="1"/>
          </p:cNvSpPr>
          <p:nvPr>
            <p:ph type="title"/>
          </p:nvPr>
        </p:nvSpPr>
        <p:spPr/>
        <p:txBody>
          <a:bodyPr>
            <a:normAutofit/>
          </a:bodyPr>
          <a:lstStyle/>
          <a:p>
            <a:r>
              <a:rPr lang="en-US" dirty="0"/>
              <a:t>What is climate </a:t>
            </a:r>
            <a:r>
              <a:rPr lang="en-US" i="1" dirty="0">
                <a:ln w="3175">
                  <a:solidFill>
                    <a:srgbClr val="FF0000"/>
                  </a:solidFill>
                </a:ln>
                <a:solidFill>
                  <a:srgbClr val="FF0000"/>
                </a:solidFill>
              </a:rPr>
              <a:t>change</a:t>
            </a:r>
            <a:r>
              <a:rPr lang="en-US" dirty="0" smtClean="0">
                <a:solidFill>
                  <a:srgbClr val="285F30"/>
                </a:solidFill>
              </a:rPr>
              <a:t>?</a:t>
            </a:r>
            <a:endParaRPr lang="en-US" dirty="0"/>
          </a:p>
        </p:txBody>
      </p:sp>
      <p:pic>
        <p:nvPicPr>
          <p:cNvPr id="2050" name="Picture 2" descr="http://i120.photobucket.com/albums/o163/aliraqi/February2009/world%20pix/25-2/china-drought_1350575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295" y="3701808"/>
            <a:ext cx="4910401" cy="316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ndia drou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697511"/>
            <a:ext cx="4224000" cy="316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4782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a:bodyPr>
          <a:lstStyle/>
          <a:p>
            <a:r>
              <a:rPr lang="en-US" dirty="0"/>
              <a:t>What is climate </a:t>
            </a:r>
            <a:r>
              <a:rPr lang="en-US" i="1" dirty="0">
                <a:ln w="3175">
                  <a:solidFill>
                    <a:srgbClr val="FF0000"/>
                  </a:solidFill>
                </a:ln>
                <a:solidFill>
                  <a:srgbClr val="FF0000"/>
                </a:solidFill>
              </a:rPr>
              <a:t>change</a:t>
            </a:r>
            <a:r>
              <a:rPr lang="en-US" dirty="0" smtClean="0">
                <a:solidFill>
                  <a:srgbClr val="285F30"/>
                </a:solidFill>
              </a:rPr>
              <a: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210"/>
          <a:stretch/>
        </p:blipFill>
        <p:spPr>
          <a:xfrm>
            <a:off x="0" y="1095679"/>
            <a:ext cx="8483777" cy="5762321"/>
          </a:xfrm>
          <a:prstGeom prst="rect">
            <a:avLst/>
          </a:prstGeom>
        </p:spPr>
      </p:pic>
      <p:pic>
        <p:nvPicPr>
          <p:cNvPr id="2052" name="Picture 4" descr="The Typhoon Floods a Philippine Str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485" y="3784044"/>
            <a:ext cx="4565515" cy="33500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typho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485" y="1080001"/>
            <a:ext cx="4565515" cy="29290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930532" y="2819636"/>
            <a:ext cx="6231355" cy="11572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FF0000"/>
                </a:solidFill>
                <a:effectLst>
                  <a:outerShdw blurRad="38100" dist="38100" dir="2700000" algn="tl">
                    <a:srgbClr val="000000">
                      <a:alpha val="43137"/>
                    </a:srgbClr>
                  </a:outerShdw>
                </a:effectLst>
                <a:latin typeface="+mn-lt"/>
              </a:rPr>
              <a:t>Is it </a:t>
            </a:r>
            <a:r>
              <a:rPr lang="en-US" sz="4800" b="1" dirty="0" smtClean="0">
                <a:solidFill>
                  <a:srgbClr val="FF0000"/>
                </a:solidFill>
                <a:effectLst>
                  <a:outerShdw blurRad="38100" dist="38100" dir="2700000" algn="tl">
                    <a:srgbClr val="000000">
                      <a:alpha val="43137"/>
                    </a:srgbClr>
                  </a:outerShdw>
                </a:effectLst>
                <a:latin typeface="+mn-lt"/>
              </a:rPr>
              <a:t>a cyclone?</a:t>
            </a:r>
            <a:endParaRPr lang="en-US" sz="4800" b="1" dirty="0">
              <a:solidFill>
                <a:srgbClr val="FF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23984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72000"/>
          </a:blip>
          <a:srcRect t="1" b="-181"/>
          <a:stretch/>
        </p:blipFill>
        <p:spPr>
          <a:xfrm>
            <a:off x="1381328" y="1064916"/>
            <a:ext cx="9308923" cy="5793084"/>
          </a:xfrm>
          <a:prstGeom prst="rect">
            <a:avLst/>
          </a:prstGeom>
        </p:spPr>
      </p:pic>
      <p:sp>
        <p:nvSpPr>
          <p:cNvPr id="5" name="Title 1"/>
          <p:cNvSpPr txBox="1">
            <a:spLocks/>
          </p:cNvSpPr>
          <p:nvPr/>
        </p:nvSpPr>
        <p:spPr>
          <a:xfrm>
            <a:off x="5470086" y="1080001"/>
            <a:ext cx="5220165" cy="11660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chemeClr val="accent6">
                      <a:lumMod val="75000"/>
                    </a:schemeClr>
                  </a:solidFill>
                </a:ln>
                <a:solidFill>
                  <a:srgbClr val="0033CC"/>
                </a:solidFill>
                <a:latin typeface="+mn-lt"/>
              </a:rPr>
              <a:t>Is it a heat wave?</a:t>
            </a:r>
          </a:p>
        </p:txBody>
      </p:sp>
      <p:sp>
        <p:nvSpPr>
          <p:cNvPr id="10" name="Title 1"/>
          <p:cNvSpPr>
            <a:spLocks noGrp="1"/>
          </p:cNvSpPr>
          <p:nvPr>
            <p:ph type="title"/>
          </p:nvPr>
        </p:nvSpPr>
        <p:spPr/>
        <p:txBody>
          <a:bodyPr>
            <a:normAutofit/>
          </a:bodyPr>
          <a:lstStyle/>
          <a:p>
            <a:r>
              <a:rPr lang="en-US" dirty="0"/>
              <a:t>What is climate </a:t>
            </a:r>
            <a:r>
              <a:rPr lang="en-US" i="1" dirty="0" smtClean="0">
                <a:ln w="3175">
                  <a:solidFill>
                    <a:srgbClr val="FF0000"/>
                  </a:solidFill>
                </a:ln>
                <a:solidFill>
                  <a:srgbClr val="FF0000"/>
                </a:solidFill>
              </a:rPr>
              <a:t>change</a:t>
            </a:r>
            <a:r>
              <a:rPr lang="en-US" dirty="0" smtClean="0">
                <a:solidFill>
                  <a:srgbClr val="285F30"/>
                </a:solidFill>
              </a:rPr>
              <a:t>?</a:t>
            </a:r>
            <a:endParaRPr lang="en-US" dirty="0"/>
          </a:p>
        </p:txBody>
      </p:sp>
      <p:sp>
        <p:nvSpPr>
          <p:cNvPr id="8" name="Rectangle 7"/>
          <p:cNvSpPr/>
          <p:nvPr/>
        </p:nvSpPr>
        <p:spPr>
          <a:xfrm>
            <a:off x="3927857" y="5054214"/>
            <a:ext cx="1307219" cy="215444"/>
          </a:xfrm>
          <a:prstGeom prst="rect">
            <a:avLst/>
          </a:prstGeom>
        </p:spPr>
        <p:txBody>
          <a:bodyPr wrap="none">
            <a:spAutoFit/>
          </a:bodyPr>
          <a:lstStyle/>
          <a:p>
            <a:r>
              <a:rPr lang="en-US" sz="800" dirty="0"/>
              <a:t>BROWN/AFP/Getty Images</a:t>
            </a:r>
          </a:p>
        </p:txBody>
      </p:sp>
    </p:spTree>
    <p:extLst>
      <p:ext uri="{BB962C8B-B14F-4D97-AF65-F5344CB8AC3E}">
        <p14:creationId xmlns:p14="http://schemas.microsoft.com/office/powerpoint/2010/main" val="2478756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Or this is that </a:t>
            </a:r>
            <a:r>
              <a:rPr lang="en-US" i="1" dirty="0" smtClean="0">
                <a:ln w="3175">
                  <a:solidFill>
                    <a:srgbClr val="FF0000"/>
                  </a:solidFill>
                </a:ln>
                <a:solidFill>
                  <a:srgbClr val="FF0000"/>
                </a:solidFill>
              </a:rPr>
              <a:t>weather</a:t>
            </a:r>
            <a:r>
              <a:rPr lang="en-US" dirty="0" smtClean="0"/>
              <a:t>?</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328" r="1020" b="17532"/>
          <a:stretch/>
        </p:blipFill>
        <p:spPr>
          <a:xfrm>
            <a:off x="-100694" y="1080001"/>
            <a:ext cx="12411848" cy="5632084"/>
          </a:xfrm>
          <a:prstGeom prst="rect">
            <a:avLst/>
          </a:prstGeom>
        </p:spPr>
      </p:pic>
    </p:spTree>
    <p:extLst>
      <p:ext uri="{BB962C8B-B14F-4D97-AF65-F5344CB8AC3E}">
        <p14:creationId xmlns:p14="http://schemas.microsoft.com/office/powerpoint/2010/main" val="4126912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slowly varying aspects of the atmosphere-hydrosphere-land surface system.” (averages over months or more)</a:t>
            </a:r>
          </a:p>
          <a:p>
            <a:pPr marL="0" indent="0" algn="r">
              <a:buNone/>
            </a:pPr>
            <a:r>
              <a:rPr lang="en-US" dirty="0" smtClean="0"/>
              <a:t>-- American </a:t>
            </a:r>
            <a:r>
              <a:rPr lang="en-US" dirty="0"/>
              <a:t>Meteorological Society</a:t>
            </a:r>
          </a:p>
          <a:p>
            <a:endParaRPr lang="de-DE" dirty="0" smtClean="0"/>
          </a:p>
          <a:p>
            <a:endParaRPr lang="de-DE" dirty="0"/>
          </a:p>
          <a:p>
            <a:r>
              <a:rPr lang="en-US" dirty="0"/>
              <a:t>“Climate is what you expect; weather is what you get</a:t>
            </a:r>
            <a:r>
              <a:rPr lang="en-US" dirty="0" smtClean="0"/>
              <a:t>.”</a:t>
            </a:r>
          </a:p>
          <a:p>
            <a:pPr marL="0" indent="0" algn="r">
              <a:buNone/>
            </a:pPr>
            <a:r>
              <a:rPr lang="en-US" dirty="0" smtClean="0"/>
              <a:t>-- Mark </a:t>
            </a:r>
            <a:r>
              <a:rPr lang="en-US" dirty="0"/>
              <a:t>Twain</a:t>
            </a:r>
          </a:p>
          <a:p>
            <a:endParaRPr lang="en-US" dirty="0" smtClean="0"/>
          </a:p>
        </p:txBody>
      </p:sp>
      <p:sp>
        <p:nvSpPr>
          <p:cNvPr id="6" name="Title 5"/>
          <p:cNvSpPr>
            <a:spLocks noGrp="1"/>
          </p:cNvSpPr>
          <p:nvPr>
            <p:ph type="title"/>
          </p:nvPr>
        </p:nvSpPr>
        <p:spPr/>
        <p:txBody>
          <a:bodyPr/>
          <a:lstStyle/>
          <a:p>
            <a:r>
              <a:rPr lang="en-US" dirty="0" smtClean="0"/>
              <a:t>What is Climate?</a:t>
            </a:r>
            <a:endParaRPr lang="en-US" dirty="0"/>
          </a:p>
        </p:txBody>
      </p:sp>
    </p:spTree>
    <p:extLst>
      <p:ext uri="{BB962C8B-B14F-4D97-AF65-F5344CB8AC3E}">
        <p14:creationId xmlns:p14="http://schemas.microsoft.com/office/powerpoint/2010/main" val="26337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Key elements of the climate system</a:t>
            </a:r>
          </a:p>
        </p:txBody>
      </p:sp>
      <p:sp>
        <p:nvSpPr>
          <p:cNvPr id="5" name="Rectangle 4"/>
          <p:cNvSpPr/>
          <p:nvPr/>
        </p:nvSpPr>
        <p:spPr>
          <a:xfrm>
            <a:off x="4628538" y="1105014"/>
            <a:ext cx="6039463" cy="307777"/>
          </a:xfrm>
          <a:prstGeom prst="rect">
            <a:avLst/>
          </a:prstGeom>
        </p:spPr>
        <p:txBody>
          <a:bodyPr wrap="square">
            <a:spAutoFit/>
          </a:bodyPr>
          <a:lstStyle/>
          <a:p>
            <a:r>
              <a:rPr lang="en-US" sz="1400" dirty="0">
                <a:solidFill>
                  <a:schemeClr val="bg1"/>
                </a:solidFill>
              </a:rPr>
              <a:t>http://</a:t>
            </a:r>
            <a:r>
              <a:rPr lang="en-US" sz="1400" dirty="0" err="1">
                <a:solidFill>
                  <a:schemeClr val="bg1"/>
                </a:solidFill>
              </a:rPr>
              <a:t>worldoceanreview.com</a:t>
            </a:r>
            <a:r>
              <a:rPr lang="en-US" sz="1400" dirty="0">
                <a:solidFill>
                  <a:schemeClr val="bg1"/>
                </a:solidFill>
              </a:rPr>
              <a:t>/en/wor-1/climate-system/earth-climate-system/</a:t>
            </a:r>
          </a:p>
        </p:txBody>
      </p:sp>
      <p:grpSp>
        <p:nvGrpSpPr>
          <p:cNvPr id="19" name="Group 18"/>
          <p:cNvGrpSpPr/>
          <p:nvPr/>
        </p:nvGrpSpPr>
        <p:grpSpPr>
          <a:xfrm>
            <a:off x="1524000" y="1042134"/>
            <a:ext cx="9144001" cy="5826723"/>
            <a:chOff x="-1" y="1042133"/>
            <a:chExt cx="9144001" cy="5826723"/>
          </a:xfrm>
        </p:grpSpPr>
        <p:pic>
          <p:nvPicPr>
            <p:cNvPr id="4" name="Picture 3"/>
            <p:cNvPicPr>
              <a:picLocks noChangeAspect="1"/>
            </p:cNvPicPr>
            <p:nvPr/>
          </p:nvPicPr>
          <p:blipFill rotWithShape="1">
            <a:blip r:embed="rId3">
              <a:alphaModFix/>
            </a:blip>
            <a:srcRect b="4903"/>
            <a:stretch/>
          </p:blipFill>
          <p:spPr>
            <a:xfrm>
              <a:off x="-1" y="1042133"/>
              <a:ext cx="9144001" cy="5826723"/>
            </a:xfrm>
            <a:prstGeom prst="rect">
              <a:avLst/>
            </a:prstGeom>
          </p:spPr>
        </p:pic>
        <p:sp>
          <p:nvSpPr>
            <p:cNvPr id="14" name="Rectangle 13"/>
            <p:cNvSpPr/>
            <p:nvPr/>
          </p:nvSpPr>
          <p:spPr>
            <a:xfrm>
              <a:off x="283090" y="1848368"/>
              <a:ext cx="1356018" cy="477054"/>
            </a:xfrm>
            <a:prstGeom prst="rect">
              <a:avLst/>
            </a:prstGeom>
            <a:solidFill>
              <a:srgbClr val="56677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37150" y="1839845"/>
              <a:ext cx="1356448" cy="477054"/>
            </a:xfrm>
            <a:prstGeom prst="rect">
              <a:avLst/>
            </a:prstGeom>
            <a:noFill/>
          </p:spPr>
          <p:txBody>
            <a:bodyPr wrap="square" rtlCol="0">
              <a:spAutoFit/>
            </a:bodyPr>
            <a:lstStyle/>
            <a:p>
              <a:r>
                <a:rPr lang="en-US" sz="2500" dirty="0">
                  <a:solidFill>
                    <a:srgbClr val="FF0000"/>
                  </a:solidFill>
                </a:rPr>
                <a:t>The Sun</a:t>
              </a:r>
            </a:p>
          </p:txBody>
        </p:sp>
        <p:sp>
          <p:nvSpPr>
            <p:cNvPr id="17" name="Rectangle 16"/>
            <p:cNvSpPr/>
            <p:nvPr/>
          </p:nvSpPr>
          <p:spPr>
            <a:xfrm>
              <a:off x="1015374" y="4945378"/>
              <a:ext cx="1356018" cy="477054"/>
            </a:xfrm>
            <a:prstGeom prst="rect">
              <a:avLst/>
            </a:prstGeom>
            <a:solidFill>
              <a:srgbClr val="56677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14054" y="1892211"/>
              <a:ext cx="1953904" cy="477054"/>
            </a:xfrm>
            <a:prstGeom prst="rect">
              <a:avLst/>
            </a:prstGeom>
            <a:solidFill>
              <a:srgbClr val="56677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28676" y="1848368"/>
              <a:ext cx="1904411" cy="477054"/>
            </a:xfrm>
            <a:prstGeom prst="rect">
              <a:avLst/>
            </a:prstGeom>
            <a:noFill/>
          </p:spPr>
          <p:txBody>
            <a:bodyPr wrap="square" rtlCol="0">
              <a:spAutoFit/>
            </a:bodyPr>
            <a:lstStyle/>
            <a:p>
              <a:r>
                <a:rPr lang="en-US" sz="2500" dirty="0">
                  <a:solidFill>
                    <a:schemeClr val="bg1"/>
                  </a:solidFill>
                </a:rPr>
                <a:t>Atmosphere </a:t>
              </a:r>
            </a:p>
          </p:txBody>
        </p:sp>
        <p:sp>
          <p:nvSpPr>
            <p:cNvPr id="18" name="Rectangle 17"/>
            <p:cNvSpPr/>
            <p:nvPr/>
          </p:nvSpPr>
          <p:spPr>
            <a:xfrm>
              <a:off x="5004595" y="6380946"/>
              <a:ext cx="1953904" cy="477054"/>
            </a:xfrm>
            <a:prstGeom prst="rect">
              <a:avLst/>
            </a:prstGeom>
            <a:solidFill>
              <a:srgbClr val="56677D">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91435" y="6368656"/>
              <a:ext cx="1953904" cy="477054"/>
            </a:xfrm>
            <a:prstGeom prst="rect">
              <a:avLst/>
            </a:prstGeom>
            <a:noFill/>
          </p:spPr>
          <p:txBody>
            <a:bodyPr wrap="square" rtlCol="0">
              <a:spAutoFit/>
            </a:bodyPr>
            <a:lstStyle/>
            <a:p>
              <a:r>
                <a:rPr lang="en-US" sz="2500" dirty="0">
                  <a:solidFill>
                    <a:srgbClr val="800000"/>
                  </a:solidFill>
                </a:rPr>
                <a:t>Land surface </a:t>
              </a:r>
            </a:p>
          </p:txBody>
        </p:sp>
        <p:sp>
          <p:nvSpPr>
            <p:cNvPr id="10" name="TextBox 9"/>
            <p:cNvSpPr txBox="1"/>
            <p:nvPr/>
          </p:nvSpPr>
          <p:spPr>
            <a:xfrm>
              <a:off x="1178201" y="4934522"/>
              <a:ext cx="1112210" cy="477054"/>
            </a:xfrm>
            <a:prstGeom prst="rect">
              <a:avLst/>
            </a:prstGeom>
            <a:noFill/>
          </p:spPr>
          <p:txBody>
            <a:bodyPr wrap="square" rtlCol="0">
              <a:spAutoFit/>
            </a:bodyPr>
            <a:lstStyle/>
            <a:p>
              <a:r>
                <a:rPr lang="en-US" sz="2500" dirty="0">
                  <a:solidFill>
                    <a:schemeClr val="tx2">
                      <a:lumMod val="75000"/>
                    </a:schemeClr>
                  </a:solidFill>
                </a:rPr>
                <a:t>Ocean</a:t>
              </a:r>
            </a:p>
          </p:txBody>
        </p:sp>
      </p:grpSp>
    </p:spTree>
    <p:extLst>
      <p:ext uri="{BB962C8B-B14F-4D97-AF65-F5344CB8AC3E}">
        <p14:creationId xmlns:p14="http://schemas.microsoft.com/office/powerpoint/2010/main" val="294087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The Sun (heat source)</a:t>
            </a:r>
          </a:p>
          <a:p>
            <a:r>
              <a:rPr lang="en-US" dirty="0"/>
              <a:t>Oceans (store and move heat)</a:t>
            </a:r>
          </a:p>
          <a:p>
            <a:r>
              <a:rPr lang="en-US" dirty="0"/>
              <a:t>Atmosphere (intercepts radiation, re-radiates, stores and moves heat)</a:t>
            </a:r>
          </a:p>
          <a:p>
            <a:r>
              <a:rPr lang="en-US" dirty="0"/>
              <a:t>Land surface (absorbs/reflects heat)</a:t>
            </a:r>
          </a:p>
        </p:txBody>
      </p:sp>
      <p:sp>
        <p:nvSpPr>
          <p:cNvPr id="5" name="Title 4"/>
          <p:cNvSpPr>
            <a:spLocks noGrp="1"/>
          </p:cNvSpPr>
          <p:nvPr>
            <p:ph type="title"/>
          </p:nvPr>
        </p:nvSpPr>
        <p:spPr/>
        <p:txBody>
          <a:bodyPr/>
          <a:lstStyle/>
          <a:p>
            <a:r>
              <a:rPr lang="en-US" dirty="0" smtClean="0"/>
              <a:t>How does climate </a:t>
            </a:r>
            <a:r>
              <a:rPr lang="en-US" i="1" dirty="0" smtClean="0">
                <a:ln w="3175">
                  <a:solidFill>
                    <a:srgbClr val="FF0000"/>
                  </a:solidFill>
                </a:ln>
                <a:solidFill>
                  <a:srgbClr val="FF0000"/>
                </a:solidFill>
              </a:rPr>
              <a:t>change</a:t>
            </a:r>
            <a:r>
              <a:rPr lang="en-US" dirty="0" smtClean="0"/>
              <a:t> work?</a:t>
            </a:r>
            <a:endParaRPr lang="en-US" dirty="0"/>
          </a:p>
        </p:txBody>
      </p:sp>
      <p:sp>
        <p:nvSpPr>
          <p:cNvPr id="3" name="TextBox 2"/>
          <p:cNvSpPr txBox="1"/>
          <p:nvPr/>
        </p:nvSpPr>
        <p:spPr>
          <a:xfrm rot="20520000">
            <a:off x="5113223" y="4265369"/>
            <a:ext cx="6534361" cy="1384995"/>
          </a:xfrm>
          <a:prstGeom prst="rect">
            <a:avLst/>
          </a:prstGeom>
          <a:solidFill>
            <a:schemeClr val="bg1">
              <a:alpha val="52000"/>
            </a:schemeClr>
          </a:solidFill>
        </p:spPr>
        <p:txBody>
          <a:bodyPr wrap="none" rtlCol="0">
            <a:spAutoFit/>
          </a:bodyPr>
          <a:lstStyle/>
          <a:p>
            <a:r>
              <a:rPr lang="en-US" sz="4200" dirty="0">
                <a:solidFill>
                  <a:srgbClr val="FFC000"/>
                </a:solidFill>
              </a:rPr>
              <a:t>Factors that </a:t>
            </a:r>
            <a:r>
              <a:rPr lang="en-US" sz="4200" i="1" dirty="0">
                <a:solidFill>
                  <a:srgbClr val="FF0000"/>
                </a:solidFill>
              </a:rPr>
              <a:t>change</a:t>
            </a:r>
            <a:r>
              <a:rPr lang="en-US" sz="4200" i="1" dirty="0">
                <a:solidFill>
                  <a:srgbClr val="FFC000"/>
                </a:solidFill>
              </a:rPr>
              <a:t> </a:t>
            </a:r>
          </a:p>
          <a:p>
            <a:r>
              <a:rPr lang="en-US" sz="4200" dirty="0">
                <a:solidFill>
                  <a:srgbClr val="FFC000"/>
                </a:solidFill>
              </a:rPr>
              <a:t>on a relatively fast time scale</a:t>
            </a:r>
          </a:p>
        </p:txBody>
      </p:sp>
    </p:spTree>
    <p:extLst>
      <p:ext uri="{BB962C8B-B14F-4D97-AF65-F5344CB8AC3E}">
        <p14:creationId xmlns:p14="http://schemas.microsoft.com/office/powerpoint/2010/main" val="63844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0" indent="0">
              <a:buNone/>
            </a:pPr>
            <a:r>
              <a:rPr lang="en-US" sz="3200" dirty="0"/>
              <a:t>So, what factors control climate ?</a:t>
            </a:r>
          </a:p>
          <a:p>
            <a:pPr marL="0" indent="0">
              <a:buNone/>
            </a:pPr>
            <a:endParaRPr lang="en-US" sz="3200" dirty="0"/>
          </a:p>
          <a:p>
            <a:pPr marL="0" indent="0">
              <a:buNone/>
            </a:pPr>
            <a:r>
              <a:rPr lang="en-US" sz="3200" dirty="0"/>
              <a:t>And how do they vary in time ?</a:t>
            </a:r>
          </a:p>
        </p:txBody>
      </p:sp>
      <p:sp>
        <p:nvSpPr>
          <p:cNvPr id="8" name="Title 7"/>
          <p:cNvSpPr>
            <a:spLocks noGrp="1"/>
          </p:cNvSpPr>
          <p:nvPr>
            <p:ph type="title"/>
          </p:nvPr>
        </p:nvSpPr>
        <p:spPr/>
        <p:txBody>
          <a:bodyPr/>
          <a:lstStyle/>
          <a:p>
            <a:r>
              <a:rPr lang="en-US" b="1" dirty="0" smtClean="0"/>
              <a:t>Key Questions</a:t>
            </a:r>
            <a:endParaRPr lang="en-US" b="1" dirty="0"/>
          </a:p>
        </p:txBody>
      </p:sp>
    </p:spTree>
    <p:extLst>
      <p:ext uri="{BB962C8B-B14F-4D97-AF65-F5344CB8AC3E}">
        <p14:creationId xmlns:p14="http://schemas.microsoft.com/office/powerpoint/2010/main" val="3069074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sz="4600" dirty="0"/>
              <a:t>Module 2: REDD+ in Climate Change Context</a:t>
            </a:r>
            <a:endParaRPr lang="en-US" sz="4600" dirty="0"/>
          </a:p>
        </p:txBody>
      </p:sp>
      <p:sp>
        <p:nvSpPr>
          <p:cNvPr id="3" name="Subtitle 2"/>
          <p:cNvSpPr>
            <a:spLocks noGrp="1"/>
          </p:cNvSpPr>
          <p:nvPr>
            <p:ph type="subTitle" idx="1"/>
          </p:nvPr>
        </p:nvSpPr>
        <p:spPr/>
        <p:txBody>
          <a:bodyPr>
            <a:normAutofit/>
          </a:bodyPr>
          <a:lstStyle/>
          <a:p>
            <a:pPr>
              <a:lnSpc>
                <a:spcPct val="150000"/>
              </a:lnSpc>
            </a:pPr>
            <a:r>
              <a:rPr lang="de-DE" sz="4000" dirty="0"/>
              <a:t>SECTION I: ENABLING ENVIRONMENT OF REDD+</a:t>
            </a:r>
          </a:p>
          <a:p>
            <a:pPr>
              <a:lnSpc>
                <a:spcPct val="150000"/>
              </a:lnSpc>
            </a:pPr>
            <a:r>
              <a:rPr lang="en-US" sz="4000" dirty="0" smtClean="0">
                <a:solidFill>
                  <a:srgbClr val="FFC000"/>
                </a:solidFill>
              </a:rPr>
              <a:t>1.1</a:t>
            </a:r>
            <a:r>
              <a:rPr lang="en-US" sz="4000" dirty="0">
                <a:solidFill>
                  <a:srgbClr val="FFC000"/>
                </a:solidFill>
              </a:rPr>
              <a:t>. Forests, Forest Carbon and Climate Change</a:t>
            </a:r>
          </a:p>
        </p:txBody>
      </p:sp>
    </p:spTree>
    <p:extLst>
      <p:ext uri="{BB962C8B-B14F-4D97-AF65-F5344CB8AC3E}">
        <p14:creationId xmlns:p14="http://schemas.microsoft.com/office/powerpoint/2010/main" val="36323417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185531" y="2128302"/>
            <a:ext cx="11740580" cy="840230"/>
          </a:xfrm>
          <a:prstGeom prst="rect">
            <a:avLst/>
          </a:prstGeom>
          <a:noFill/>
        </p:spPr>
        <p:txBody>
          <a:bodyPr wrap="square" rtlCol="0">
            <a:spAutoFit/>
          </a:bodyPr>
          <a:lstStyle/>
          <a:p>
            <a:pPr algn="ctr"/>
            <a:r>
              <a:rPr lang="en-US" dirty="0"/>
              <a:t>How much </a:t>
            </a:r>
            <a:r>
              <a:rPr lang="en-US" dirty="0" smtClean="0"/>
              <a:t>energy enters </a:t>
            </a:r>
            <a:r>
              <a:rPr lang="en-US" dirty="0"/>
              <a:t>the system?</a:t>
            </a:r>
          </a:p>
        </p:txBody>
      </p:sp>
      <p:sp>
        <p:nvSpPr>
          <p:cNvPr id="5" name="Subtitle 4"/>
          <p:cNvSpPr>
            <a:spLocks noGrp="1"/>
          </p:cNvSpPr>
          <p:nvPr>
            <p:ph type="subTitle" idx="1"/>
          </p:nvPr>
        </p:nvSpPr>
        <p:spPr/>
        <p:txBody>
          <a:bodyPr/>
          <a:lstStyle/>
          <a:p>
            <a:r>
              <a:rPr lang="de-DE" dirty="0" smtClean="0"/>
              <a:t>Let‘s explore!!!</a:t>
            </a:r>
            <a:endParaRPr lang="en-US" dirty="0"/>
          </a:p>
        </p:txBody>
      </p:sp>
      <p:sp>
        <p:nvSpPr>
          <p:cNvPr id="6" name="TextBox 5"/>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spTree>
    <p:extLst>
      <p:ext uri="{BB962C8B-B14F-4D97-AF65-F5344CB8AC3E}">
        <p14:creationId xmlns:p14="http://schemas.microsoft.com/office/powerpoint/2010/main" val="1048970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b="1" dirty="0">
                <a:ln w="3175">
                  <a:solidFill>
                    <a:srgbClr val="FF0000"/>
                  </a:solidFill>
                </a:ln>
                <a:solidFill>
                  <a:srgbClr val="FF0000"/>
                </a:solidFill>
              </a:rPr>
              <a:t>Sun</a:t>
            </a:r>
          </a:p>
        </p:txBody>
      </p:sp>
      <p:grpSp>
        <p:nvGrpSpPr>
          <p:cNvPr id="32" name="Group 31"/>
          <p:cNvGrpSpPr/>
          <p:nvPr/>
        </p:nvGrpSpPr>
        <p:grpSpPr>
          <a:xfrm>
            <a:off x="1981200" y="85615"/>
            <a:ext cx="3352800" cy="6080278"/>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5" name="TextBox 34"/>
          <p:cNvSpPr txBox="1"/>
          <p:nvPr/>
        </p:nvSpPr>
        <p:spPr>
          <a:xfrm>
            <a:off x="5905135" y="4408379"/>
            <a:ext cx="3820721" cy="1077218"/>
          </a:xfrm>
          <a:prstGeom prst="rect">
            <a:avLst/>
          </a:prstGeom>
          <a:noFill/>
        </p:spPr>
        <p:txBody>
          <a:bodyPr wrap="square" rtlCol="0">
            <a:spAutoFit/>
          </a:bodyPr>
          <a:lstStyle/>
          <a:p>
            <a:pPr algn="ctr"/>
            <a:r>
              <a:rPr lang="en-US" sz="3200" dirty="0">
                <a:solidFill>
                  <a:srgbClr val="000099"/>
                </a:solidFill>
              </a:rPr>
              <a:t>How does solar radiation vary?</a:t>
            </a:r>
          </a:p>
        </p:txBody>
      </p:sp>
      <p:sp>
        <p:nvSpPr>
          <p:cNvPr id="30" name="TextBox 29"/>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220" y="1849287"/>
            <a:ext cx="2351734" cy="2351734"/>
          </a:xfrm>
          <a:prstGeom prst="rect">
            <a:avLst/>
          </a:prstGeom>
        </p:spPr>
      </p:pic>
    </p:spTree>
    <p:extLst>
      <p:ext uri="{BB962C8B-B14F-4D97-AF65-F5344CB8AC3E}">
        <p14:creationId xmlns:p14="http://schemas.microsoft.com/office/powerpoint/2010/main" val="3775753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1200" y="85615"/>
            <a:ext cx="3352800" cy="6080278"/>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5" name="TextBox 34"/>
          <p:cNvSpPr txBox="1"/>
          <p:nvPr/>
        </p:nvSpPr>
        <p:spPr>
          <a:xfrm>
            <a:off x="6029617" y="1110951"/>
            <a:ext cx="3820721" cy="584776"/>
          </a:xfrm>
          <a:prstGeom prst="rect">
            <a:avLst/>
          </a:prstGeom>
          <a:noFill/>
        </p:spPr>
        <p:txBody>
          <a:bodyPr wrap="square" rtlCol="0">
            <a:spAutoFit/>
          </a:bodyPr>
          <a:lstStyle/>
          <a:p>
            <a:pPr algn="ctr"/>
            <a:r>
              <a:rPr lang="en-US" sz="3200" dirty="0">
                <a:solidFill>
                  <a:srgbClr val="000099"/>
                </a:solidFill>
              </a:rPr>
              <a:t>Latitude</a:t>
            </a:r>
          </a:p>
        </p:txBody>
      </p:sp>
      <p:sp>
        <p:nvSpPr>
          <p:cNvPr id="30" name="TextBox 29"/>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1778" y="1849287"/>
            <a:ext cx="2351734" cy="2351734"/>
          </a:xfrm>
          <a:prstGeom prst="rect">
            <a:avLst/>
          </a:prstGeom>
        </p:spPr>
      </p:pic>
      <p:sp>
        <p:nvSpPr>
          <p:cNvPr id="27" name="Oval 26"/>
          <p:cNvSpPr/>
          <p:nvPr/>
        </p:nvSpPr>
        <p:spPr>
          <a:xfrm rot="2460000">
            <a:off x="6686792" y="2264312"/>
            <a:ext cx="203200" cy="51325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7860000">
            <a:off x="6732413" y="3422207"/>
            <a:ext cx="234459" cy="44482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6477247" y="2987500"/>
            <a:ext cx="252673" cy="293539"/>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ctr"/>
            <a:r>
              <a:rPr lang="en-US" dirty="0">
                <a:ln w="3175">
                  <a:solidFill>
                    <a:srgbClr val="FF0000"/>
                  </a:solidFill>
                </a:ln>
                <a:solidFill>
                  <a:srgbClr val="FF0000"/>
                </a:solidFill>
              </a:rPr>
              <a:t>Sun</a:t>
            </a:r>
            <a:endParaRPr lang="en-US" dirty="0"/>
          </a:p>
        </p:txBody>
      </p:sp>
    </p:spTree>
    <p:extLst>
      <p:ext uri="{BB962C8B-B14F-4D97-AF65-F5344CB8AC3E}">
        <p14:creationId xmlns:p14="http://schemas.microsoft.com/office/powerpoint/2010/main" val="3463108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1200" y="85615"/>
            <a:ext cx="3352800" cy="6080278"/>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5" name="TextBox 34"/>
          <p:cNvSpPr txBox="1"/>
          <p:nvPr/>
        </p:nvSpPr>
        <p:spPr>
          <a:xfrm>
            <a:off x="6029617" y="1110951"/>
            <a:ext cx="3820721" cy="584776"/>
          </a:xfrm>
          <a:prstGeom prst="rect">
            <a:avLst/>
          </a:prstGeom>
          <a:noFill/>
        </p:spPr>
        <p:txBody>
          <a:bodyPr wrap="square" rtlCol="0">
            <a:spAutoFit/>
          </a:bodyPr>
          <a:lstStyle/>
          <a:p>
            <a:pPr algn="ctr"/>
            <a:r>
              <a:rPr lang="en-US" sz="3200" dirty="0">
                <a:solidFill>
                  <a:srgbClr val="000099"/>
                </a:solidFill>
              </a:rPr>
              <a:t>Latitude</a:t>
            </a:r>
          </a:p>
        </p:txBody>
      </p:sp>
      <p:sp>
        <p:nvSpPr>
          <p:cNvPr id="30" name="TextBox 29"/>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4871" y="1849287"/>
            <a:ext cx="2351734" cy="2351734"/>
          </a:xfrm>
          <a:prstGeom prst="rect">
            <a:avLst/>
          </a:prstGeom>
        </p:spPr>
      </p:pic>
      <p:sp>
        <p:nvSpPr>
          <p:cNvPr id="27" name="Oval 26"/>
          <p:cNvSpPr/>
          <p:nvPr/>
        </p:nvSpPr>
        <p:spPr>
          <a:xfrm rot="2460000">
            <a:off x="6686792" y="2264312"/>
            <a:ext cx="203200" cy="513252"/>
          </a:xfrm>
          <a:prstGeom prst="ellipse">
            <a:avLst/>
          </a:prstGeom>
          <a:solidFill>
            <a:srgbClr val="FAA6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7860000">
            <a:off x="6732413" y="3422207"/>
            <a:ext cx="234459" cy="444823"/>
          </a:xfrm>
          <a:prstGeom prst="ellipse">
            <a:avLst/>
          </a:prstGeom>
          <a:solidFill>
            <a:srgbClr val="FAA6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6477247" y="2987500"/>
            <a:ext cx="252673" cy="293539"/>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3"/>
          <p:cNvSpPr>
            <a:spLocks noGrp="1"/>
          </p:cNvSpPr>
          <p:nvPr>
            <p:ph type="title"/>
          </p:nvPr>
        </p:nvSpPr>
        <p:spPr/>
        <p:txBody>
          <a:bodyPr>
            <a:normAutofit/>
          </a:bodyPr>
          <a:lstStyle/>
          <a:p>
            <a:pPr algn="ctr"/>
            <a:r>
              <a:rPr lang="en-US" sz="4400" b="1" dirty="0">
                <a:ln w="3175">
                  <a:solidFill>
                    <a:srgbClr val="FF0000"/>
                  </a:solidFill>
                </a:ln>
                <a:solidFill>
                  <a:srgbClr val="FF0000"/>
                </a:solidFill>
              </a:rPr>
              <a:t>Sun</a:t>
            </a:r>
          </a:p>
        </p:txBody>
      </p:sp>
    </p:spTree>
    <p:extLst>
      <p:ext uri="{BB962C8B-B14F-4D97-AF65-F5344CB8AC3E}">
        <p14:creationId xmlns:p14="http://schemas.microsoft.com/office/powerpoint/2010/main" val="2368413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1200" y="85615"/>
            <a:ext cx="3352800" cy="6080278"/>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5" name="TextBox 34"/>
          <p:cNvSpPr txBox="1"/>
          <p:nvPr/>
        </p:nvSpPr>
        <p:spPr>
          <a:xfrm>
            <a:off x="6029617" y="1110951"/>
            <a:ext cx="3820721" cy="584776"/>
          </a:xfrm>
          <a:prstGeom prst="rect">
            <a:avLst/>
          </a:prstGeom>
          <a:noFill/>
        </p:spPr>
        <p:txBody>
          <a:bodyPr wrap="square" rtlCol="0">
            <a:spAutoFit/>
          </a:bodyPr>
          <a:lstStyle/>
          <a:p>
            <a:pPr algn="ctr"/>
            <a:r>
              <a:rPr lang="en-US" sz="3200" dirty="0">
                <a:solidFill>
                  <a:srgbClr val="000099"/>
                </a:solidFill>
              </a:rPr>
              <a:t>Latitude</a:t>
            </a:r>
          </a:p>
        </p:txBody>
      </p:sp>
      <p:sp>
        <p:nvSpPr>
          <p:cNvPr id="30" name="TextBox 29"/>
          <p:cNvSpPr txBox="1"/>
          <p:nvPr/>
        </p:nvSpPr>
        <p:spPr>
          <a:xfrm>
            <a:off x="1981200" y="6220237"/>
            <a:ext cx="3342058" cy="369332"/>
          </a:xfrm>
          <a:prstGeom prst="rect">
            <a:avLst/>
          </a:prstGeom>
          <a:noFill/>
        </p:spPr>
        <p:txBody>
          <a:bodyPr wrap="square" rtlCol="0">
            <a:spAutoFit/>
          </a:bodyPr>
          <a:lstStyle/>
          <a:p>
            <a:r>
              <a:rPr lang="en-US" dirty="0">
                <a:solidFill>
                  <a:srgbClr val="000099"/>
                </a:solidFill>
              </a:rPr>
              <a:t>What controls climate?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557" y="1189515"/>
            <a:ext cx="1386840" cy="1386840"/>
          </a:xfrm>
          <a:prstGeom prst="rect">
            <a:avLst/>
          </a:prstGeom>
        </p:spPr>
      </p:pic>
      <p:sp>
        <p:nvSpPr>
          <p:cNvPr id="27" name="Oval 26"/>
          <p:cNvSpPr/>
          <p:nvPr/>
        </p:nvSpPr>
        <p:spPr>
          <a:xfrm rot="2460000">
            <a:off x="5758954" y="1243464"/>
            <a:ext cx="138479" cy="346950"/>
          </a:xfrm>
          <a:prstGeom prst="ellipse">
            <a:avLst/>
          </a:prstGeom>
          <a:solidFill>
            <a:srgbClr val="FAA6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7860000">
            <a:off x="5748633" y="2271338"/>
            <a:ext cx="158490" cy="303142"/>
          </a:xfrm>
          <a:prstGeom prst="ellipse">
            <a:avLst/>
          </a:prstGeom>
          <a:solidFill>
            <a:srgbClr val="FAA6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589809" y="1836090"/>
            <a:ext cx="172194" cy="20004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7861074" y="2114691"/>
            <a:ext cx="2515833" cy="461665"/>
          </a:xfrm>
          <a:prstGeom prst="rect">
            <a:avLst/>
          </a:prstGeom>
          <a:solidFill>
            <a:schemeClr val="tx1">
              <a:lumMod val="95000"/>
              <a:lumOff val="5000"/>
            </a:schemeClr>
          </a:solidFill>
        </p:spPr>
        <p:txBody>
          <a:bodyPr wrap="none" rtlCol="0">
            <a:spAutoFit/>
          </a:bodyPr>
          <a:lstStyle/>
          <a:p>
            <a:r>
              <a:rPr lang="en-US" sz="2400" dirty="0">
                <a:solidFill>
                  <a:srgbClr val="FFFF00"/>
                </a:solidFill>
              </a:rPr>
              <a:t>Decadal time scale</a:t>
            </a:r>
          </a:p>
        </p:txBody>
      </p:sp>
      <p:sp>
        <p:nvSpPr>
          <p:cNvPr id="38" name="Title 3"/>
          <p:cNvSpPr>
            <a:spLocks noGrp="1"/>
          </p:cNvSpPr>
          <p:nvPr>
            <p:ph type="title"/>
          </p:nvPr>
        </p:nvSpPr>
        <p:spPr/>
        <p:txBody>
          <a:bodyPr>
            <a:normAutofit/>
          </a:bodyPr>
          <a:lstStyle/>
          <a:p>
            <a:pPr algn="ctr"/>
            <a:r>
              <a:rPr lang="en-US" sz="4400" b="1" dirty="0">
                <a:ln w="3175">
                  <a:solidFill>
                    <a:srgbClr val="FF0000"/>
                  </a:solidFill>
                </a:ln>
                <a:solidFill>
                  <a:srgbClr val="FF0000"/>
                </a:solidFill>
              </a:rPr>
              <a:t>Sun</a:t>
            </a:r>
          </a:p>
        </p:txBody>
      </p:sp>
      <p:grpSp>
        <p:nvGrpSpPr>
          <p:cNvPr id="2" name="Group 1"/>
          <p:cNvGrpSpPr/>
          <p:nvPr/>
        </p:nvGrpSpPr>
        <p:grpSpPr>
          <a:xfrm>
            <a:off x="5327371" y="2623440"/>
            <a:ext cx="5030493" cy="4106557"/>
            <a:chOff x="3399963" y="2812488"/>
            <a:chExt cx="4354719" cy="3618689"/>
          </a:xfrm>
        </p:grpSpPr>
        <p:pic>
          <p:nvPicPr>
            <p:cNvPr id="1026" name="Picture 2" descr="2.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963" y="2972287"/>
              <a:ext cx="4354719" cy="3458890"/>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Left Brace 38"/>
            <p:cNvSpPr/>
            <p:nvPr/>
          </p:nvSpPr>
          <p:spPr>
            <a:xfrm rot="5400000">
              <a:off x="7016163" y="3174728"/>
              <a:ext cx="855136" cy="130655"/>
            </a:xfrm>
            <a:prstGeom prst="leftBrace">
              <a:avLst/>
            </a:prstGeom>
            <a:noFill/>
            <a:ln w="28575" cmpd="sng">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3" name="TextBox 32"/>
          <p:cNvSpPr txBox="1"/>
          <p:nvPr/>
        </p:nvSpPr>
        <p:spPr>
          <a:xfrm>
            <a:off x="8047898" y="5581119"/>
            <a:ext cx="2429498" cy="584775"/>
          </a:xfrm>
          <a:prstGeom prst="rect">
            <a:avLst/>
          </a:prstGeom>
          <a:noFill/>
        </p:spPr>
        <p:txBody>
          <a:bodyPr wrap="square" rtlCol="0">
            <a:spAutoFit/>
          </a:bodyPr>
          <a:lstStyle/>
          <a:p>
            <a:pPr algn="ctr"/>
            <a:r>
              <a:rPr lang="en-US" sz="3200" dirty="0">
                <a:solidFill>
                  <a:srgbClr val="285F30"/>
                </a:solidFill>
              </a:rPr>
              <a:t>Time</a:t>
            </a:r>
            <a:r>
              <a:rPr lang="en-US" sz="3200" dirty="0"/>
              <a:t> </a:t>
            </a:r>
          </a:p>
        </p:txBody>
      </p:sp>
    </p:spTree>
    <p:extLst>
      <p:ext uri="{BB962C8B-B14F-4D97-AF65-F5344CB8AC3E}">
        <p14:creationId xmlns:p14="http://schemas.microsoft.com/office/powerpoint/2010/main" val="1102029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185531" y="1649896"/>
            <a:ext cx="11754678" cy="1754326"/>
          </a:xfrm>
          <a:prstGeom prst="rect">
            <a:avLst/>
          </a:prstGeom>
          <a:noFill/>
        </p:spPr>
        <p:txBody>
          <a:bodyPr wrap="square" rtlCol="0">
            <a:spAutoFit/>
          </a:bodyPr>
          <a:lstStyle/>
          <a:p>
            <a:pPr algn="ctr"/>
            <a:r>
              <a:rPr lang="en-US" sz="6000" dirty="0"/>
              <a:t>How does the atmosphere alter incoming solar radiation?</a:t>
            </a:r>
          </a:p>
        </p:txBody>
      </p:sp>
      <p:sp>
        <p:nvSpPr>
          <p:cNvPr id="2" name="Subtitle 1"/>
          <p:cNvSpPr>
            <a:spLocks noGrp="1"/>
          </p:cNvSpPr>
          <p:nvPr>
            <p:ph type="subTitle" idx="1"/>
          </p:nvPr>
        </p:nvSpPr>
        <p:spPr/>
        <p:txBody>
          <a:bodyPr/>
          <a:lstStyle/>
          <a:p>
            <a:r>
              <a:rPr lang="de-DE" dirty="0" smtClean="0"/>
              <a:t>Let‘s explore together!!!</a:t>
            </a:r>
            <a:endParaRPr lang="en-US" dirty="0"/>
          </a:p>
        </p:txBody>
      </p:sp>
      <p:sp>
        <p:nvSpPr>
          <p:cNvPr id="6" name="TextBox 5"/>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spTree>
    <p:extLst>
      <p:ext uri="{BB962C8B-B14F-4D97-AF65-F5344CB8AC3E}">
        <p14:creationId xmlns:p14="http://schemas.microsoft.com/office/powerpoint/2010/main" val="3825893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153981" y="3746152"/>
            <a:ext cx="4038019" cy="584775"/>
          </a:xfrm>
          <a:prstGeom prst="rect">
            <a:avLst/>
          </a:prstGeom>
          <a:noFill/>
        </p:spPr>
        <p:txBody>
          <a:bodyPr wrap="square" rtlCol="0">
            <a:spAutoFit/>
          </a:bodyPr>
          <a:lstStyle/>
          <a:p>
            <a:r>
              <a:rPr lang="en-US" sz="3200" dirty="0">
                <a:solidFill>
                  <a:srgbClr val="000099"/>
                </a:solidFill>
              </a:rPr>
              <a:t>What controls climate?</a:t>
            </a:r>
          </a:p>
        </p:txBody>
      </p:sp>
      <p:sp>
        <p:nvSpPr>
          <p:cNvPr id="3" name="Title 2"/>
          <p:cNvSpPr>
            <a:spLocks noGrp="1"/>
          </p:cNvSpPr>
          <p:nvPr>
            <p:ph type="title"/>
          </p:nvPr>
        </p:nvSpPr>
        <p:spPr/>
        <p:txBody>
          <a:bodyPr/>
          <a:lstStyle/>
          <a:p>
            <a:r>
              <a:rPr lang="en-US" dirty="0" smtClean="0"/>
              <a:t>Volcanic eruptions</a:t>
            </a:r>
            <a:endParaRPr lang="en-US" dirty="0"/>
          </a:p>
        </p:txBody>
      </p:sp>
      <p:pic>
        <p:nvPicPr>
          <p:cNvPr id="3074" name="Picture 2" descr="http://geology.com/volcanoes/santa-maria/el-caliente-eruption-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8193"/>
            <a:ext cx="7892183" cy="59191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9028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stretch>
            <a:fillRect/>
          </a:stretch>
        </p:blipFill>
        <p:spPr>
          <a:xfrm>
            <a:off x="1583350" y="1080001"/>
            <a:ext cx="9084650" cy="5777999"/>
          </a:xfrm>
          <a:prstGeom prst="rect">
            <a:avLst/>
          </a:prstGeom>
        </p:spPr>
      </p:pic>
      <p:sp>
        <p:nvSpPr>
          <p:cNvPr id="31" name="Rectangle 30"/>
          <p:cNvSpPr/>
          <p:nvPr/>
        </p:nvSpPr>
        <p:spPr>
          <a:xfrm>
            <a:off x="1583350" y="6396335"/>
            <a:ext cx="5685512" cy="369332"/>
          </a:xfrm>
          <a:prstGeom prst="rect">
            <a:avLst/>
          </a:prstGeom>
        </p:spPr>
        <p:txBody>
          <a:bodyPr wrap="square">
            <a:spAutoFit/>
          </a:bodyPr>
          <a:lstStyle/>
          <a:p>
            <a:r>
              <a:rPr lang="en-US" dirty="0">
                <a:solidFill>
                  <a:srgbClr val="F2F2F2"/>
                </a:solidFill>
              </a:rPr>
              <a:t>http://</a:t>
            </a:r>
            <a:r>
              <a:rPr lang="en-US" dirty="0" err="1">
                <a:solidFill>
                  <a:srgbClr val="F2F2F2"/>
                </a:solidFill>
              </a:rPr>
              <a:t>www.cgd.ucar.edu</a:t>
            </a:r>
            <a:r>
              <a:rPr lang="en-US" dirty="0">
                <a:solidFill>
                  <a:srgbClr val="F2F2F2"/>
                </a:solidFill>
              </a:rPr>
              <a:t>/</a:t>
            </a:r>
            <a:r>
              <a:rPr lang="en-US" dirty="0" err="1">
                <a:solidFill>
                  <a:srgbClr val="F2F2F2"/>
                </a:solidFill>
              </a:rPr>
              <a:t>ccr</a:t>
            </a:r>
            <a:r>
              <a:rPr lang="en-US" dirty="0">
                <a:solidFill>
                  <a:srgbClr val="F2F2F2"/>
                </a:solidFill>
              </a:rPr>
              <a:t>/</a:t>
            </a:r>
            <a:r>
              <a:rPr lang="en-US" dirty="0" err="1">
                <a:solidFill>
                  <a:srgbClr val="F2F2F2"/>
                </a:solidFill>
              </a:rPr>
              <a:t>efischer</a:t>
            </a:r>
            <a:r>
              <a:rPr lang="en-US" dirty="0">
                <a:solidFill>
                  <a:srgbClr val="F2F2F2"/>
                </a:solidFill>
              </a:rPr>
              <a:t>/</a:t>
            </a:r>
            <a:r>
              <a:rPr lang="en-US" dirty="0" err="1">
                <a:solidFill>
                  <a:srgbClr val="F2F2F2"/>
                </a:solidFill>
              </a:rPr>
              <a:t>volcanoes.html</a:t>
            </a:r>
            <a:endParaRPr lang="en-US" dirty="0">
              <a:solidFill>
                <a:srgbClr val="F2F2F2"/>
              </a:solidFill>
            </a:endParaRPr>
          </a:p>
        </p:txBody>
      </p:sp>
      <p:sp>
        <p:nvSpPr>
          <p:cNvPr id="2" name="Title 1"/>
          <p:cNvSpPr>
            <a:spLocks noGrp="1"/>
          </p:cNvSpPr>
          <p:nvPr>
            <p:ph type="title"/>
          </p:nvPr>
        </p:nvSpPr>
        <p:spPr/>
        <p:txBody>
          <a:bodyPr/>
          <a:lstStyle/>
          <a:p>
            <a:r>
              <a:rPr lang="en-US" dirty="0" smtClean="0"/>
              <a:t>Effect of aerosols</a:t>
            </a:r>
            <a:endParaRPr lang="en-US" dirty="0"/>
          </a:p>
        </p:txBody>
      </p:sp>
    </p:spTree>
    <p:extLst>
      <p:ext uri="{BB962C8B-B14F-4D97-AF65-F5344CB8AC3E}">
        <p14:creationId xmlns:p14="http://schemas.microsoft.com/office/powerpoint/2010/main" val="1476118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rotWithShape="1">
          <a:blip r:embed="rId3" cstate="print">
            <a:extLst>
              <a:ext uri="{28A0092B-C50C-407E-A947-70E740481C1C}">
                <a14:useLocalDpi xmlns:a14="http://schemas.microsoft.com/office/drawing/2010/main" val="0"/>
              </a:ext>
            </a:extLst>
          </a:blip>
          <a:srcRect t="1809"/>
          <a:stretch/>
        </p:blipFill>
        <p:spPr>
          <a:xfrm>
            <a:off x="2144115" y="108681"/>
            <a:ext cx="8459033" cy="6336498"/>
          </a:xfrm>
          <a:prstGeom prst="rect">
            <a:avLst/>
          </a:prstGeom>
        </p:spPr>
      </p:pic>
      <p:sp>
        <p:nvSpPr>
          <p:cNvPr id="31" name="Rectangle 30"/>
          <p:cNvSpPr/>
          <p:nvPr/>
        </p:nvSpPr>
        <p:spPr>
          <a:xfrm>
            <a:off x="8431623" y="6445179"/>
            <a:ext cx="3760377" cy="369332"/>
          </a:xfrm>
          <a:prstGeom prst="rect">
            <a:avLst/>
          </a:prstGeom>
        </p:spPr>
        <p:txBody>
          <a:bodyPr wrap="square">
            <a:spAutoFit/>
          </a:bodyPr>
          <a:lstStyle/>
          <a:p>
            <a:r>
              <a:rPr lang="en-US" dirty="0"/>
              <a:t>Source: IPCC AR5 WG1 </a:t>
            </a:r>
            <a:r>
              <a:rPr lang="en-US" dirty="0" err="1"/>
              <a:t>Ch</a:t>
            </a:r>
            <a:r>
              <a:rPr lang="en-US" dirty="0"/>
              <a:t> 7 FAQ 7.2</a:t>
            </a:r>
          </a:p>
        </p:txBody>
      </p:sp>
      <p:sp>
        <p:nvSpPr>
          <p:cNvPr id="2" name="Title 1"/>
          <p:cNvSpPr>
            <a:spLocks noGrp="1"/>
          </p:cNvSpPr>
          <p:nvPr>
            <p:ph type="title"/>
          </p:nvPr>
        </p:nvSpPr>
        <p:spPr/>
        <p:txBody>
          <a:bodyPr/>
          <a:lstStyle/>
          <a:p>
            <a:r>
              <a:rPr lang="en-US" dirty="0" smtClean="0"/>
              <a:t>Aerosol-radiation interactions</a:t>
            </a:r>
            <a:endParaRPr lang="en-US" dirty="0"/>
          </a:p>
        </p:txBody>
      </p:sp>
    </p:spTree>
    <p:extLst>
      <p:ext uri="{BB962C8B-B14F-4D97-AF65-F5344CB8AC3E}">
        <p14:creationId xmlns:p14="http://schemas.microsoft.com/office/powerpoint/2010/main" val="514834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96511" y="0"/>
            <a:ext cx="4316586" cy="6858000"/>
          </a:xfrm>
          <a:prstGeom prst="rect">
            <a:avLst/>
          </a:prstGeom>
        </p:spPr>
      </p:pic>
      <p:sp>
        <p:nvSpPr>
          <p:cNvPr id="2" name="Title 1"/>
          <p:cNvSpPr>
            <a:spLocks noGrp="1"/>
          </p:cNvSpPr>
          <p:nvPr>
            <p:ph type="title"/>
          </p:nvPr>
        </p:nvSpPr>
        <p:spPr/>
        <p:txBody>
          <a:bodyPr/>
          <a:lstStyle/>
          <a:p>
            <a:r>
              <a:rPr lang="en-US" dirty="0" smtClean="0"/>
              <a:t>Aerosol-cloud interactions</a:t>
            </a:r>
            <a:endParaRPr lang="en-US" dirty="0"/>
          </a:p>
        </p:txBody>
      </p:sp>
      <p:sp>
        <p:nvSpPr>
          <p:cNvPr id="5" name="Rectangle 4"/>
          <p:cNvSpPr/>
          <p:nvPr/>
        </p:nvSpPr>
        <p:spPr>
          <a:xfrm>
            <a:off x="8431623" y="6445179"/>
            <a:ext cx="3760377" cy="369332"/>
          </a:xfrm>
          <a:prstGeom prst="rect">
            <a:avLst/>
          </a:prstGeom>
        </p:spPr>
        <p:txBody>
          <a:bodyPr wrap="square">
            <a:spAutoFit/>
          </a:bodyPr>
          <a:lstStyle/>
          <a:p>
            <a:r>
              <a:rPr lang="en-US" dirty="0"/>
              <a:t>Source: IPCC AR5 WG1 </a:t>
            </a:r>
            <a:r>
              <a:rPr lang="en-US" dirty="0" err="1"/>
              <a:t>Ch</a:t>
            </a:r>
            <a:r>
              <a:rPr lang="en-US" dirty="0"/>
              <a:t> 7 FAQ 7.2</a:t>
            </a:r>
          </a:p>
        </p:txBody>
      </p:sp>
    </p:spTree>
    <p:extLst>
      <p:ext uri="{BB962C8B-B14F-4D97-AF65-F5344CB8AC3E}">
        <p14:creationId xmlns:p14="http://schemas.microsoft.com/office/powerpoint/2010/main" val="3153803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2807871" y="2754690"/>
            <a:ext cx="6834947" cy="1325563"/>
          </a:xfrm>
        </p:spPr>
        <p:txBody>
          <a:bodyPr>
            <a:normAutofit/>
          </a:bodyPr>
          <a:lstStyle/>
          <a:p>
            <a:pPr algn="ctr"/>
            <a:r>
              <a:rPr lang="de-DE" dirty="0" smtClean="0"/>
              <a:t> REDD</a:t>
            </a:r>
            <a:r>
              <a:rPr lang="de-DE" dirty="0"/>
              <a:t>+ in Climate Change Context </a:t>
            </a:r>
            <a:r>
              <a:rPr lang="de-DE" dirty="0" smtClean="0"/>
              <a:t>(REDD+)</a:t>
            </a:r>
            <a:endParaRPr lang="en-US" dirty="0"/>
          </a:p>
        </p:txBody>
      </p:sp>
      <p:sp>
        <p:nvSpPr>
          <p:cNvPr id="4" name="Rectangle 3"/>
          <p:cNvSpPr/>
          <p:nvPr/>
        </p:nvSpPr>
        <p:spPr>
          <a:xfrm>
            <a:off x="1761564" y="200203"/>
            <a:ext cx="10082093" cy="6831101"/>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200" b="1" dirty="0">
                <a:solidFill>
                  <a:schemeClr val="bg2">
                    <a:lumMod val="10000"/>
                  </a:schemeClr>
                </a:solidFill>
              </a:rPr>
              <a:t>ENABLING ENVIRONMENT OF REDD+</a:t>
            </a:r>
            <a:endParaRPr lang="en-US" sz="2200" dirty="0" smtClean="0">
              <a:solidFill>
                <a:schemeClr val="bg2">
                  <a:lumMod val="10000"/>
                </a:schemeClr>
              </a:solidFill>
            </a:endParaRPr>
          </a:p>
          <a:p>
            <a:pPr lvl="1">
              <a:lnSpc>
                <a:spcPct val="105000"/>
              </a:lnSpc>
            </a:pPr>
            <a:r>
              <a:rPr lang="en-US" b="1" dirty="0" smtClean="0">
                <a:solidFill>
                  <a:srgbClr val="FF0000"/>
                </a:solidFill>
              </a:rPr>
              <a:t>1.1. Forests</a:t>
            </a:r>
            <a:r>
              <a:rPr lang="en-US" b="1" dirty="0">
                <a:solidFill>
                  <a:srgbClr val="FF0000"/>
                </a:solidFill>
              </a:rPr>
              <a:t>, Forest Carbon and Climate </a:t>
            </a:r>
            <a:r>
              <a:rPr lang="en-US" b="1" dirty="0" smtClean="0">
                <a:solidFill>
                  <a:srgbClr val="FF0000"/>
                </a:solidFill>
              </a:rPr>
              <a:t>Change</a:t>
            </a:r>
          </a:p>
          <a:p>
            <a:pPr lvl="1">
              <a:lnSpc>
                <a:spcPct val="105000"/>
              </a:lnSpc>
            </a:pPr>
            <a:r>
              <a:rPr lang="en-US" dirty="0" smtClean="0">
                <a:solidFill>
                  <a:schemeClr val="bg2">
                    <a:lumMod val="10000"/>
                  </a:schemeClr>
                </a:solidFill>
              </a:rPr>
              <a:t>1.2.	</a:t>
            </a:r>
            <a:r>
              <a:rPr lang="en-US" dirty="0">
                <a:solidFill>
                  <a:schemeClr val="bg2">
                    <a:lumMod val="10000"/>
                  </a:schemeClr>
                </a:solidFill>
              </a:rPr>
              <a:t>Fundamentals of REDD+ and the </a:t>
            </a:r>
            <a:r>
              <a:rPr lang="en-US" dirty="0" smtClean="0">
                <a:solidFill>
                  <a:schemeClr val="bg2">
                    <a:lumMod val="10000"/>
                  </a:schemeClr>
                </a:solidFill>
              </a:rPr>
              <a:t>UNFCCC</a:t>
            </a:r>
          </a:p>
          <a:p>
            <a:pPr lvl="1">
              <a:lnSpc>
                <a:spcPct val="105000"/>
              </a:lnSpc>
            </a:pPr>
            <a:r>
              <a:rPr lang="en-US" dirty="0" smtClean="0">
                <a:solidFill>
                  <a:schemeClr val="bg2">
                    <a:lumMod val="10000"/>
                  </a:schemeClr>
                </a:solidFill>
              </a:rPr>
              <a:t>1.3.	Stakeholder Engagement</a:t>
            </a:r>
          </a:p>
          <a:p>
            <a:pPr marL="400050" lvl="0" indent="-400050">
              <a:lnSpc>
                <a:spcPct val="105000"/>
              </a:lnSpc>
              <a:spcBef>
                <a:spcPts val="600"/>
              </a:spcBef>
              <a:buFont typeface="+mj-lt"/>
              <a:buAutoNum type="romanUcPeriod"/>
            </a:pPr>
            <a:r>
              <a:rPr lang="en-US" sz="2200" b="1" dirty="0" smtClean="0">
                <a:solidFill>
                  <a:schemeClr val="bg2">
                    <a:lumMod val="10000"/>
                  </a:schemeClr>
                </a:solidFill>
              </a:rPr>
              <a:t>ASSESSING </a:t>
            </a:r>
            <a:r>
              <a:rPr lang="en-US" sz="2200" b="1" dirty="0">
                <a:solidFill>
                  <a:schemeClr val="bg2">
                    <a:lumMod val="10000"/>
                  </a:schemeClr>
                </a:solidFill>
              </a:rPr>
              <a:t>CURRENT CONDITIONS OF REDD</a:t>
            </a:r>
            <a:r>
              <a:rPr lang="en-US" sz="2200" b="1" dirty="0" smtClean="0">
                <a:solidFill>
                  <a:schemeClr val="bg2">
                    <a:lumMod val="10000"/>
                  </a:schemeClr>
                </a:solidFill>
              </a:rPr>
              <a:t>+</a:t>
            </a:r>
            <a:endParaRPr lang="en-US" sz="2200" dirty="0" smtClean="0">
              <a:solidFill>
                <a:schemeClr val="bg2">
                  <a:lumMod val="10000"/>
                </a:schemeClr>
              </a:solidFill>
            </a:endParaRPr>
          </a:p>
          <a:p>
            <a:pPr lvl="1">
              <a:lnSpc>
                <a:spcPct val="105000"/>
              </a:lnSpc>
            </a:pPr>
            <a:r>
              <a:rPr lang="en-US" dirty="0" smtClean="0">
                <a:solidFill>
                  <a:schemeClr val="bg2">
                    <a:lumMod val="10000"/>
                  </a:schemeClr>
                </a:solidFill>
              </a:rPr>
              <a:t>2.1.	Drivers </a:t>
            </a:r>
            <a:r>
              <a:rPr lang="en-US" dirty="0">
                <a:solidFill>
                  <a:schemeClr val="bg2">
                    <a:lumMod val="10000"/>
                  </a:schemeClr>
                </a:solidFill>
              </a:rPr>
              <a:t>of Deforestation and Forest </a:t>
            </a:r>
            <a:r>
              <a:rPr lang="en-US" dirty="0" smtClean="0">
                <a:solidFill>
                  <a:schemeClr val="bg2">
                    <a:lumMod val="10000"/>
                  </a:schemeClr>
                </a:solidFill>
              </a:rPr>
              <a:t>Degradation</a:t>
            </a:r>
            <a:endParaRPr lang="en-US" dirty="0">
              <a:solidFill>
                <a:schemeClr val="bg2">
                  <a:lumMod val="10000"/>
                </a:schemeClr>
              </a:solidFill>
            </a:endParaRPr>
          </a:p>
          <a:p>
            <a:pPr lvl="1">
              <a:lnSpc>
                <a:spcPct val="105000"/>
              </a:lnSpc>
            </a:pPr>
            <a:r>
              <a:rPr lang="en-US" dirty="0" smtClean="0">
                <a:solidFill>
                  <a:schemeClr val="bg2">
                    <a:lumMod val="10000"/>
                  </a:schemeClr>
                </a:solidFill>
              </a:rPr>
              <a:t>2.2.	Fundamentals </a:t>
            </a:r>
            <a:r>
              <a:rPr lang="en-US" dirty="0">
                <a:solidFill>
                  <a:schemeClr val="bg2">
                    <a:lumMod val="10000"/>
                  </a:schemeClr>
                </a:solidFill>
              </a:rPr>
              <a:t>of Forest (Emission) Reference </a:t>
            </a:r>
            <a:r>
              <a:rPr lang="en-US" dirty="0" smtClean="0">
                <a:solidFill>
                  <a:schemeClr val="bg2">
                    <a:lumMod val="10000"/>
                  </a:schemeClr>
                </a:solidFill>
              </a:rPr>
              <a:t>Levels</a:t>
            </a:r>
            <a:endParaRPr lang="en-US" dirty="0">
              <a:solidFill>
                <a:schemeClr val="bg2">
                  <a:lumMod val="10000"/>
                </a:schemeClr>
              </a:solidFill>
            </a:endParaRPr>
          </a:p>
          <a:p>
            <a:pPr lvl="1">
              <a:lnSpc>
                <a:spcPct val="105000"/>
              </a:lnSpc>
            </a:pPr>
            <a:r>
              <a:rPr lang="en-US" dirty="0" smtClean="0">
                <a:solidFill>
                  <a:schemeClr val="bg2">
                    <a:lumMod val="10000"/>
                  </a:schemeClr>
                </a:solidFill>
              </a:rPr>
              <a:t>2.3.	National </a:t>
            </a:r>
            <a:r>
              <a:rPr lang="en-US" dirty="0">
                <a:solidFill>
                  <a:schemeClr val="bg2">
                    <a:lumMod val="10000"/>
                  </a:schemeClr>
                </a:solidFill>
              </a:rPr>
              <a:t>Forest Monitoring Systems (NFMS) for REDD</a:t>
            </a:r>
            <a:r>
              <a:rPr lang="en-US" dirty="0" smtClean="0">
                <a:solidFill>
                  <a:schemeClr val="bg2">
                    <a:lumMod val="10000"/>
                  </a:schemeClr>
                </a:solidFill>
              </a:rPr>
              <a:t>+</a:t>
            </a:r>
          </a:p>
          <a:p>
            <a:pPr marL="400050" lvl="0" indent="-400050">
              <a:lnSpc>
                <a:spcPct val="105000"/>
              </a:lnSpc>
              <a:spcBef>
                <a:spcPts val="600"/>
              </a:spcBef>
              <a:buFont typeface="+mj-lt"/>
              <a:buAutoNum type="romanUcPeriod"/>
            </a:pPr>
            <a:r>
              <a:rPr lang="en-US" sz="2200" b="1" dirty="0" smtClean="0">
                <a:solidFill>
                  <a:schemeClr val="bg2">
                    <a:lumMod val="10000"/>
                  </a:schemeClr>
                </a:solidFill>
              </a:rPr>
              <a:t>ANALYZING </a:t>
            </a:r>
            <a:r>
              <a:rPr lang="en-US" sz="2200" b="1" dirty="0">
                <a:solidFill>
                  <a:schemeClr val="bg2">
                    <a:lumMod val="10000"/>
                  </a:schemeClr>
                </a:solidFill>
              </a:rPr>
              <a:t>FUTURE OPTIONS FOR REDD</a:t>
            </a:r>
            <a:r>
              <a:rPr lang="en-US" sz="2200" b="1" dirty="0" smtClean="0">
                <a:solidFill>
                  <a:schemeClr val="bg2">
                    <a:lumMod val="10000"/>
                  </a:schemeClr>
                </a:solidFill>
              </a:rPr>
              <a:t>+</a:t>
            </a:r>
            <a:endParaRPr lang="en-US" sz="2200" dirty="0" smtClean="0">
              <a:solidFill>
                <a:schemeClr val="bg2">
                  <a:lumMod val="10000"/>
                </a:schemeClr>
              </a:solidFill>
            </a:endParaRPr>
          </a:p>
          <a:p>
            <a:pPr lvl="1">
              <a:lnSpc>
                <a:spcPct val="105000"/>
              </a:lnSpc>
            </a:pPr>
            <a:r>
              <a:rPr lang="en-US" dirty="0">
                <a:solidFill>
                  <a:schemeClr val="bg2">
                    <a:lumMod val="10000"/>
                  </a:schemeClr>
                </a:solidFill>
              </a:rPr>
              <a:t>3</a:t>
            </a:r>
            <a:r>
              <a:rPr lang="en-US" dirty="0" smtClean="0">
                <a:solidFill>
                  <a:schemeClr val="bg2">
                    <a:lumMod val="10000"/>
                  </a:schemeClr>
                </a:solidFill>
              </a:rPr>
              <a:t>.1.</a:t>
            </a:r>
            <a:r>
              <a:rPr lang="en-US" dirty="0">
                <a:solidFill>
                  <a:schemeClr val="bg2">
                    <a:lumMod val="10000"/>
                  </a:schemeClr>
                </a:solidFill>
              </a:rPr>
              <a:t>	</a:t>
            </a:r>
            <a:r>
              <a:rPr lang="en-US" dirty="0" smtClean="0">
                <a:solidFill>
                  <a:schemeClr val="bg2">
                    <a:lumMod val="10000"/>
                  </a:schemeClr>
                </a:solidFill>
              </a:rPr>
              <a:t>Policies </a:t>
            </a:r>
            <a:r>
              <a:rPr lang="en-US" dirty="0">
                <a:solidFill>
                  <a:schemeClr val="bg2">
                    <a:lumMod val="10000"/>
                  </a:schemeClr>
                </a:solidFill>
              </a:rPr>
              <a:t>and Measures for REDD+ </a:t>
            </a:r>
            <a:r>
              <a:rPr lang="en-US" dirty="0" smtClean="0">
                <a:solidFill>
                  <a:schemeClr val="bg2">
                    <a:lumMod val="10000"/>
                  </a:schemeClr>
                </a:solidFill>
              </a:rPr>
              <a:t>Implementation</a:t>
            </a:r>
          </a:p>
          <a:p>
            <a:pPr lvl="1">
              <a:lnSpc>
                <a:spcPct val="105000"/>
              </a:lnSpc>
            </a:pPr>
            <a:r>
              <a:rPr lang="en-US" dirty="0">
                <a:solidFill>
                  <a:schemeClr val="bg2">
                    <a:lumMod val="10000"/>
                  </a:schemeClr>
                </a:solidFill>
              </a:rPr>
              <a:t>3</a:t>
            </a:r>
            <a:r>
              <a:rPr lang="en-US" dirty="0" smtClean="0">
                <a:solidFill>
                  <a:schemeClr val="bg2">
                    <a:lumMod val="10000"/>
                  </a:schemeClr>
                </a:solidFill>
              </a:rPr>
              <a:t>.2</a:t>
            </a:r>
            <a:r>
              <a:rPr lang="en-US" dirty="0">
                <a:solidFill>
                  <a:schemeClr val="bg2">
                    <a:lumMod val="10000"/>
                  </a:schemeClr>
                </a:solidFill>
              </a:rPr>
              <a:t>.	</a:t>
            </a:r>
            <a:r>
              <a:rPr lang="en-US" dirty="0" smtClean="0">
                <a:solidFill>
                  <a:schemeClr val="bg2">
                    <a:lumMod val="10000"/>
                  </a:schemeClr>
                </a:solidFill>
              </a:rPr>
              <a:t>REDD</a:t>
            </a:r>
            <a:r>
              <a:rPr lang="en-US" dirty="0">
                <a:solidFill>
                  <a:schemeClr val="bg2">
                    <a:lumMod val="10000"/>
                  </a:schemeClr>
                </a:solidFill>
              </a:rPr>
              <a:t>+ Safeguards under the </a:t>
            </a:r>
            <a:r>
              <a:rPr lang="en-US" dirty="0" smtClean="0">
                <a:solidFill>
                  <a:schemeClr val="bg2">
                    <a:lumMod val="10000"/>
                  </a:schemeClr>
                </a:solidFill>
              </a:rPr>
              <a:t>UNFCCC</a:t>
            </a:r>
            <a:endParaRPr lang="en-US" dirty="0">
              <a:solidFill>
                <a:schemeClr val="bg2">
                  <a:lumMod val="10000"/>
                </a:schemeClr>
              </a:solidFill>
            </a:endParaRPr>
          </a:p>
          <a:p>
            <a:pPr lvl="1">
              <a:lnSpc>
                <a:spcPct val="105000"/>
              </a:lnSpc>
            </a:pPr>
            <a:r>
              <a:rPr lang="en-US" dirty="0" smtClean="0">
                <a:solidFill>
                  <a:schemeClr val="bg2">
                    <a:lumMod val="10000"/>
                  </a:schemeClr>
                </a:solidFill>
              </a:rPr>
              <a:t>3.3</a:t>
            </a:r>
            <a:r>
              <a:rPr lang="en-US" dirty="0">
                <a:solidFill>
                  <a:schemeClr val="bg2">
                    <a:lumMod val="10000"/>
                  </a:schemeClr>
                </a:solidFill>
              </a:rPr>
              <a:t>.	</a:t>
            </a:r>
            <a:r>
              <a:rPr lang="en-US" dirty="0" smtClean="0">
                <a:solidFill>
                  <a:schemeClr val="bg2">
                    <a:lumMod val="10000"/>
                  </a:schemeClr>
                </a:solidFill>
              </a:rPr>
              <a:t>The </a:t>
            </a:r>
            <a:r>
              <a:rPr lang="en-US" dirty="0">
                <a:solidFill>
                  <a:schemeClr val="bg2">
                    <a:lumMod val="10000"/>
                  </a:schemeClr>
                </a:solidFill>
              </a:rPr>
              <a:t>Costs and Benefits of REDD</a:t>
            </a:r>
            <a:r>
              <a:rPr lang="en-US" dirty="0" smtClean="0">
                <a:solidFill>
                  <a:schemeClr val="bg2">
                    <a:lumMod val="10000"/>
                  </a:schemeClr>
                </a:solidFill>
              </a:rPr>
              <a:t>+</a:t>
            </a:r>
            <a:endParaRPr lang="en-US" dirty="0">
              <a:solidFill>
                <a:schemeClr val="bg2">
                  <a:lumMod val="10000"/>
                </a:schemeClr>
              </a:solidFill>
            </a:endParaRPr>
          </a:p>
          <a:p>
            <a:pPr marL="400050" lvl="0" indent="-400050">
              <a:lnSpc>
                <a:spcPct val="105000"/>
              </a:lnSpc>
              <a:spcBef>
                <a:spcPts val="600"/>
              </a:spcBef>
              <a:buFont typeface="+mj-lt"/>
              <a:buAutoNum type="romanUcPeriod"/>
            </a:pPr>
            <a:r>
              <a:rPr lang="en-US" sz="2200" b="1" dirty="0" smtClean="0">
                <a:solidFill>
                  <a:schemeClr val="bg2">
                    <a:lumMod val="10000"/>
                  </a:schemeClr>
                </a:solidFill>
              </a:rPr>
              <a:t>DEVELOPING </a:t>
            </a:r>
            <a:r>
              <a:rPr lang="en-US" sz="2200" b="1" dirty="0">
                <a:solidFill>
                  <a:schemeClr val="bg2">
                    <a:lumMod val="10000"/>
                  </a:schemeClr>
                </a:solidFill>
              </a:rPr>
              <a:t>REDD+ STRATEGIES AND ACTION </a:t>
            </a:r>
            <a:r>
              <a:rPr lang="en-US" sz="2200" b="1" dirty="0" smtClean="0">
                <a:solidFill>
                  <a:schemeClr val="bg2">
                    <a:lumMod val="10000"/>
                  </a:schemeClr>
                </a:solidFill>
              </a:rPr>
              <a:t>PLANS</a:t>
            </a:r>
            <a:endParaRPr lang="en-US" sz="2200" dirty="0">
              <a:solidFill>
                <a:schemeClr val="bg2">
                  <a:lumMod val="10000"/>
                </a:schemeClr>
              </a:solidFill>
            </a:endParaRPr>
          </a:p>
          <a:p>
            <a:pPr lvl="1">
              <a:lnSpc>
                <a:spcPct val="105000"/>
              </a:lnSpc>
            </a:pPr>
            <a:r>
              <a:rPr lang="en-US" dirty="0" smtClean="0">
                <a:solidFill>
                  <a:schemeClr val="bg2">
                    <a:lumMod val="10000"/>
                  </a:schemeClr>
                </a:solidFill>
              </a:rPr>
              <a:t>4.1.	Negotiation in REDD+</a:t>
            </a:r>
            <a:endParaRPr lang="en-US" dirty="0">
              <a:solidFill>
                <a:schemeClr val="bg2">
                  <a:lumMod val="10000"/>
                </a:schemeClr>
              </a:solidFill>
            </a:endParaRPr>
          </a:p>
          <a:p>
            <a:pPr lvl="1">
              <a:lnSpc>
                <a:spcPct val="105000"/>
              </a:lnSpc>
            </a:pPr>
            <a:r>
              <a:rPr lang="en-US" dirty="0">
                <a:solidFill>
                  <a:schemeClr val="bg2">
                    <a:lumMod val="10000"/>
                  </a:schemeClr>
                </a:solidFill>
              </a:rPr>
              <a:t>4</a:t>
            </a:r>
            <a:r>
              <a:rPr lang="en-US" dirty="0" smtClean="0">
                <a:solidFill>
                  <a:schemeClr val="bg2">
                    <a:lumMod val="10000"/>
                  </a:schemeClr>
                </a:solidFill>
              </a:rPr>
              <a:t>.2.	National </a:t>
            </a:r>
            <a:r>
              <a:rPr lang="en-US" dirty="0">
                <a:solidFill>
                  <a:schemeClr val="bg2">
                    <a:lumMod val="10000"/>
                  </a:schemeClr>
                </a:solidFill>
              </a:rPr>
              <a:t>Strategies and Action </a:t>
            </a:r>
            <a:r>
              <a:rPr lang="en-US" dirty="0" smtClean="0">
                <a:solidFill>
                  <a:schemeClr val="bg2">
                    <a:lumMod val="10000"/>
                  </a:schemeClr>
                </a:solidFill>
              </a:rPr>
              <a:t>Plans</a:t>
            </a:r>
            <a:endParaRPr lang="en-US" dirty="0">
              <a:solidFill>
                <a:schemeClr val="bg2">
                  <a:lumMod val="10000"/>
                </a:schemeClr>
              </a:solidFill>
            </a:endParaRPr>
          </a:p>
          <a:p>
            <a:pPr lvl="1">
              <a:lnSpc>
                <a:spcPct val="105000"/>
              </a:lnSpc>
            </a:pPr>
            <a:r>
              <a:rPr lang="en-US" dirty="0">
                <a:solidFill>
                  <a:schemeClr val="bg2">
                    <a:lumMod val="10000"/>
                  </a:schemeClr>
                </a:solidFill>
              </a:rPr>
              <a:t>4</a:t>
            </a:r>
            <a:r>
              <a:rPr lang="en-US" dirty="0" smtClean="0">
                <a:solidFill>
                  <a:schemeClr val="bg2">
                    <a:lumMod val="10000"/>
                  </a:schemeClr>
                </a:solidFill>
              </a:rPr>
              <a:t>.3.	Approaches </a:t>
            </a:r>
            <a:r>
              <a:rPr lang="en-US" dirty="0">
                <a:solidFill>
                  <a:schemeClr val="bg2">
                    <a:lumMod val="10000"/>
                  </a:schemeClr>
                </a:solidFill>
              </a:rPr>
              <a:t>for Incentive Allocation </a:t>
            </a:r>
            <a:r>
              <a:rPr lang="en-US" dirty="0" smtClean="0">
                <a:solidFill>
                  <a:schemeClr val="bg2">
                    <a:lumMod val="10000"/>
                  </a:schemeClr>
                </a:solidFill>
              </a:rPr>
              <a:t>System</a:t>
            </a:r>
          </a:p>
          <a:p>
            <a:pPr marL="400050" lvl="0" indent="-400050">
              <a:lnSpc>
                <a:spcPct val="105000"/>
              </a:lnSpc>
              <a:spcBef>
                <a:spcPts val="600"/>
              </a:spcBef>
              <a:buFont typeface="+mj-lt"/>
              <a:buAutoNum type="romanUcPeriod"/>
            </a:pPr>
            <a:r>
              <a:rPr lang="en-US" sz="2200" b="1" dirty="0" smtClean="0">
                <a:solidFill>
                  <a:schemeClr val="bg2">
                    <a:lumMod val="10000"/>
                  </a:schemeClr>
                </a:solidFill>
              </a:rPr>
              <a:t>MONITORING</a:t>
            </a:r>
            <a:r>
              <a:rPr lang="en-US" sz="2200" b="1" dirty="0">
                <a:solidFill>
                  <a:schemeClr val="bg2">
                    <a:lumMod val="10000"/>
                  </a:schemeClr>
                </a:solidFill>
              </a:rPr>
              <a:t>, EVALUATION AND </a:t>
            </a:r>
            <a:r>
              <a:rPr lang="en-US" sz="2200" b="1" dirty="0" smtClean="0">
                <a:solidFill>
                  <a:schemeClr val="bg2">
                    <a:lumMod val="10000"/>
                  </a:schemeClr>
                </a:solidFill>
              </a:rPr>
              <a:t>ADAPTATION</a:t>
            </a:r>
            <a:endParaRPr lang="en-US" sz="2200" dirty="0">
              <a:solidFill>
                <a:schemeClr val="bg2">
                  <a:lumMod val="10000"/>
                </a:schemeClr>
              </a:solidFill>
            </a:endParaRPr>
          </a:p>
          <a:p>
            <a:pPr lvl="1">
              <a:lnSpc>
                <a:spcPct val="105000"/>
              </a:lnSpc>
            </a:pPr>
            <a:r>
              <a:rPr lang="en-US" dirty="0" smtClean="0">
                <a:solidFill>
                  <a:schemeClr val="bg2">
                    <a:lumMod val="10000"/>
                  </a:schemeClr>
                </a:solidFill>
              </a:rPr>
              <a:t>5.1</a:t>
            </a:r>
            <a:r>
              <a:rPr lang="en-US" dirty="0">
                <a:solidFill>
                  <a:schemeClr val="bg2">
                    <a:lumMod val="10000"/>
                  </a:schemeClr>
                </a:solidFill>
              </a:rPr>
              <a:t>.	</a:t>
            </a:r>
            <a:r>
              <a:rPr lang="en-US" dirty="0" smtClean="0">
                <a:solidFill>
                  <a:schemeClr val="bg2">
                    <a:lumMod val="10000"/>
                  </a:schemeClr>
                </a:solidFill>
              </a:rPr>
              <a:t>Establish </a:t>
            </a:r>
            <a:r>
              <a:rPr lang="en-US" dirty="0">
                <a:solidFill>
                  <a:schemeClr val="bg2">
                    <a:lumMod val="10000"/>
                  </a:schemeClr>
                </a:solidFill>
              </a:rPr>
              <a:t>M&amp;E Framework for REDD+ Action </a:t>
            </a:r>
            <a:r>
              <a:rPr lang="en-US" dirty="0" smtClean="0">
                <a:solidFill>
                  <a:schemeClr val="bg2">
                    <a:lumMod val="10000"/>
                  </a:schemeClr>
                </a:solidFill>
              </a:rPr>
              <a:t>Plan</a:t>
            </a:r>
            <a:endParaRPr lang="en-US" dirty="0">
              <a:solidFill>
                <a:schemeClr val="bg2">
                  <a:lumMod val="10000"/>
                </a:schemeClr>
              </a:solidFill>
            </a:endParaRPr>
          </a:p>
          <a:p>
            <a:pPr lvl="1">
              <a:lnSpc>
                <a:spcPct val="105000"/>
              </a:lnSpc>
            </a:pPr>
            <a:r>
              <a:rPr lang="en-US" dirty="0" smtClean="0">
                <a:solidFill>
                  <a:schemeClr val="bg2">
                    <a:lumMod val="10000"/>
                  </a:schemeClr>
                </a:solidFill>
              </a:rPr>
              <a:t>5.2</a:t>
            </a:r>
            <a:r>
              <a:rPr lang="en-US" dirty="0">
                <a:solidFill>
                  <a:schemeClr val="bg2">
                    <a:lumMod val="10000"/>
                  </a:schemeClr>
                </a:solidFill>
              </a:rPr>
              <a:t>.	</a:t>
            </a:r>
            <a:r>
              <a:rPr lang="en-US" dirty="0" smtClean="0">
                <a:solidFill>
                  <a:schemeClr val="bg2">
                    <a:lumMod val="10000"/>
                  </a:schemeClr>
                </a:solidFill>
              </a:rPr>
              <a:t>Monitor </a:t>
            </a:r>
            <a:r>
              <a:rPr lang="en-US" dirty="0">
                <a:solidFill>
                  <a:schemeClr val="bg2">
                    <a:lumMod val="10000"/>
                  </a:schemeClr>
                </a:solidFill>
              </a:rPr>
              <a:t>and Measure Implementation </a:t>
            </a:r>
            <a:r>
              <a:rPr lang="en-US" dirty="0" smtClean="0">
                <a:solidFill>
                  <a:schemeClr val="bg2">
                    <a:lumMod val="10000"/>
                  </a:schemeClr>
                </a:solidFill>
              </a:rPr>
              <a:t>Progress</a:t>
            </a:r>
            <a:endParaRPr lang="en-US" dirty="0">
              <a:solidFill>
                <a:schemeClr val="bg2">
                  <a:lumMod val="10000"/>
                </a:schemeClr>
              </a:solidFill>
            </a:endParaRPr>
          </a:p>
          <a:p>
            <a:pPr lvl="1">
              <a:lnSpc>
                <a:spcPct val="105000"/>
              </a:lnSpc>
            </a:pPr>
            <a:r>
              <a:rPr lang="en-US" dirty="0" smtClean="0">
                <a:solidFill>
                  <a:schemeClr val="bg2">
                    <a:lumMod val="10000"/>
                  </a:schemeClr>
                </a:solidFill>
              </a:rPr>
              <a:t>5.3</a:t>
            </a:r>
            <a:r>
              <a:rPr lang="en-US" dirty="0">
                <a:solidFill>
                  <a:schemeClr val="bg2">
                    <a:lumMod val="10000"/>
                  </a:schemeClr>
                </a:solidFill>
              </a:rPr>
              <a:t>.	</a:t>
            </a:r>
            <a:r>
              <a:rPr lang="en-US" dirty="0" smtClean="0">
                <a:solidFill>
                  <a:schemeClr val="bg2">
                    <a:lumMod val="10000"/>
                  </a:schemeClr>
                </a:solidFill>
              </a:rPr>
              <a:t>Evaluate</a:t>
            </a:r>
            <a:r>
              <a:rPr lang="en-US" dirty="0">
                <a:solidFill>
                  <a:schemeClr val="bg2">
                    <a:lumMod val="10000"/>
                  </a:schemeClr>
                </a:solidFill>
              </a:rPr>
              <a:t>, Report and Adapt </a:t>
            </a:r>
          </a:p>
          <a:p>
            <a:pPr lvl="1">
              <a:lnSpc>
                <a:spcPct val="105000"/>
              </a:lnSpc>
            </a:pPr>
            <a:endParaRPr lang="en-US" dirty="0"/>
          </a:p>
        </p:txBody>
      </p:sp>
      <p:sp>
        <p:nvSpPr>
          <p:cNvPr id="5" name="Right Arrow 4"/>
          <p:cNvSpPr>
            <a:spLocks noChangeArrowheads="1"/>
          </p:cNvSpPr>
          <p:nvPr/>
        </p:nvSpPr>
        <p:spPr bwMode="auto">
          <a:xfrm>
            <a:off x="1761564" y="658415"/>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325310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Volcanic eruptions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159" y="31348"/>
            <a:ext cx="8719552" cy="6814665"/>
          </a:xfrm>
          <a:prstGeom prst="rect">
            <a:avLst/>
          </a:prstGeom>
        </p:spPr>
      </p:pic>
    </p:spTree>
    <p:extLst>
      <p:ext uri="{BB962C8B-B14F-4D97-AF65-F5344CB8AC3E}">
        <p14:creationId xmlns:p14="http://schemas.microsoft.com/office/powerpoint/2010/main" val="4080431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694654" y="6365557"/>
            <a:ext cx="5669796" cy="492443"/>
          </a:xfrm>
          <a:prstGeom prst="rect">
            <a:avLst/>
          </a:prstGeom>
          <a:noFill/>
        </p:spPr>
        <p:txBody>
          <a:bodyPr wrap="square" rtlCol="0">
            <a:spAutoFit/>
          </a:bodyPr>
          <a:lstStyle/>
          <a:p>
            <a:pPr algn="ctr"/>
            <a:r>
              <a:rPr lang="en-US" sz="2600" dirty="0"/>
              <a:t>Temporary but powerful cooling</a:t>
            </a:r>
          </a:p>
        </p:txBody>
      </p:sp>
      <p:sp>
        <p:nvSpPr>
          <p:cNvPr id="2" name="Title 1"/>
          <p:cNvSpPr>
            <a:spLocks noGrp="1"/>
          </p:cNvSpPr>
          <p:nvPr>
            <p:ph type="title"/>
          </p:nvPr>
        </p:nvSpPr>
        <p:spPr/>
        <p:txBody>
          <a:bodyPr>
            <a:normAutofit fontScale="90000"/>
          </a:bodyPr>
          <a:lstStyle/>
          <a:p>
            <a:r>
              <a:rPr lang="en-US" dirty="0" smtClean="0"/>
              <a:t>Mauna Loa Observatory Atmospheric Transmission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58" t="22138" r="1615" b="7864"/>
          <a:stretch/>
        </p:blipFill>
        <p:spPr>
          <a:xfrm>
            <a:off x="1366666" y="1117720"/>
            <a:ext cx="9438217" cy="5180020"/>
          </a:xfrm>
          <a:prstGeom prst="rect">
            <a:avLst/>
          </a:prstGeom>
        </p:spPr>
      </p:pic>
    </p:spTree>
    <p:extLst>
      <p:ext uri="{BB962C8B-B14F-4D97-AF65-F5344CB8AC3E}">
        <p14:creationId xmlns:p14="http://schemas.microsoft.com/office/powerpoint/2010/main" val="938770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txBox="1">
            <a:spLocks/>
          </p:cNvSpPr>
          <p:nvPr/>
        </p:nvSpPr>
        <p:spPr>
          <a:xfrm>
            <a:off x="1800571" y="1342376"/>
            <a:ext cx="7772400" cy="22416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a:solidFill>
                  <a:schemeClr val="tx1">
                    <a:lumMod val="95000"/>
                    <a:lumOff val="5000"/>
                  </a:schemeClr>
                </a:solidFill>
              </a:rPr>
              <a:t>What is climate?</a:t>
            </a:r>
          </a:p>
          <a:p>
            <a:pPr algn="l"/>
            <a:r>
              <a:rPr lang="en-US" sz="4200" b="1" dirty="0">
                <a:solidFill>
                  <a:srgbClr val="800000"/>
                </a:solidFill>
              </a:rPr>
              <a:t>What controls climate?</a:t>
            </a:r>
          </a:p>
          <a:p>
            <a:pPr algn="l"/>
            <a:r>
              <a:rPr lang="en-US" sz="4200" dirty="0">
                <a:solidFill>
                  <a:schemeClr val="tx1">
                    <a:lumMod val="95000"/>
                    <a:lumOff val="5000"/>
                  </a:schemeClr>
                </a:solidFill>
              </a:rPr>
              <a:t>How has climate changed?</a:t>
            </a:r>
          </a:p>
          <a:p>
            <a:pPr algn="l"/>
            <a:endParaRPr lang="en-US" sz="4200" dirty="0">
              <a:solidFill>
                <a:schemeClr val="accent6">
                  <a:lumMod val="50000"/>
                </a:schemeClr>
              </a:solidFill>
            </a:endParaRPr>
          </a:p>
        </p:txBody>
      </p:sp>
      <p:pic>
        <p:nvPicPr>
          <p:cNvPr id="38" name="Picture 37"/>
          <p:cNvPicPr>
            <a:picLocks noChangeAspect="1"/>
          </p:cNvPicPr>
          <p:nvPr/>
        </p:nvPicPr>
        <p:blipFill>
          <a:blip r:embed="rId3">
            <a:alphaModFix amt="32000"/>
          </a:blip>
          <a:stretch>
            <a:fillRect/>
          </a:stretch>
        </p:blipFill>
        <p:spPr>
          <a:xfrm>
            <a:off x="3097683" y="621147"/>
            <a:ext cx="5880765" cy="5880765"/>
          </a:xfrm>
          <a:prstGeom prst="rect">
            <a:avLst/>
          </a:prstGeom>
        </p:spPr>
      </p:pic>
      <p:grpSp>
        <p:nvGrpSpPr>
          <p:cNvPr id="36" name="Group 35"/>
          <p:cNvGrpSpPr/>
          <p:nvPr/>
        </p:nvGrpSpPr>
        <p:grpSpPr>
          <a:xfrm>
            <a:off x="2062495" y="5083898"/>
            <a:ext cx="546391" cy="998944"/>
            <a:chOff x="457200" y="-246745"/>
            <a:chExt cx="3352800" cy="6080278"/>
          </a:xfrm>
        </p:grpSpPr>
        <p:sp>
          <p:nvSpPr>
            <p:cNvPr id="39"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42"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4"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5"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6"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8"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50"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6" name="TextBox 5"/>
          <p:cNvSpPr txBox="1"/>
          <p:nvPr/>
        </p:nvSpPr>
        <p:spPr>
          <a:xfrm>
            <a:off x="1812973" y="4286017"/>
            <a:ext cx="1144777" cy="553998"/>
          </a:xfrm>
          <a:prstGeom prst="rect">
            <a:avLst/>
          </a:prstGeom>
          <a:noFill/>
        </p:spPr>
        <p:txBody>
          <a:bodyPr wrap="none" rtlCol="0">
            <a:spAutoFit/>
          </a:bodyPr>
          <a:lstStyle/>
          <a:p>
            <a:r>
              <a:rPr lang="en-US" sz="3000" dirty="0"/>
              <a:t>1. Sun</a:t>
            </a:r>
          </a:p>
        </p:txBody>
      </p:sp>
      <p:sp>
        <p:nvSpPr>
          <p:cNvPr id="24" name="TextBox 23"/>
          <p:cNvSpPr txBox="1"/>
          <p:nvPr/>
        </p:nvSpPr>
        <p:spPr>
          <a:xfrm>
            <a:off x="3696493" y="4286017"/>
            <a:ext cx="2167067" cy="553998"/>
          </a:xfrm>
          <a:prstGeom prst="rect">
            <a:avLst/>
          </a:prstGeom>
          <a:noFill/>
        </p:spPr>
        <p:txBody>
          <a:bodyPr wrap="none" rtlCol="0">
            <a:spAutoFit/>
          </a:bodyPr>
          <a:lstStyle/>
          <a:p>
            <a:r>
              <a:rPr lang="en-US" sz="3000" dirty="0"/>
              <a:t>2. Volcanoes</a:t>
            </a:r>
          </a:p>
        </p:txBody>
      </p:sp>
      <p:pic>
        <p:nvPicPr>
          <p:cNvPr id="25" name="Picture 2" descr="http://geology.com/volcanoes/santa-maria/el-caliente-eruption-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818" y="4949852"/>
            <a:ext cx="1575577" cy="11816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67527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0088" y="1515291"/>
            <a:ext cx="11095856" cy="5110795"/>
          </a:xfrm>
        </p:spPr>
        <p:txBody>
          <a:bodyPr>
            <a:normAutofit/>
          </a:bodyPr>
          <a:lstStyle/>
          <a:p>
            <a:pPr marL="0" indent="0">
              <a:lnSpc>
                <a:spcPct val="125000"/>
              </a:lnSpc>
              <a:spcAft>
                <a:spcPts val="600"/>
              </a:spcAft>
              <a:buNone/>
            </a:pPr>
            <a:endParaRPr lang="de-DE" sz="3600" dirty="0" smtClean="0"/>
          </a:p>
          <a:p>
            <a:pPr marL="0" indent="0">
              <a:lnSpc>
                <a:spcPct val="125000"/>
              </a:lnSpc>
              <a:spcAft>
                <a:spcPts val="600"/>
              </a:spcAft>
              <a:buNone/>
            </a:pPr>
            <a:r>
              <a:rPr lang="en-US" sz="3600" dirty="0" smtClean="0"/>
              <a:t>How </a:t>
            </a:r>
            <a:r>
              <a:rPr lang="en-US" sz="3600" dirty="0"/>
              <a:t>does the atmosphere alter incoming solar radiation after it gets to the earth’s surface?</a:t>
            </a:r>
          </a:p>
        </p:txBody>
      </p:sp>
      <p:sp>
        <p:nvSpPr>
          <p:cNvPr id="3" name="Title 2"/>
          <p:cNvSpPr>
            <a:spLocks noGrp="1"/>
          </p:cNvSpPr>
          <p:nvPr>
            <p:ph type="title"/>
          </p:nvPr>
        </p:nvSpPr>
        <p:spPr/>
        <p:txBody>
          <a:bodyPr>
            <a:normAutofit/>
          </a:bodyPr>
          <a:lstStyle/>
          <a:p>
            <a:r>
              <a:rPr lang="en-US" dirty="0"/>
              <a:t>What controls climate</a:t>
            </a:r>
            <a:r>
              <a:rPr lang="en-US" dirty="0" smtClean="0"/>
              <a:t>?</a:t>
            </a:r>
            <a:endParaRPr lang="en-US" dirty="0"/>
          </a:p>
        </p:txBody>
      </p:sp>
    </p:spTree>
    <p:extLst>
      <p:ext uri="{BB962C8B-B14F-4D97-AF65-F5344CB8AC3E}">
        <p14:creationId xmlns:p14="http://schemas.microsoft.com/office/powerpoint/2010/main" val="3568321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3043" y="1972073"/>
            <a:ext cx="9111234" cy="3341936"/>
            <a:chOff x="29043" y="1071563"/>
            <a:chExt cx="9111234" cy="3341936"/>
          </a:xfrm>
        </p:grpSpPr>
        <p:pic>
          <p:nvPicPr>
            <p:cNvPr id="27" name="Picture 26" descr="img018.jpg"/>
            <p:cNvPicPr>
              <a:picLocks/>
            </p:cNvPicPr>
            <p:nvPr/>
          </p:nvPicPr>
          <p:blipFill rotWithShape="1">
            <a:blip r:embed="rId3" cstate="email">
              <a:extLst>
                <a:ext uri="{28A0092B-C50C-407E-A947-70E740481C1C}">
                  <a14:useLocalDpi xmlns:a14="http://schemas.microsoft.com/office/drawing/2010/main" val="0"/>
                </a:ext>
              </a:extLst>
            </a:blip>
            <a:srcRect t="35951" b="-651"/>
            <a:stretch/>
          </p:blipFill>
          <p:spPr>
            <a:xfrm>
              <a:off x="29043" y="1078259"/>
              <a:ext cx="9111234" cy="3335240"/>
            </a:xfrm>
            <a:prstGeom prst="rect">
              <a:avLst/>
            </a:prstGeom>
          </p:spPr>
        </p:pic>
        <p:sp>
          <p:nvSpPr>
            <p:cNvPr id="14" name="Oval 13"/>
            <p:cNvSpPr/>
            <p:nvPr/>
          </p:nvSpPr>
          <p:spPr>
            <a:xfrm>
              <a:off x="29043" y="1961956"/>
              <a:ext cx="1518024" cy="149013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9044" y="1071563"/>
              <a:ext cx="6701104" cy="6256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15957" y="3663107"/>
              <a:ext cx="4327255" cy="69266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2" name="Title 1"/>
          <p:cNvSpPr>
            <a:spLocks noGrp="1"/>
          </p:cNvSpPr>
          <p:nvPr>
            <p:ph type="title"/>
          </p:nvPr>
        </p:nvSpPr>
        <p:spPr>
          <a:noFill/>
        </p:spPr>
        <p:txBody>
          <a:bodyPr>
            <a:normAutofit/>
          </a:bodyPr>
          <a:lstStyle/>
          <a:p>
            <a:r>
              <a:rPr lang="en-US" dirty="0" smtClean="0"/>
              <a:t>Greenhouse gases</a:t>
            </a:r>
            <a:endParaRPr lang="en-US" dirty="0"/>
          </a:p>
        </p:txBody>
      </p:sp>
      <p:sp>
        <p:nvSpPr>
          <p:cNvPr id="13" name="TextBox 12"/>
          <p:cNvSpPr txBox="1"/>
          <p:nvPr/>
        </p:nvSpPr>
        <p:spPr>
          <a:xfrm>
            <a:off x="6660876" y="5064027"/>
            <a:ext cx="3668455" cy="307777"/>
          </a:xfrm>
          <a:prstGeom prst="rect">
            <a:avLst/>
          </a:prstGeom>
          <a:noFill/>
        </p:spPr>
        <p:txBody>
          <a:bodyPr wrap="square" rtlCol="0">
            <a:spAutoFit/>
          </a:bodyPr>
          <a:lstStyle/>
          <a:p>
            <a:r>
              <a:rPr lang="en-US" sz="1400" dirty="0">
                <a:solidFill>
                  <a:schemeClr val="bg1"/>
                </a:solidFill>
              </a:rPr>
              <a:t>       1700              1800              1900              2000</a:t>
            </a:r>
          </a:p>
        </p:txBody>
      </p:sp>
      <p:sp>
        <p:nvSpPr>
          <p:cNvPr id="30" name="TextBox 29"/>
          <p:cNvSpPr txBox="1"/>
          <p:nvPr/>
        </p:nvSpPr>
        <p:spPr>
          <a:xfrm>
            <a:off x="3856504" y="2271598"/>
            <a:ext cx="4397645" cy="1569660"/>
          </a:xfrm>
          <a:prstGeom prst="rect">
            <a:avLst/>
          </a:prstGeom>
          <a:solidFill>
            <a:schemeClr val="accent1">
              <a:lumMod val="75000"/>
              <a:alpha val="50000"/>
            </a:schemeClr>
          </a:solidFill>
        </p:spPr>
        <p:txBody>
          <a:bodyPr wrap="square" rtlCol="0">
            <a:spAutoFit/>
          </a:bodyPr>
          <a:lstStyle/>
          <a:p>
            <a:pPr algn="r"/>
            <a:r>
              <a:rPr lang="en-US" sz="3200" dirty="0">
                <a:solidFill>
                  <a:schemeClr val="bg1"/>
                </a:solidFill>
              </a:rPr>
              <a:t> </a:t>
            </a:r>
            <a:r>
              <a:rPr lang="en-US" sz="3200" i="1" dirty="0">
                <a:solidFill>
                  <a:schemeClr val="bg1"/>
                </a:solidFill>
              </a:rPr>
              <a:t>reduce</a:t>
            </a:r>
            <a:r>
              <a:rPr lang="en-US" sz="3200" dirty="0">
                <a:solidFill>
                  <a:schemeClr val="bg1"/>
                </a:solidFill>
              </a:rPr>
              <a:t> the amount of heat that </a:t>
            </a:r>
            <a:r>
              <a:rPr lang="en-US" sz="3200" i="1" dirty="0">
                <a:solidFill>
                  <a:schemeClr val="bg1"/>
                </a:solidFill>
              </a:rPr>
              <a:t>escapes </a:t>
            </a:r>
          </a:p>
          <a:p>
            <a:pPr algn="r"/>
            <a:r>
              <a:rPr lang="en-US" sz="3200" dirty="0">
                <a:solidFill>
                  <a:schemeClr val="bg1"/>
                </a:solidFill>
              </a:rPr>
              <a:t>back to space</a:t>
            </a:r>
            <a:endParaRPr lang="en-US" sz="3200" baseline="-25000" dirty="0">
              <a:solidFill>
                <a:schemeClr val="bg1"/>
              </a:solidFill>
            </a:endParaRPr>
          </a:p>
        </p:txBody>
      </p:sp>
    </p:spTree>
    <p:extLst>
      <p:ext uri="{BB962C8B-B14F-4D97-AF65-F5344CB8AC3E}">
        <p14:creationId xmlns:p14="http://schemas.microsoft.com/office/powerpoint/2010/main" val="3161376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3043" y="1972073"/>
            <a:ext cx="9111234" cy="3341936"/>
            <a:chOff x="29043" y="1071563"/>
            <a:chExt cx="9111234" cy="3341936"/>
          </a:xfrm>
        </p:grpSpPr>
        <p:pic>
          <p:nvPicPr>
            <p:cNvPr id="27" name="Picture 26" descr="img018.jpg"/>
            <p:cNvPicPr>
              <a:picLocks/>
            </p:cNvPicPr>
            <p:nvPr/>
          </p:nvPicPr>
          <p:blipFill rotWithShape="1">
            <a:blip r:embed="rId3" cstate="email">
              <a:extLst>
                <a:ext uri="{28A0092B-C50C-407E-A947-70E740481C1C}">
                  <a14:useLocalDpi xmlns:a14="http://schemas.microsoft.com/office/drawing/2010/main" val="0"/>
                </a:ext>
              </a:extLst>
            </a:blip>
            <a:srcRect t="35951" b="-651"/>
            <a:stretch/>
          </p:blipFill>
          <p:spPr>
            <a:xfrm>
              <a:off x="29043" y="1078259"/>
              <a:ext cx="9111234" cy="3335240"/>
            </a:xfrm>
            <a:prstGeom prst="rect">
              <a:avLst/>
            </a:prstGeom>
          </p:spPr>
        </p:pic>
        <p:sp>
          <p:nvSpPr>
            <p:cNvPr id="14" name="Oval 13"/>
            <p:cNvSpPr/>
            <p:nvPr/>
          </p:nvSpPr>
          <p:spPr>
            <a:xfrm>
              <a:off x="29043" y="1961956"/>
              <a:ext cx="1518024" cy="149013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9044" y="1071563"/>
              <a:ext cx="6701104" cy="6256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15957" y="3663107"/>
              <a:ext cx="4327255" cy="69266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2" name="Title 1"/>
          <p:cNvSpPr>
            <a:spLocks noGrp="1"/>
          </p:cNvSpPr>
          <p:nvPr>
            <p:ph type="title"/>
          </p:nvPr>
        </p:nvSpPr>
        <p:spPr>
          <a:noFill/>
        </p:spPr>
        <p:txBody>
          <a:bodyPr>
            <a:normAutofit/>
          </a:bodyPr>
          <a:lstStyle/>
          <a:p>
            <a:r>
              <a:rPr lang="en-US" dirty="0" smtClean="0"/>
              <a:t>Greenhouse gases</a:t>
            </a:r>
            <a:endParaRPr lang="en-US" dirty="0"/>
          </a:p>
        </p:txBody>
      </p:sp>
      <p:sp>
        <p:nvSpPr>
          <p:cNvPr id="13" name="TextBox 12"/>
          <p:cNvSpPr txBox="1"/>
          <p:nvPr/>
        </p:nvSpPr>
        <p:spPr>
          <a:xfrm>
            <a:off x="6660876" y="5064027"/>
            <a:ext cx="3668455" cy="307777"/>
          </a:xfrm>
          <a:prstGeom prst="rect">
            <a:avLst/>
          </a:prstGeom>
          <a:noFill/>
        </p:spPr>
        <p:txBody>
          <a:bodyPr wrap="square" rtlCol="0">
            <a:spAutoFit/>
          </a:bodyPr>
          <a:lstStyle/>
          <a:p>
            <a:r>
              <a:rPr lang="en-US" sz="1400" dirty="0">
                <a:solidFill>
                  <a:schemeClr val="bg1"/>
                </a:solidFill>
              </a:rPr>
              <a:t>       1700              1800              1900              2000</a:t>
            </a:r>
          </a:p>
        </p:txBody>
      </p:sp>
      <p:sp>
        <p:nvSpPr>
          <p:cNvPr id="11" name="TextBox 10"/>
          <p:cNvSpPr txBox="1"/>
          <p:nvPr/>
        </p:nvSpPr>
        <p:spPr>
          <a:xfrm>
            <a:off x="1553044" y="5371804"/>
            <a:ext cx="9111234" cy="1077218"/>
          </a:xfrm>
          <a:prstGeom prst="rect">
            <a:avLst/>
          </a:prstGeom>
          <a:noFill/>
        </p:spPr>
        <p:txBody>
          <a:bodyPr wrap="square" rtlCol="0">
            <a:spAutoFit/>
          </a:bodyPr>
          <a:lstStyle/>
          <a:p>
            <a:r>
              <a:rPr lang="en-US" sz="3200" dirty="0" smtClean="0"/>
              <a:t>most </a:t>
            </a:r>
            <a:r>
              <a:rPr lang="en-US" sz="3200" dirty="0"/>
              <a:t>important but NOT directly under human control: </a:t>
            </a:r>
            <a:r>
              <a:rPr lang="en-US" sz="3200" b="1" dirty="0"/>
              <a:t>WATER (H</a:t>
            </a:r>
            <a:r>
              <a:rPr lang="en-US" sz="3200" b="1" baseline="-25000" dirty="0"/>
              <a:t>2</a:t>
            </a:r>
            <a:r>
              <a:rPr lang="en-US" sz="3200" b="1" dirty="0"/>
              <a:t>O)</a:t>
            </a:r>
            <a:endParaRPr lang="en-US" sz="3200" b="1" baseline="-25000" dirty="0"/>
          </a:p>
        </p:txBody>
      </p:sp>
    </p:spTree>
    <p:extLst>
      <p:ext uri="{BB962C8B-B14F-4D97-AF65-F5344CB8AC3E}">
        <p14:creationId xmlns:p14="http://schemas.microsoft.com/office/powerpoint/2010/main" val="1695712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3043" y="1972073"/>
            <a:ext cx="9111234" cy="3341936"/>
            <a:chOff x="29043" y="1071563"/>
            <a:chExt cx="9111234" cy="3341936"/>
          </a:xfrm>
        </p:grpSpPr>
        <p:pic>
          <p:nvPicPr>
            <p:cNvPr id="27" name="Picture 26" descr="img018.jpg"/>
            <p:cNvPicPr>
              <a:picLocks/>
            </p:cNvPicPr>
            <p:nvPr/>
          </p:nvPicPr>
          <p:blipFill rotWithShape="1">
            <a:blip r:embed="rId3" cstate="email">
              <a:extLst>
                <a:ext uri="{28A0092B-C50C-407E-A947-70E740481C1C}">
                  <a14:useLocalDpi xmlns:a14="http://schemas.microsoft.com/office/drawing/2010/main" val="0"/>
                </a:ext>
              </a:extLst>
            </a:blip>
            <a:srcRect t="35951" b="-651"/>
            <a:stretch/>
          </p:blipFill>
          <p:spPr>
            <a:xfrm>
              <a:off x="29043" y="1078259"/>
              <a:ext cx="9111234" cy="3335240"/>
            </a:xfrm>
            <a:prstGeom prst="rect">
              <a:avLst/>
            </a:prstGeom>
          </p:spPr>
        </p:pic>
        <p:sp>
          <p:nvSpPr>
            <p:cNvPr id="14" name="Oval 13"/>
            <p:cNvSpPr/>
            <p:nvPr/>
          </p:nvSpPr>
          <p:spPr>
            <a:xfrm>
              <a:off x="29043" y="1961956"/>
              <a:ext cx="1518024" cy="149013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9044" y="1071563"/>
              <a:ext cx="6701104" cy="6256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15957" y="3663107"/>
              <a:ext cx="4327255" cy="69266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2" name="Title 1"/>
          <p:cNvSpPr>
            <a:spLocks noGrp="1"/>
          </p:cNvSpPr>
          <p:nvPr>
            <p:ph type="title"/>
          </p:nvPr>
        </p:nvSpPr>
        <p:spPr>
          <a:noFill/>
        </p:spPr>
        <p:txBody>
          <a:bodyPr>
            <a:normAutofit/>
          </a:bodyPr>
          <a:lstStyle/>
          <a:p>
            <a:r>
              <a:rPr lang="en-US" dirty="0" smtClean="0"/>
              <a:t>Greenhouse gases</a:t>
            </a:r>
            <a:endParaRPr lang="en-US" dirty="0"/>
          </a:p>
        </p:txBody>
      </p:sp>
      <p:sp>
        <p:nvSpPr>
          <p:cNvPr id="13" name="TextBox 12"/>
          <p:cNvSpPr txBox="1"/>
          <p:nvPr/>
        </p:nvSpPr>
        <p:spPr>
          <a:xfrm>
            <a:off x="6660876" y="5064027"/>
            <a:ext cx="3668455" cy="307777"/>
          </a:xfrm>
          <a:prstGeom prst="rect">
            <a:avLst/>
          </a:prstGeom>
          <a:noFill/>
        </p:spPr>
        <p:txBody>
          <a:bodyPr wrap="square" rtlCol="0">
            <a:spAutoFit/>
          </a:bodyPr>
          <a:lstStyle/>
          <a:p>
            <a:r>
              <a:rPr lang="en-US" sz="1400" dirty="0">
                <a:solidFill>
                  <a:schemeClr val="bg1"/>
                </a:solidFill>
              </a:rPr>
              <a:t>       1700              1800              1900              2000</a:t>
            </a:r>
          </a:p>
        </p:txBody>
      </p:sp>
      <p:sp>
        <p:nvSpPr>
          <p:cNvPr id="12" name="TextBox 11"/>
          <p:cNvSpPr txBox="1"/>
          <p:nvPr/>
        </p:nvSpPr>
        <p:spPr>
          <a:xfrm>
            <a:off x="1553043" y="5693252"/>
            <a:ext cx="9111234" cy="584775"/>
          </a:xfrm>
          <a:prstGeom prst="rect">
            <a:avLst/>
          </a:prstGeom>
          <a:noFill/>
        </p:spPr>
        <p:txBody>
          <a:bodyPr wrap="square" rtlCol="0">
            <a:spAutoFit/>
          </a:bodyPr>
          <a:lstStyle/>
          <a:p>
            <a:r>
              <a:rPr lang="en-US" sz="3200" dirty="0"/>
              <a:t>most important under human control: CO</a:t>
            </a:r>
            <a:r>
              <a:rPr lang="en-US" sz="3200" baseline="-25000" dirty="0"/>
              <a:t>2</a:t>
            </a:r>
          </a:p>
        </p:txBody>
      </p:sp>
      <p:grpSp>
        <p:nvGrpSpPr>
          <p:cNvPr id="15" name="Group 14"/>
          <p:cNvGrpSpPr/>
          <p:nvPr/>
        </p:nvGrpSpPr>
        <p:grpSpPr>
          <a:xfrm>
            <a:off x="9560433" y="5812363"/>
            <a:ext cx="516465" cy="465664"/>
            <a:chOff x="3843867" y="5689600"/>
            <a:chExt cx="516465" cy="465664"/>
          </a:xfrm>
        </p:grpSpPr>
        <p:sp>
          <p:nvSpPr>
            <p:cNvPr id="16" name="Oval 1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7458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3043" y="1972073"/>
            <a:ext cx="9111234" cy="3341936"/>
            <a:chOff x="29043" y="1071563"/>
            <a:chExt cx="9111234" cy="3341936"/>
          </a:xfrm>
        </p:grpSpPr>
        <p:pic>
          <p:nvPicPr>
            <p:cNvPr id="27" name="Picture 26" descr="img018.jpg"/>
            <p:cNvPicPr>
              <a:picLocks/>
            </p:cNvPicPr>
            <p:nvPr/>
          </p:nvPicPr>
          <p:blipFill rotWithShape="1">
            <a:blip r:embed="rId3" cstate="email">
              <a:extLst>
                <a:ext uri="{28A0092B-C50C-407E-A947-70E740481C1C}">
                  <a14:useLocalDpi xmlns:a14="http://schemas.microsoft.com/office/drawing/2010/main" val="0"/>
                </a:ext>
              </a:extLst>
            </a:blip>
            <a:srcRect t="35951" b="-651"/>
            <a:stretch/>
          </p:blipFill>
          <p:spPr>
            <a:xfrm>
              <a:off x="29043" y="1078259"/>
              <a:ext cx="9111234" cy="3335240"/>
            </a:xfrm>
            <a:prstGeom prst="rect">
              <a:avLst/>
            </a:prstGeom>
          </p:spPr>
        </p:pic>
        <p:sp>
          <p:nvSpPr>
            <p:cNvPr id="14" name="Oval 13"/>
            <p:cNvSpPr/>
            <p:nvPr/>
          </p:nvSpPr>
          <p:spPr>
            <a:xfrm>
              <a:off x="29043" y="1961956"/>
              <a:ext cx="1518024" cy="149013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9044" y="1071563"/>
              <a:ext cx="6701104" cy="6256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15957" y="3663107"/>
              <a:ext cx="4327255" cy="69266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2" name="Title 1"/>
          <p:cNvSpPr>
            <a:spLocks noGrp="1"/>
          </p:cNvSpPr>
          <p:nvPr>
            <p:ph type="title"/>
          </p:nvPr>
        </p:nvSpPr>
        <p:spPr>
          <a:noFill/>
        </p:spPr>
        <p:txBody>
          <a:bodyPr>
            <a:normAutofit/>
          </a:bodyPr>
          <a:lstStyle/>
          <a:p>
            <a:r>
              <a:rPr lang="en-US" dirty="0" smtClean="0"/>
              <a:t>Greenhouse gases</a:t>
            </a:r>
            <a:endParaRPr lang="en-US" dirty="0"/>
          </a:p>
        </p:txBody>
      </p:sp>
      <p:sp>
        <p:nvSpPr>
          <p:cNvPr id="13" name="TextBox 12"/>
          <p:cNvSpPr txBox="1"/>
          <p:nvPr/>
        </p:nvSpPr>
        <p:spPr>
          <a:xfrm>
            <a:off x="6660876" y="5064027"/>
            <a:ext cx="3668455" cy="307777"/>
          </a:xfrm>
          <a:prstGeom prst="rect">
            <a:avLst/>
          </a:prstGeom>
          <a:noFill/>
        </p:spPr>
        <p:txBody>
          <a:bodyPr wrap="square" rtlCol="0">
            <a:spAutoFit/>
          </a:bodyPr>
          <a:lstStyle/>
          <a:p>
            <a:r>
              <a:rPr lang="en-US" sz="1400" dirty="0">
                <a:solidFill>
                  <a:schemeClr val="bg1"/>
                </a:solidFill>
              </a:rPr>
              <a:t>       1700              1800              1900              2000</a:t>
            </a:r>
          </a:p>
        </p:txBody>
      </p:sp>
      <p:sp>
        <p:nvSpPr>
          <p:cNvPr id="24" name="TextBox 23"/>
          <p:cNvSpPr txBox="1"/>
          <p:nvPr/>
        </p:nvSpPr>
        <p:spPr>
          <a:xfrm>
            <a:off x="1508819" y="5485267"/>
            <a:ext cx="8455531" cy="954107"/>
          </a:xfrm>
          <a:prstGeom prst="rect">
            <a:avLst/>
          </a:prstGeom>
          <a:noFill/>
        </p:spPr>
        <p:txBody>
          <a:bodyPr wrap="square" rtlCol="0">
            <a:spAutoFit/>
          </a:bodyPr>
          <a:lstStyle/>
          <a:p>
            <a:r>
              <a:rPr lang="en-US" sz="2800" dirty="0"/>
              <a:t>Fossil fuel combustion adds CO</a:t>
            </a:r>
            <a:r>
              <a:rPr lang="en-US" sz="2800" baseline="-25000" dirty="0"/>
              <a:t>2</a:t>
            </a:r>
            <a:r>
              <a:rPr lang="en-US" sz="2800" dirty="0"/>
              <a:t> and enhances natural greenhouse effect</a:t>
            </a:r>
            <a:endParaRPr lang="en-US" sz="2800" baseline="-25000" dirty="0"/>
          </a:p>
        </p:txBody>
      </p:sp>
      <p:grpSp>
        <p:nvGrpSpPr>
          <p:cNvPr id="25" name="Group 24"/>
          <p:cNvGrpSpPr/>
          <p:nvPr/>
        </p:nvGrpSpPr>
        <p:grpSpPr>
          <a:xfrm>
            <a:off x="9990585" y="5761419"/>
            <a:ext cx="516465" cy="465664"/>
            <a:chOff x="3843867" y="5689600"/>
            <a:chExt cx="516465" cy="465664"/>
          </a:xfrm>
        </p:grpSpPr>
        <p:sp>
          <p:nvSpPr>
            <p:cNvPr id="26" name="Oval 2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7767893" y="1782282"/>
            <a:ext cx="3479607" cy="3600971"/>
            <a:chOff x="6393977" y="1043401"/>
            <a:chExt cx="3479607" cy="3600971"/>
          </a:xfrm>
        </p:grpSpPr>
        <p:grpSp>
          <p:nvGrpSpPr>
            <p:cNvPr id="211" name="Group 210"/>
            <p:cNvGrpSpPr/>
            <p:nvPr/>
          </p:nvGrpSpPr>
          <p:grpSpPr>
            <a:xfrm>
              <a:off x="6393977" y="1043401"/>
              <a:ext cx="2749980" cy="3600971"/>
              <a:chOff x="6393977" y="1043401"/>
              <a:chExt cx="2749980" cy="3600971"/>
            </a:xfrm>
          </p:grpSpPr>
          <p:grpSp>
            <p:nvGrpSpPr>
              <p:cNvPr id="214" name="Group 213"/>
              <p:cNvGrpSpPr/>
              <p:nvPr/>
            </p:nvGrpSpPr>
            <p:grpSpPr>
              <a:xfrm>
                <a:off x="6911237" y="3555998"/>
                <a:ext cx="262465" cy="237067"/>
                <a:chOff x="3843867" y="5689600"/>
                <a:chExt cx="516465" cy="465664"/>
              </a:xfrm>
            </p:grpSpPr>
            <p:sp>
              <p:nvSpPr>
                <p:cNvPr id="387" name="Oval 386"/>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7001896" y="3882358"/>
                <a:ext cx="262465" cy="237067"/>
                <a:chOff x="3843867" y="5689600"/>
                <a:chExt cx="516465" cy="465664"/>
              </a:xfrm>
            </p:grpSpPr>
            <p:sp>
              <p:nvSpPr>
                <p:cNvPr id="384" name="Oval 38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Oval 38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6" name="Group 215"/>
              <p:cNvGrpSpPr/>
              <p:nvPr/>
            </p:nvGrpSpPr>
            <p:grpSpPr>
              <a:xfrm>
                <a:off x="7154296" y="4034758"/>
                <a:ext cx="262465" cy="237067"/>
                <a:chOff x="3843867" y="5689600"/>
                <a:chExt cx="516465" cy="465664"/>
              </a:xfrm>
            </p:grpSpPr>
            <p:sp>
              <p:nvSpPr>
                <p:cNvPr id="381" name="Oval 380"/>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Oval 382"/>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7" name="Group 216"/>
              <p:cNvGrpSpPr/>
              <p:nvPr/>
            </p:nvGrpSpPr>
            <p:grpSpPr>
              <a:xfrm>
                <a:off x="7340562" y="3983962"/>
                <a:ext cx="262465" cy="237067"/>
                <a:chOff x="3843867" y="5689600"/>
                <a:chExt cx="516465" cy="465664"/>
              </a:xfrm>
            </p:grpSpPr>
            <p:sp>
              <p:nvSpPr>
                <p:cNvPr id="378" name="Oval 377"/>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8" name="Group 217"/>
              <p:cNvGrpSpPr/>
              <p:nvPr/>
            </p:nvGrpSpPr>
            <p:grpSpPr>
              <a:xfrm>
                <a:off x="7492962" y="4136362"/>
                <a:ext cx="262465" cy="237067"/>
                <a:chOff x="3843867" y="5689600"/>
                <a:chExt cx="516465" cy="465664"/>
              </a:xfrm>
            </p:grpSpPr>
            <p:sp>
              <p:nvSpPr>
                <p:cNvPr id="375" name="Oval 374"/>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7645362" y="4288762"/>
                <a:ext cx="262465" cy="237067"/>
                <a:chOff x="3843867" y="5689600"/>
                <a:chExt cx="516465" cy="465664"/>
              </a:xfrm>
            </p:grpSpPr>
            <p:sp>
              <p:nvSpPr>
                <p:cNvPr id="372" name="Oval 371"/>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7797762" y="4221033"/>
                <a:ext cx="262465" cy="237067"/>
                <a:chOff x="3843867" y="5689600"/>
                <a:chExt cx="516465" cy="465664"/>
              </a:xfrm>
            </p:grpSpPr>
            <p:sp>
              <p:nvSpPr>
                <p:cNvPr id="369" name="Oval 368"/>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7950162" y="4373433"/>
                <a:ext cx="262465" cy="237067"/>
                <a:chOff x="3843867" y="5689600"/>
                <a:chExt cx="516465" cy="465664"/>
              </a:xfrm>
            </p:grpSpPr>
            <p:sp>
              <p:nvSpPr>
                <p:cNvPr id="366" name="Oval 36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8102562" y="4254905"/>
                <a:ext cx="262465" cy="237067"/>
                <a:chOff x="3843867" y="5689600"/>
                <a:chExt cx="516465" cy="465664"/>
              </a:xfrm>
            </p:grpSpPr>
            <p:sp>
              <p:nvSpPr>
                <p:cNvPr id="363" name="Oval 362"/>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3" name="Group 222"/>
              <p:cNvGrpSpPr/>
              <p:nvPr/>
            </p:nvGrpSpPr>
            <p:grpSpPr>
              <a:xfrm>
                <a:off x="8305761" y="4356506"/>
                <a:ext cx="262465" cy="237067"/>
                <a:chOff x="3843867" y="5689600"/>
                <a:chExt cx="516465" cy="465664"/>
              </a:xfrm>
            </p:grpSpPr>
            <p:sp>
              <p:nvSpPr>
                <p:cNvPr id="360" name="Oval 359"/>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54962" y="4204109"/>
                <a:ext cx="262465" cy="237067"/>
                <a:chOff x="3843867" y="5689600"/>
                <a:chExt cx="516465" cy="465664"/>
              </a:xfrm>
            </p:grpSpPr>
            <p:sp>
              <p:nvSpPr>
                <p:cNvPr id="357" name="Oval 356"/>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8475091" y="4407305"/>
                <a:ext cx="262465" cy="237067"/>
                <a:chOff x="3843867" y="5689600"/>
                <a:chExt cx="516465" cy="465664"/>
              </a:xfrm>
            </p:grpSpPr>
            <p:sp>
              <p:nvSpPr>
                <p:cNvPr id="354" name="Oval 35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8525893" y="4254911"/>
                <a:ext cx="262465" cy="237067"/>
                <a:chOff x="3843867" y="5689600"/>
                <a:chExt cx="516465" cy="465664"/>
              </a:xfrm>
            </p:grpSpPr>
            <p:sp>
              <p:nvSpPr>
                <p:cNvPr id="351" name="Oval 350"/>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7" name="Group 226"/>
              <p:cNvGrpSpPr/>
              <p:nvPr/>
            </p:nvGrpSpPr>
            <p:grpSpPr>
              <a:xfrm>
                <a:off x="8729092" y="4204115"/>
                <a:ext cx="262465" cy="237067"/>
                <a:chOff x="3843867" y="5689600"/>
                <a:chExt cx="516465" cy="465664"/>
              </a:xfrm>
            </p:grpSpPr>
            <p:sp>
              <p:nvSpPr>
                <p:cNvPr id="348" name="Oval 347"/>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8881492" y="4119453"/>
                <a:ext cx="262465" cy="237067"/>
                <a:chOff x="3843867" y="5689600"/>
                <a:chExt cx="516465" cy="465664"/>
              </a:xfrm>
            </p:grpSpPr>
            <p:sp>
              <p:nvSpPr>
                <p:cNvPr id="345" name="Oval 344"/>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Oval 34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7306696" y="4187158"/>
                <a:ext cx="262465" cy="237067"/>
                <a:chOff x="3843867" y="5689600"/>
                <a:chExt cx="516465" cy="465664"/>
              </a:xfrm>
            </p:grpSpPr>
            <p:sp>
              <p:nvSpPr>
                <p:cNvPr id="342" name="Oval 341"/>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0" name="Group 229"/>
              <p:cNvGrpSpPr/>
              <p:nvPr/>
            </p:nvGrpSpPr>
            <p:grpSpPr>
              <a:xfrm>
                <a:off x="7063637" y="3708398"/>
                <a:ext cx="262465" cy="237067"/>
                <a:chOff x="3843867" y="5689600"/>
                <a:chExt cx="516465" cy="465664"/>
              </a:xfrm>
            </p:grpSpPr>
            <p:sp>
              <p:nvSpPr>
                <p:cNvPr id="339" name="Oval 338"/>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6809645" y="3640669"/>
                <a:ext cx="262465" cy="237067"/>
                <a:chOff x="3843867" y="5689600"/>
                <a:chExt cx="516465" cy="465664"/>
              </a:xfrm>
            </p:grpSpPr>
            <p:sp>
              <p:nvSpPr>
                <p:cNvPr id="336" name="Oval 33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6894313" y="3471342"/>
                <a:ext cx="262465" cy="237067"/>
                <a:chOff x="3843867" y="5689600"/>
                <a:chExt cx="516465" cy="465664"/>
              </a:xfrm>
            </p:grpSpPr>
            <p:sp>
              <p:nvSpPr>
                <p:cNvPr id="333" name="Oval 332"/>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7458333" y="1144984"/>
                <a:ext cx="262465" cy="237067"/>
                <a:chOff x="3843867" y="5689600"/>
                <a:chExt cx="516465" cy="465664"/>
              </a:xfrm>
            </p:grpSpPr>
            <p:sp>
              <p:nvSpPr>
                <p:cNvPr id="330" name="Oval 329"/>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7813932" y="1229655"/>
                <a:ext cx="262465" cy="237067"/>
                <a:chOff x="3843867" y="5689600"/>
                <a:chExt cx="516465" cy="465664"/>
              </a:xfrm>
            </p:grpSpPr>
            <p:sp>
              <p:nvSpPr>
                <p:cNvPr id="327" name="Oval 326"/>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5" name="Group 234"/>
              <p:cNvGrpSpPr/>
              <p:nvPr/>
            </p:nvGrpSpPr>
            <p:grpSpPr>
              <a:xfrm>
                <a:off x="8423532" y="1348198"/>
                <a:ext cx="262465" cy="237067"/>
                <a:chOff x="3843867" y="5689600"/>
                <a:chExt cx="516465" cy="465664"/>
              </a:xfrm>
            </p:grpSpPr>
            <p:sp>
              <p:nvSpPr>
                <p:cNvPr id="324" name="Oval 32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8846863" y="1348204"/>
                <a:ext cx="262465" cy="237067"/>
                <a:chOff x="3843867" y="5689600"/>
                <a:chExt cx="516465" cy="465664"/>
              </a:xfrm>
            </p:grpSpPr>
            <p:sp>
              <p:nvSpPr>
                <p:cNvPr id="321" name="Oval 320"/>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7299989" y="1382051"/>
                <a:ext cx="262465" cy="237067"/>
                <a:chOff x="3843867" y="5689600"/>
                <a:chExt cx="516465" cy="465664"/>
              </a:xfrm>
            </p:grpSpPr>
            <p:sp>
              <p:nvSpPr>
                <p:cNvPr id="318" name="Oval 317"/>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8" name="Group 237"/>
              <p:cNvGrpSpPr/>
              <p:nvPr/>
            </p:nvGrpSpPr>
            <p:grpSpPr>
              <a:xfrm>
                <a:off x="7080141" y="1534451"/>
                <a:ext cx="262465" cy="237067"/>
                <a:chOff x="3843867" y="5689600"/>
                <a:chExt cx="516465" cy="465664"/>
              </a:xfrm>
            </p:grpSpPr>
            <p:sp>
              <p:nvSpPr>
                <p:cNvPr id="315" name="Oval 314"/>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6911237" y="1670283"/>
                <a:ext cx="262465" cy="237067"/>
                <a:chOff x="3843867" y="5689600"/>
                <a:chExt cx="516465" cy="465664"/>
              </a:xfrm>
            </p:grpSpPr>
            <p:sp>
              <p:nvSpPr>
                <p:cNvPr id="312" name="Oval 311"/>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0" name="Group 239"/>
              <p:cNvGrpSpPr/>
              <p:nvPr/>
            </p:nvGrpSpPr>
            <p:grpSpPr>
              <a:xfrm>
                <a:off x="6760930" y="1892880"/>
                <a:ext cx="262465" cy="237067"/>
                <a:chOff x="3843867" y="5689600"/>
                <a:chExt cx="516465" cy="465664"/>
              </a:xfrm>
            </p:grpSpPr>
            <p:sp>
              <p:nvSpPr>
                <p:cNvPr id="309" name="Oval 308"/>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Oval 310"/>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1" name="Group 240"/>
              <p:cNvGrpSpPr/>
              <p:nvPr/>
            </p:nvGrpSpPr>
            <p:grpSpPr>
              <a:xfrm>
                <a:off x="6691797" y="2125987"/>
                <a:ext cx="262465" cy="237067"/>
                <a:chOff x="3843867" y="5689600"/>
                <a:chExt cx="516465" cy="465664"/>
              </a:xfrm>
            </p:grpSpPr>
            <p:sp>
              <p:nvSpPr>
                <p:cNvPr id="306" name="Oval 30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2" name="Group 241"/>
              <p:cNvGrpSpPr/>
              <p:nvPr/>
            </p:nvGrpSpPr>
            <p:grpSpPr>
              <a:xfrm>
                <a:off x="6672722" y="2363054"/>
                <a:ext cx="262465" cy="237067"/>
                <a:chOff x="3843867" y="5689600"/>
                <a:chExt cx="516465" cy="465664"/>
              </a:xfrm>
            </p:grpSpPr>
            <p:sp>
              <p:nvSpPr>
                <p:cNvPr id="303" name="Oval 302"/>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Oval 304"/>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6453282" y="2401844"/>
                <a:ext cx="262465" cy="237067"/>
                <a:chOff x="3843867" y="5689600"/>
                <a:chExt cx="516465" cy="465664"/>
              </a:xfrm>
            </p:grpSpPr>
            <p:sp>
              <p:nvSpPr>
                <p:cNvPr id="300" name="Oval 299"/>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Oval 300"/>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6634944" y="2638911"/>
                <a:ext cx="262465" cy="237067"/>
                <a:chOff x="3843867" y="5689600"/>
                <a:chExt cx="516465" cy="465664"/>
              </a:xfrm>
            </p:grpSpPr>
            <p:sp>
              <p:nvSpPr>
                <p:cNvPr id="297" name="Oval 296"/>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6393977" y="2760433"/>
                <a:ext cx="262465" cy="237067"/>
                <a:chOff x="3843867" y="5689600"/>
                <a:chExt cx="516465" cy="465664"/>
              </a:xfrm>
            </p:grpSpPr>
            <p:sp>
              <p:nvSpPr>
                <p:cNvPr id="294" name="Oval 29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Oval 29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Oval 295"/>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6" name="Group 245"/>
              <p:cNvGrpSpPr/>
              <p:nvPr/>
            </p:nvGrpSpPr>
            <p:grpSpPr>
              <a:xfrm>
                <a:off x="6603589" y="2881123"/>
                <a:ext cx="262465" cy="237067"/>
                <a:chOff x="3843867" y="5689600"/>
                <a:chExt cx="516465" cy="465664"/>
              </a:xfrm>
            </p:grpSpPr>
            <p:sp>
              <p:nvSpPr>
                <p:cNvPr id="291" name="Oval 290"/>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Oval 291"/>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7643211" y="1063852"/>
                <a:ext cx="262465" cy="237067"/>
                <a:chOff x="3843867" y="5689600"/>
                <a:chExt cx="516465" cy="465664"/>
              </a:xfrm>
            </p:grpSpPr>
            <p:sp>
              <p:nvSpPr>
                <p:cNvPr id="288" name="Oval 287"/>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Oval 288"/>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Oval 289"/>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8" name="Group 247"/>
              <p:cNvGrpSpPr/>
              <p:nvPr/>
            </p:nvGrpSpPr>
            <p:grpSpPr>
              <a:xfrm>
                <a:off x="6725603" y="3118190"/>
                <a:ext cx="262465" cy="237067"/>
                <a:chOff x="3843867" y="5689600"/>
                <a:chExt cx="516465" cy="465664"/>
              </a:xfrm>
            </p:grpSpPr>
            <p:sp>
              <p:nvSpPr>
                <p:cNvPr id="285" name="Oval 284"/>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Oval 285"/>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Oval 28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6503711" y="3131835"/>
                <a:ext cx="262465" cy="237067"/>
                <a:chOff x="3843867" y="5689600"/>
                <a:chExt cx="516465" cy="465664"/>
              </a:xfrm>
            </p:grpSpPr>
            <p:sp>
              <p:nvSpPr>
                <p:cNvPr id="282" name="Oval 281"/>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0" name="Group 249"/>
              <p:cNvGrpSpPr/>
              <p:nvPr/>
            </p:nvGrpSpPr>
            <p:grpSpPr>
              <a:xfrm>
                <a:off x="7966332" y="1094194"/>
                <a:ext cx="262465" cy="237067"/>
                <a:chOff x="3843867" y="5689600"/>
                <a:chExt cx="516465" cy="465664"/>
              </a:xfrm>
            </p:grpSpPr>
            <p:sp>
              <p:nvSpPr>
                <p:cNvPr id="279" name="Oval 278"/>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1" name="Group 250"/>
              <p:cNvGrpSpPr/>
              <p:nvPr/>
            </p:nvGrpSpPr>
            <p:grpSpPr>
              <a:xfrm>
                <a:off x="8135665" y="1094197"/>
                <a:ext cx="262465" cy="237067"/>
                <a:chOff x="3843867" y="5689600"/>
                <a:chExt cx="516465" cy="465664"/>
              </a:xfrm>
            </p:grpSpPr>
            <p:sp>
              <p:nvSpPr>
                <p:cNvPr id="276" name="Oval 275"/>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2" name="Group 251"/>
              <p:cNvGrpSpPr/>
              <p:nvPr/>
            </p:nvGrpSpPr>
            <p:grpSpPr>
              <a:xfrm>
                <a:off x="8288065" y="1043401"/>
                <a:ext cx="262465" cy="237067"/>
                <a:chOff x="3843867" y="5689600"/>
                <a:chExt cx="516465" cy="465664"/>
              </a:xfrm>
            </p:grpSpPr>
            <p:sp>
              <p:nvSpPr>
                <p:cNvPr id="273" name="Oval 272"/>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3" name="Group 252"/>
              <p:cNvGrpSpPr/>
              <p:nvPr/>
            </p:nvGrpSpPr>
            <p:grpSpPr>
              <a:xfrm>
                <a:off x="8609795" y="1263533"/>
                <a:ext cx="262465" cy="237067"/>
                <a:chOff x="3843867" y="5689600"/>
                <a:chExt cx="516465" cy="465664"/>
              </a:xfrm>
            </p:grpSpPr>
            <p:sp>
              <p:nvSpPr>
                <p:cNvPr id="270" name="Oval 269"/>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762195" y="1195804"/>
                <a:ext cx="262465" cy="237067"/>
                <a:chOff x="3843867" y="5689600"/>
                <a:chExt cx="516465" cy="465664"/>
              </a:xfrm>
            </p:grpSpPr>
            <p:sp>
              <p:nvSpPr>
                <p:cNvPr id="267" name="Oval 266"/>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7452389" y="1365121"/>
                <a:ext cx="262465" cy="237067"/>
                <a:chOff x="3843867" y="5689600"/>
                <a:chExt cx="516465" cy="465664"/>
              </a:xfrm>
            </p:grpSpPr>
            <p:sp>
              <p:nvSpPr>
                <p:cNvPr id="264" name="Oval 26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6" name="Group 255"/>
              <p:cNvGrpSpPr/>
              <p:nvPr/>
            </p:nvGrpSpPr>
            <p:grpSpPr>
              <a:xfrm>
                <a:off x="7046275" y="1382051"/>
                <a:ext cx="262465" cy="237067"/>
                <a:chOff x="3843867" y="5689600"/>
                <a:chExt cx="516465" cy="465664"/>
              </a:xfrm>
            </p:grpSpPr>
            <p:sp>
              <p:nvSpPr>
                <p:cNvPr id="261" name="Oval 260"/>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7" name="Group 256"/>
              <p:cNvGrpSpPr/>
              <p:nvPr/>
            </p:nvGrpSpPr>
            <p:grpSpPr>
              <a:xfrm>
                <a:off x="6911237" y="1500584"/>
                <a:ext cx="262465" cy="237067"/>
                <a:chOff x="3843867" y="5689600"/>
                <a:chExt cx="516465" cy="465664"/>
              </a:xfrm>
            </p:grpSpPr>
            <p:sp>
              <p:nvSpPr>
                <p:cNvPr id="258" name="Oval 257"/>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2" name="Oval 211"/>
            <p:cNvSpPr/>
            <p:nvPr/>
          </p:nvSpPr>
          <p:spPr>
            <a:xfrm>
              <a:off x="7073823" y="1474479"/>
              <a:ext cx="2799761" cy="2729630"/>
            </a:xfrm>
            <a:prstGeom prst="ellipse">
              <a:avLst/>
            </a:prstGeom>
            <a:solidFill>
              <a:srgbClr val="C2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0291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txBox="1">
            <a:spLocks/>
          </p:cNvSpPr>
          <p:nvPr/>
        </p:nvSpPr>
        <p:spPr>
          <a:xfrm>
            <a:off x="1800571" y="1342376"/>
            <a:ext cx="7772400" cy="22416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a:solidFill>
                  <a:schemeClr val="tx1">
                    <a:lumMod val="95000"/>
                    <a:lumOff val="5000"/>
                  </a:schemeClr>
                </a:solidFill>
              </a:rPr>
              <a:t>What is climate?</a:t>
            </a:r>
          </a:p>
          <a:p>
            <a:pPr algn="l"/>
            <a:r>
              <a:rPr lang="en-US" sz="4200" b="1" dirty="0">
                <a:solidFill>
                  <a:srgbClr val="800000"/>
                </a:solidFill>
              </a:rPr>
              <a:t>What controls climate?</a:t>
            </a:r>
          </a:p>
          <a:p>
            <a:pPr algn="l"/>
            <a:r>
              <a:rPr lang="en-US" sz="4200" dirty="0">
                <a:solidFill>
                  <a:schemeClr val="tx1">
                    <a:lumMod val="95000"/>
                    <a:lumOff val="5000"/>
                  </a:schemeClr>
                </a:solidFill>
              </a:rPr>
              <a:t>How has climate changed?</a:t>
            </a:r>
          </a:p>
          <a:p>
            <a:pPr algn="l"/>
            <a:endParaRPr lang="en-US" sz="4200" dirty="0">
              <a:solidFill>
                <a:schemeClr val="accent6">
                  <a:lumMod val="50000"/>
                </a:schemeClr>
              </a:solidFill>
            </a:endParaRPr>
          </a:p>
        </p:txBody>
      </p:sp>
      <p:pic>
        <p:nvPicPr>
          <p:cNvPr id="38" name="Picture 37"/>
          <p:cNvPicPr>
            <a:picLocks noChangeAspect="1"/>
          </p:cNvPicPr>
          <p:nvPr/>
        </p:nvPicPr>
        <p:blipFill>
          <a:blip r:embed="rId3">
            <a:alphaModFix amt="32000"/>
          </a:blip>
          <a:stretch>
            <a:fillRect/>
          </a:stretch>
        </p:blipFill>
        <p:spPr>
          <a:xfrm>
            <a:off x="3097683" y="621147"/>
            <a:ext cx="5880765" cy="5880765"/>
          </a:xfrm>
          <a:prstGeom prst="rect">
            <a:avLst/>
          </a:prstGeom>
        </p:spPr>
      </p:pic>
      <p:grpSp>
        <p:nvGrpSpPr>
          <p:cNvPr id="36" name="Group 35"/>
          <p:cNvGrpSpPr/>
          <p:nvPr/>
        </p:nvGrpSpPr>
        <p:grpSpPr>
          <a:xfrm>
            <a:off x="2062495" y="5083898"/>
            <a:ext cx="546391" cy="998944"/>
            <a:chOff x="457200" y="-246745"/>
            <a:chExt cx="3352800" cy="6080278"/>
          </a:xfrm>
        </p:grpSpPr>
        <p:sp>
          <p:nvSpPr>
            <p:cNvPr id="39"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42"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4"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5"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6"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8"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50"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6" name="TextBox 5"/>
          <p:cNvSpPr txBox="1"/>
          <p:nvPr/>
        </p:nvSpPr>
        <p:spPr>
          <a:xfrm>
            <a:off x="1812973" y="4286017"/>
            <a:ext cx="1144777" cy="553998"/>
          </a:xfrm>
          <a:prstGeom prst="rect">
            <a:avLst/>
          </a:prstGeom>
          <a:noFill/>
        </p:spPr>
        <p:txBody>
          <a:bodyPr wrap="none" rtlCol="0">
            <a:spAutoFit/>
          </a:bodyPr>
          <a:lstStyle/>
          <a:p>
            <a:r>
              <a:rPr lang="en-US" sz="3000" dirty="0"/>
              <a:t>1. Sun</a:t>
            </a:r>
          </a:p>
        </p:txBody>
      </p:sp>
      <p:sp>
        <p:nvSpPr>
          <p:cNvPr id="24" name="TextBox 23"/>
          <p:cNvSpPr txBox="1"/>
          <p:nvPr/>
        </p:nvSpPr>
        <p:spPr>
          <a:xfrm>
            <a:off x="3696493" y="4286017"/>
            <a:ext cx="2167067" cy="553998"/>
          </a:xfrm>
          <a:prstGeom prst="rect">
            <a:avLst/>
          </a:prstGeom>
          <a:noFill/>
        </p:spPr>
        <p:txBody>
          <a:bodyPr wrap="none" rtlCol="0">
            <a:spAutoFit/>
          </a:bodyPr>
          <a:lstStyle/>
          <a:p>
            <a:r>
              <a:rPr lang="en-US" sz="3000" dirty="0"/>
              <a:t>2. Volcanoes</a:t>
            </a:r>
          </a:p>
        </p:txBody>
      </p:sp>
      <p:sp>
        <p:nvSpPr>
          <p:cNvPr id="29" name="TextBox 28"/>
          <p:cNvSpPr txBox="1"/>
          <p:nvPr/>
        </p:nvSpPr>
        <p:spPr>
          <a:xfrm>
            <a:off x="6858987" y="4286017"/>
            <a:ext cx="1153606" cy="553998"/>
          </a:xfrm>
          <a:prstGeom prst="rect">
            <a:avLst/>
          </a:prstGeom>
          <a:noFill/>
        </p:spPr>
        <p:txBody>
          <a:bodyPr wrap="none" rtlCol="0">
            <a:spAutoFit/>
          </a:bodyPr>
          <a:lstStyle/>
          <a:p>
            <a:r>
              <a:rPr lang="en-US" sz="3000" dirty="0"/>
              <a:t>3. CO</a:t>
            </a:r>
            <a:r>
              <a:rPr lang="en-US" sz="3000" baseline="-25000" dirty="0"/>
              <a:t>2</a:t>
            </a:r>
          </a:p>
        </p:txBody>
      </p:sp>
      <p:grpSp>
        <p:nvGrpSpPr>
          <p:cNvPr id="33" name="Group 32"/>
          <p:cNvGrpSpPr/>
          <p:nvPr/>
        </p:nvGrpSpPr>
        <p:grpSpPr>
          <a:xfrm>
            <a:off x="7223483" y="5370851"/>
            <a:ext cx="516465" cy="465664"/>
            <a:chOff x="3843867" y="5689600"/>
            <a:chExt cx="516465" cy="465664"/>
          </a:xfrm>
        </p:grpSpPr>
        <p:sp>
          <p:nvSpPr>
            <p:cNvPr id="34" name="Oval 3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 name="Picture 2" descr="http://geology.com/volcanoes/santa-maria/el-caliente-eruption-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7885" y="4949852"/>
            <a:ext cx="1575577" cy="11816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8827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de-DE" sz="3600" dirty="0" smtClean="0"/>
          </a:p>
          <a:p>
            <a:pPr marL="0" indent="0">
              <a:buNone/>
            </a:pPr>
            <a:endParaRPr lang="en-US" sz="3600" dirty="0"/>
          </a:p>
          <a:p>
            <a:pPr marL="0" indent="0">
              <a:buNone/>
            </a:pPr>
            <a:r>
              <a:rPr lang="en-US" sz="3600" dirty="0"/>
              <a:t>Does the earth’s surface alter the input of energy to earth?</a:t>
            </a:r>
          </a:p>
        </p:txBody>
      </p:sp>
      <p:sp>
        <p:nvSpPr>
          <p:cNvPr id="6" name="Title 5"/>
          <p:cNvSpPr>
            <a:spLocks noGrp="1"/>
          </p:cNvSpPr>
          <p:nvPr>
            <p:ph type="title"/>
          </p:nvPr>
        </p:nvSpPr>
        <p:spPr/>
        <p:txBody>
          <a:bodyPr/>
          <a:lstStyle/>
          <a:p>
            <a:r>
              <a:rPr lang="en-US" dirty="0"/>
              <a:t>What controls </a:t>
            </a:r>
            <a:r>
              <a:rPr lang="en-US" dirty="0" smtClean="0"/>
              <a:t>climate?</a:t>
            </a:r>
            <a:endParaRPr lang="en-US" dirty="0"/>
          </a:p>
        </p:txBody>
      </p:sp>
    </p:spTree>
    <p:extLst>
      <p:ext uri="{BB962C8B-B14F-4D97-AF65-F5344CB8AC3E}">
        <p14:creationId xmlns:p14="http://schemas.microsoft.com/office/powerpoint/2010/main" val="2040628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1834783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41" y="2341830"/>
            <a:ext cx="5921823" cy="3724353"/>
          </a:xfrm>
          <a:prstGeom prst="rect">
            <a:avLst/>
          </a:prstGeom>
        </p:spPr>
      </p:pic>
      <p:sp>
        <p:nvSpPr>
          <p:cNvPr id="2" name="Title 1"/>
          <p:cNvSpPr>
            <a:spLocks noGrp="1"/>
          </p:cNvSpPr>
          <p:nvPr>
            <p:ph type="title"/>
          </p:nvPr>
        </p:nvSpPr>
        <p:spPr>
          <a:noFill/>
        </p:spPr>
        <p:txBody>
          <a:bodyPr>
            <a:noAutofit/>
          </a:bodyPr>
          <a:lstStyle/>
          <a:p>
            <a:r>
              <a:rPr lang="en-US" dirty="0" smtClean="0"/>
              <a:t>Earth’s  surface</a:t>
            </a:r>
            <a:endParaRPr lang="en-US" dirty="0"/>
          </a:p>
        </p:txBody>
      </p:sp>
      <p:cxnSp>
        <p:nvCxnSpPr>
          <p:cNvPr id="40" name="Straight Arrow Connector 39"/>
          <p:cNvCxnSpPr/>
          <p:nvPr/>
        </p:nvCxnSpPr>
        <p:spPr>
          <a:xfrm>
            <a:off x="3431865" y="1549409"/>
            <a:ext cx="0" cy="144779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4016072" y="1549408"/>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885546" y="2997202"/>
            <a:ext cx="4140229" cy="1514261"/>
          </a:xfrm>
          <a:prstGeom prst="rect">
            <a:avLst/>
          </a:prstGeom>
        </p:spPr>
        <p:txBody>
          <a:bodyPr wrap="square">
            <a:spAutoFit/>
          </a:bodyPr>
          <a:lstStyle/>
          <a:p>
            <a:pPr>
              <a:lnSpc>
                <a:spcPct val="110000"/>
              </a:lnSpc>
              <a:spcBef>
                <a:spcPts val="300"/>
              </a:spcBef>
              <a:spcAft>
                <a:spcPts val="300"/>
              </a:spcAft>
            </a:pPr>
            <a:r>
              <a:rPr lang="en-US" sz="2800" dirty="0"/>
              <a:t>Yes! The surface either absorbs or reflects incoming radiation</a:t>
            </a:r>
          </a:p>
        </p:txBody>
      </p:sp>
    </p:spTree>
    <p:extLst>
      <p:ext uri="{BB962C8B-B14F-4D97-AF65-F5344CB8AC3E}">
        <p14:creationId xmlns:p14="http://schemas.microsoft.com/office/powerpoint/2010/main" val="21291110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41" y="2341830"/>
            <a:ext cx="5921823" cy="3724353"/>
          </a:xfrm>
          <a:prstGeom prst="rect">
            <a:avLst/>
          </a:prstGeom>
        </p:spPr>
      </p:pic>
      <p:sp>
        <p:nvSpPr>
          <p:cNvPr id="2" name="Title 1"/>
          <p:cNvSpPr>
            <a:spLocks noGrp="1"/>
          </p:cNvSpPr>
          <p:nvPr>
            <p:ph type="title"/>
          </p:nvPr>
        </p:nvSpPr>
        <p:spPr>
          <a:noFill/>
        </p:spPr>
        <p:txBody>
          <a:bodyPr>
            <a:noAutofit/>
          </a:bodyPr>
          <a:lstStyle/>
          <a:p>
            <a:r>
              <a:rPr lang="en-US" dirty="0" smtClean="0"/>
              <a:t>Earth’s  surface</a:t>
            </a:r>
            <a:endParaRPr lang="en-US" dirty="0"/>
          </a:p>
        </p:txBody>
      </p:sp>
      <p:sp>
        <p:nvSpPr>
          <p:cNvPr id="18" name="Rectangle 17"/>
          <p:cNvSpPr/>
          <p:nvPr/>
        </p:nvSpPr>
        <p:spPr>
          <a:xfrm>
            <a:off x="8154750" y="3705408"/>
            <a:ext cx="3871025" cy="606961"/>
          </a:xfrm>
          <a:prstGeom prst="rect">
            <a:avLst/>
          </a:prstGeom>
        </p:spPr>
        <p:txBody>
          <a:bodyPr wrap="square">
            <a:spAutoFit/>
          </a:bodyPr>
          <a:lstStyle/>
          <a:p>
            <a:pPr>
              <a:lnSpc>
                <a:spcPct val="110000"/>
              </a:lnSpc>
              <a:spcBef>
                <a:spcPts val="300"/>
              </a:spcBef>
              <a:spcAft>
                <a:spcPts val="300"/>
              </a:spcAft>
            </a:pPr>
            <a:r>
              <a:rPr lang="en-US" sz="3200" b="1" dirty="0">
                <a:solidFill>
                  <a:srgbClr val="0070C0"/>
                </a:solidFill>
              </a:rPr>
              <a:t>Albedo</a:t>
            </a:r>
            <a:r>
              <a:rPr lang="en-US" sz="3200" dirty="0"/>
              <a:t> of water</a:t>
            </a:r>
          </a:p>
        </p:txBody>
      </p:sp>
      <p:sp>
        <p:nvSpPr>
          <p:cNvPr id="10" name="TextBox 9"/>
          <p:cNvSpPr txBox="1"/>
          <p:nvPr/>
        </p:nvSpPr>
        <p:spPr>
          <a:xfrm>
            <a:off x="4951783" y="1605883"/>
            <a:ext cx="787395" cy="523220"/>
          </a:xfrm>
          <a:prstGeom prst="rect">
            <a:avLst/>
          </a:prstGeom>
          <a:noFill/>
        </p:spPr>
        <p:txBody>
          <a:bodyPr wrap="none" rtlCol="0">
            <a:spAutoFit/>
          </a:bodyPr>
          <a:lstStyle/>
          <a:p>
            <a:r>
              <a:rPr lang="en-US" sz="2800" dirty="0"/>
              <a:t>Low</a:t>
            </a:r>
          </a:p>
        </p:txBody>
      </p:sp>
      <p:cxnSp>
        <p:nvCxnSpPr>
          <p:cNvPr id="14" name="Straight Arrow Connector 13"/>
          <p:cNvCxnSpPr/>
          <p:nvPr/>
        </p:nvCxnSpPr>
        <p:spPr>
          <a:xfrm>
            <a:off x="4447828" y="1237694"/>
            <a:ext cx="0" cy="144779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801126" y="1237693"/>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977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41" y="2341830"/>
            <a:ext cx="5921823" cy="3724353"/>
          </a:xfrm>
          <a:prstGeom prst="rect">
            <a:avLst/>
          </a:prstGeom>
        </p:spPr>
      </p:pic>
      <p:sp>
        <p:nvSpPr>
          <p:cNvPr id="2" name="Title 1"/>
          <p:cNvSpPr>
            <a:spLocks noGrp="1"/>
          </p:cNvSpPr>
          <p:nvPr>
            <p:ph type="title"/>
          </p:nvPr>
        </p:nvSpPr>
        <p:spPr>
          <a:noFill/>
        </p:spPr>
        <p:txBody>
          <a:bodyPr>
            <a:noAutofit/>
          </a:bodyPr>
          <a:lstStyle/>
          <a:p>
            <a:r>
              <a:rPr lang="en-US" dirty="0" smtClean="0"/>
              <a:t>Earth’s  surface</a:t>
            </a:r>
            <a:endParaRPr lang="en-US" dirty="0"/>
          </a:p>
        </p:txBody>
      </p:sp>
      <p:sp>
        <p:nvSpPr>
          <p:cNvPr id="18" name="Rectangle 17"/>
          <p:cNvSpPr/>
          <p:nvPr/>
        </p:nvSpPr>
        <p:spPr>
          <a:xfrm>
            <a:off x="7885545" y="2341829"/>
            <a:ext cx="3949403" cy="1117229"/>
          </a:xfrm>
          <a:prstGeom prst="rect">
            <a:avLst/>
          </a:prstGeom>
        </p:spPr>
        <p:txBody>
          <a:bodyPr wrap="square">
            <a:spAutoFit/>
          </a:bodyPr>
          <a:lstStyle/>
          <a:p>
            <a:pPr>
              <a:lnSpc>
                <a:spcPct val="110000"/>
              </a:lnSpc>
              <a:spcBef>
                <a:spcPts val="300"/>
              </a:spcBef>
              <a:spcAft>
                <a:spcPts val="300"/>
              </a:spcAft>
            </a:pPr>
            <a:r>
              <a:rPr lang="en-US" sz="2800" dirty="0"/>
              <a:t>Albedo of water</a:t>
            </a:r>
          </a:p>
          <a:p>
            <a:pPr>
              <a:lnSpc>
                <a:spcPct val="110000"/>
              </a:lnSpc>
              <a:spcBef>
                <a:spcPts val="300"/>
              </a:spcBef>
              <a:spcAft>
                <a:spcPts val="300"/>
              </a:spcAft>
            </a:pPr>
            <a:r>
              <a:rPr lang="en-US" sz="2800" dirty="0"/>
              <a:t>ice</a:t>
            </a:r>
          </a:p>
        </p:txBody>
      </p:sp>
      <p:sp>
        <p:nvSpPr>
          <p:cNvPr id="36" name="TextBox 35"/>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sp>
        <p:nvSpPr>
          <p:cNvPr id="10" name="TextBox 9"/>
          <p:cNvSpPr txBox="1"/>
          <p:nvPr/>
        </p:nvSpPr>
        <p:spPr>
          <a:xfrm>
            <a:off x="4900467" y="1605883"/>
            <a:ext cx="787395" cy="523220"/>
          </a:xfrm>
          <a:prstGeom prst="rect">
            <a:avLst/>
          </a:prstGeom>
          <a:noFill/>
        </p:spPr>
        <p:txBody>
          <a:bodyPr wrap="none" rtlCol="0">
            <a:spAutoFit/>
          </a:bodyPr>
          <a:lstStyle/>
          <a:p>
            <a:r>
              <a:rPr lang="en-US" sz="2800" dirty="0"/>
              <a:t>Low</a:t>
            </a:r>
          </a:p>
        </p:txBody>
      </p:sp>
      <p:cxnSp>
        <p:nvCxnSpPr>
          <p:cNvPr id="11" name="Straight Arrow Connector 10"/>
          <p:cNvCxnSpPr/>
          <p:nvPr/>
        </p:nvCxnSpPr>
        <p:spPr>
          <a:xfrm flipH="1">
            <a:off x="5164999" y="1886271"/>
            <a:ext cx="846340" cy="1168400"/>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342817" y="1736930"/>
            <a:ext cx="1337045" cy="1360705"/>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447828" y="1237694"/>
            <a:ext cx="0" cy="144779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801126" y="1237693"/>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59998" y="1624661"/>
            <a:ext cx="848459" cy="523220"/>
          </a:xfrm>
          <a:prstGeom prst="rect">
            <a:avLst/>
          </a:prstGeom>
          <a:noFill/>
        </p:spPr>
        <p:txBody>
          <a:bodyPr wrap="none" rtlCol="0">
            <a:spAutoFit/>
          </a:bodyPr>
          <a:lstStyle/>
          <a:p>
            <a:r>
              <a:rPr lang="en-US" sz="2800" dirty="0"/>
              <a:t>High</a:t>
            </a:r>
          </a:p>
        </p:txBody>
      </p:sp>
    </p:spTree>
    <p:extLst>
      <p:ext uri="{BB962C8B-B14F-4D97-AF65-F5344CB8AC3E}">
        <p14:creationId xmlns:p14="http://schemas.microsoft.com/office/powerpoint/2010/main" val="4005031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41" y="2341830"/>
            <a:ext cx="5921823" cy="3724353"/>
          </a:xfrm>
          <a:prstGeom prst="rect">
            <a:avLst/>
          </a:prstGeom>
        </p:spPr>
      </p:pic>
      <p:sp>
        <p:nvSpPr>
          <p:cNvPr id="2" name="Title 1"/>
          <p:cNvSpPr>
            <a:spLocks noGrp="1"/>
          </p:cNvSpPr>
          <p:nvPr>
            <p:ph type="title"/>
          </p:nvPr>
        </p:nvSpPr>
        <p:spPr>
          <a:noFill/>
        </p:spPr>
        <p:txBody>
          <a:bodyPr>
            <a:noAutofit/>
          </a:bodyPr>
          <a:lstStyle/>
          <a:p>
            <a:r>
              <a:rPr lang="en-US" dirty="0" smtClean="0"/>
              <a:t>Earth’s  surface</a:t>
            </a:r>
            <a:endParaRPr lang="en-US" dirty="0"/>
          </a:p>
        </p:txBody>
      </p:sp>
      <p:cxnSp>
        <p:nvCxnSpPr>
          <p:cNvPr id="40" name="Straight Arrow Connector 39"/>
          <p:cNvCxnSpPr/>
          <p:nvPr/>
        </p:nvCxnSpPr>
        <p:spPr>
          <a:xfrm>
            <a:off x="4447828" y="1237694"/>
            <a:ext cx="0" cy="144779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4801126" y="1237693"/>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885546" y="2341829"/>
            <a:ext cx="2482273" cy="975652"/>
          </a:xfrm>
          <a:prstGeom prst="rect">
            <a:avLst/>
          </a:prstGeom>
        </p:spPr>
        <p:txBody>
          <a:bodyPr wrap="square">
            <a:spAutoFit/>
          </a:bodyPr>
          <a:lstStyle/>
          <a:p>
            <a:pPr>
              <a:lnSpc>
                <a:spcPct val="110000"/>
              </a:lnSpc>
              <a:spcBef>
                <a:spcPts val="300"/>
              </a:spcBef>
              <a:spcAft>
                <a:spcPts val="300"/>
              </a:spcAft>
            </a:pPr>
            <a:r>
              <a:rPr lang="en-US" sz="2400" dirty="0"/>
              <a:t>Albedo of water</a:t>
            </a:r>
          </a:p>
          <a:p>
            <a:pPr>
              <a:lnSpc>
                <a:spcPct val="110000"/>
              </a:lnSpc>
              <a:spcBef>
                <a:spcPts val="300"/>
              </a:spcBef>
              <a:spcAft>
                <a:spcPts val="300"/>
              </a:spcAft>
            </a:pPr>
            <a:r>
              <a:rPr lang="en-US" sz="2400" dirty="0"/>
              <a:t>Ice, land</a:t>
            </a:r>
          </a:p>
        </p:txBody>
      </p:sp>
      <p:sp>
        <p:nvSpPr>
          <p:cNvPr id="36" name="TextBox 35"/>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sp>
        <p:nvSpPr>
          <p:cNvPr id="10" name="TextBox 9"/>
          <p:cNvSpPr txBox="1"/>
          <p:nvPr/>
        </p:nvSpPr>
        <p:spPr>
          <a:xfrm>
            <a:off x="4900467" y="1605883"/>
            <a:ext cx="787395" cy="523220"/>
          </a:xfrm>
          <a:prstGeom prst="rect">
            <a:avLst/>
          </a:prstGeom>
          <a:noFill/>
        </p:spPr>
        <p:txBody>
          <a:bodyPr wrap="none" rtlCol="0">
            <a:spAutoFit/>
          </a:bodyPr>
          <a:lstStyle/>
          <a:p>
            <a:r>
              <a:rPr lang="en-US" sz="2800" dirty="0"/>
              <a:t>Low</a:t>
            </a:r>
          </a:p>
        </p:txBody>
      </p:sp>
      <p:cxnSp>
        <p:nvCxnSpPr>
          <p:cNvPr id="11" name="Straight Arrow Connector 10"/>
          <p:cNvCxnSpPr/>
          <p:nvPr/>
        </p:nvCxnSpPr>
        <p:spPr>
          <a:xfrm flipH="1">
            <a:off x="5164999" y="1886271"/>
            <a:ext cx="846340" cy="1168400"/>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342817" y="1736930"/>
            <a:ext cx="1337045" cy="1360705"/>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878797" y="1693343"/>
            <a:ext cx="949071" cy="1168400"/>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198119" y="1490144"/>
            <a:ext cx="731347" cy="1257038"/>
          </a:xfrm>
          <a:prstGeom prst="straightConnector1">
            <a:avLst/>
          </a:prstGeom>
          <a:ln w="508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35767" y="1475319"/>
            <a:ext cx="1416874" cy="523220"/>
          </a:xfrm>
          <a:prstGeom prst="rect">
            <a:avLst/>
          </a:prstGeom>
          <a:noFill/>
        </p:spPr>
        <p:txBody>
          <a:bodyPr wrap="none" rtlCol="0">
            <a:spAutoFit/>
          </a:bodyPr>
          <a:lstStyle/>
          <a:p>
            <a:r>
              <a:rPr lang="en-US" sz="2800" dirty="0"/>
              <a:t>Medium</a:t>
            </a:r>
          </a:p>
        </p:txBody>
      </p:sp>
      <p:sp>
        <p:nvSpPr>
          <p:cNvPr id="17" name="TextBox 16"/>
          <p:cNvSpPr txBox="1"/>
          <p:nvPr/>
        </p:nvSpPr>
        <p:spPr>
          <a:xfrm>
            <a:off x="6759998" y="1624661"/>
            <a:ext cx="848459" cy="523220"/>
          </a:xfrm>
          <a:prstGeom prst="rect">
            <a:avLst/>
          </a:prstGeom>
          <a:noFill/>
        </p:spPr>
        <p:txBody>
          <a:bodyPr wrap="none" rtlCol="0">
            <a:spAutoFit/>
          </a:bodyPr>
          <a:lstStyle/>
          <a:p>
            <a:r>
              <a:rPr lang="en-US" sz="2800" dirty="0"/>
              <a:t>High</a:t>
            </a:r>
          </a:p>
        </p:txBody>
      </p:sp>
    </p:spTree>
    <p:extLst>
      <p:ext uri="{BB962C8B-B14F-4D97-AF65-F5344CB8AC3E}">
        <p14:creationId xmlns:p14="http://schemas.microsoft.com/office/powerpoint/2010/main" val="24772593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41" y="2341830"/>
            <a:ext cx="5921823" cy="3724353"/>
          </a:xfrm>
          <a:prstGeom prst="rect">
            <a:avLst/>
          </a:prstGeom>
        </p:spPr>
      </p:pic>
      <p:sp>
        <p:nvSpPr>
          <p:cNvPr id="2" name="Title 1"/>
          <p:cNvSpPr>
            <a:spLocks noGrp="1"/>
          </p:cNvSpPr>
          <p:nvPr>
            <p:ph type="title"/>
          </p:nvPr>
        </p:nvSpPr>
        <p:spPr>
          <a:noFill/>
        </p:spPr>
        <p:txBody>
          <a:bodyPr>
            <a:noAutofit/>
          </a:bodyPr>
          <a:lstStyle/>
          <a:p>
            <a:r>
              <a:rPr lang="en-US" dirty="0" smtClean="0"/>
              <a:t>Earth’s  surface</a:t>
            </a:r>
            <a:endParaRPr lang="en-US" dirty="0"/>
          </a:p>
        </p:txBody>
      </p:sp>
      <p:cxnSp>
        <p:nvCxnSpPr>
          <p:cNvPr id="40" name="Straight Arrow Connector 39"/>
          <p:cNvCxnSpPr/>
          <p:nvPr/>
        </p:nvCxnSpPr>
        <p:spPr>
          <a:xfrm>
            <a:off x="4447828" y="1237694"/>
            <a:ext cx="0" cy="144779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4801126" y="1237693"/>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885546" y="2341829"/>
            <a:ext cx="2482273" cy="975652"/>
          </a:xfrm>
          <a:prstGeom prst="rect">
            <a:avLst/>
          </a:prstGeom>
        </p:spPr>
        <p:txBody>
          <a:bodyPr wrap="square">
            <a:spAutoFit/>
          </a:bodyPr>
          <a:lstStyle/>
          <a:p>
            <a:pPr>
              <a:lnSpc>
                <a:spcPct val="110000"/>
              </a:lnSpc>
              <a:spcBef>
                <a:spcPts val="300"/>
              </a:spcBef>
              <a:spcAft>
                <a:spcPts val="300"/>
              </a:spcAft>
            </a:pPr>
            <a:r>
              <a:rPr lang="en-US" sz="2400" dirty="0"/>
              <a:t>Albedo of water</a:t>
            </a:r>
          </a:p>
          <a:p>
            <a:pPr>
              <a:lnSpc>
                <a:spcPct val="110000"/>
              </a:lnSpc>
              <a:spcBef>
                <a:spcPts val="300"/>
              </a:spcBef>
              <a:spcAft>
                <a:spcPts val="300"/>
              </a:spcAft>
            </a:pPr>
            <a:r>
              <a:rPr lang="en-US" sz="2400" dirty="0"/>
              <a:t>Ice, land</a:t>
            </a:r>
          </a:p>
        </p:txBody>
      </p:sp>
      <p:sp>
        <p:nvSpPr>
          <p:cNvPr id="36" name="TextBox 35"/>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What controls climate?</a:t>
            </a:r>
          </a:p>
        </p:txBody>
      </p:sp>
      <p:sp>
        <p:nvSpPr>
          <p:cNvPr id="10" name="TextBox 9"/>
          <p:cNvSpPr txBox="1"/>
          <p:nvPr/>
        </p:nvSpPr>
        <p:spPr>
          <a:xfrm>
            <a:off x="4887638" y="1605883"/>
            <a:ext cx="787395" cy="523220"/>
          </a:xfrm>
          <a:prstGeom prst="rect">
            <a:avLst/>
          </a:prstGeom>
          <a:noFill/>
        </p:spPr>
        <p:txBody>
          <a:bodyPr wrap="none" rtlCol="0">
            <a:spAutoFit/>
          </a:bodyPr>
          <a:lstStyle/>
          <a:p>
            <a:r>
              <a:rPr lang="en-US" sz="2800" dirty="0"/>
              <a:t>Low</a:t>
            </a:r>
          </a:p>
        </p:txBody>
      </p:sp>
      <p:cxnSp>
        <p:nvCxnSpPr>
          <p:cNvPr id="11" name="Straight Arrow Connector 10"/>
          <p:cNvCxnSpPr/>
          <p:nvPr/>
        </p:nvCxnSpPr>
        <p:spPr>
          <a:xfrm flipH="1">
            <a:off x="5164999" y="1886271"/>
            <a:ext cx="846340" cy="1168400"/>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342817" y="1736930"/>
            <a:ext cx="1337045" cy="1360705"/>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878797" y="1693343"/>
            <a:ext cx="949071" cy="1168400"/>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198119" y="1490144"/>
            <a:ext cx="731347" cy="1257038"/>
          </a:xfrm>
          <a:prstGeom prst="straightConnector1">
            <a:avLst/>
          </a:prstGeom>
          <a:ln w="508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35767" y="1475319"/>
            <a:ext cx="1416874" cy="523220"/>
          </a:xfrm>
          <a:prstGeom prst="rect">
            <a:avLst/>
          </a:prstGeom>
          <a:noFill/>
        </p:spPr>
        <p:txBody>
          <a:bodyPr wrap="none" rtlCol="0">
            <a:spAutoFit/>
          </a:bodyPr>
          <a:lstStyle/>
          <a:p>
            <a:r>
              <a:rPr lang="en-US" sz="2800" dirty="0"/>
              <a:t>Medium</a:t>
            </a:r>
          </a:p>
        </p:txBody>
      </p:sp>
      <p:sp>
        <p:nvSpPr>
          <p:cNvPr id="3" name="Rectangle 2"/>
          <p:cNvSpPr/>
          <p:nvPr/>
        </p:nvSpPr>
        <p:spPr>
          <a:xfrm>
            <a:off x="1775474" y="5273652"/>
            <a:ext cx="5894554" cy="769441"/>
          </a:xfrm>
          <a:prstGeom prst="rect">
            <a:avLst/>
          </a:prstGeom>
          <a:solidFill>
            <a:schemeClr val="accent1">
              <a:lumMod val="50000"/>
              <a:alpha val="50000"/>
            </a:schemeClr>
          </a:solidFill>
        </p:spPr>
        <p:txBody>
          <a:bodyPr wrap="square">
            <a:spAutoFit/>
          </a:bodyPr>
          <a:lstStyle/>
          <a:p>
            <a:r>
              <a:rPr lang="en-US" sz="2200" dirty="0">
                <a:solidFill>
                  <a:schemeClr val="bg1"/>
                </a:solidFill>
              </a:rPr>
              <a:t>Land use change can reverse the effect: more reflected, less absorbed</a:t>
            </a:r>
          </a:p>
        </p:txBody>
      </p:sp>
      <p:pic>
        <p:nvPicPr>
          <p:cNvPr id="19" name="Content Placeholder 3" descr="IMG_0161.JPG"/>
          <p:cNvPicPr>
            <a:picLocks noChangeAspect="1"/>
          </p:cNvPicPr>
          <p:nvPr/>
        </p:nvPicPr>
        <p:blipFill>
          <a:blip r:embed="rId4" cstate="email">
            <a:extLst>
              <a:ext uri="{28A0092B-C50C-407E-A947-70E740481C1C}">
                <a14:useLocalDpi xmlns:a14="http://schemas.microsoft.com/office/drawing/2010/main" val="0"/>
              </a:ext>
            </a:extLst>
          </a:blip>
          <a:srcRect t="14706" b="14706"/>
          <a:stretch>
            <a:fillRect/>
          </a:stretch>
        </p:blipFill>
        <p:spPr bwMode="auto">
          <a:xfrm>
            <a:off x="1797328" y="4184691"/>
            <a:ext cx="1643217" cy="9102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pic>
      <p:cxnSp>
        <p:nvCxnSpPr>
          <p:cNvPr id="20" name="Straight Arrow Connector 19"/>
          <p:cNvCxnSpPr/>
          <p:nvPr/>
        </p:nvCxnSpPr>
        <p:spPr>
          <a:xfrm flipH="1" flipV="1">
            <a:off x="2198118" y="3054672"/>
            <a:ext cx="560766" cy="1517479"/>
          </a:xfrm>
          <a:prstGeom prst="straightConnector1">
            <a:avLst/>
          </a:prstGeom>
          <a:ln w="1143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31305" y="3411649"/>
            <a:ext cx="671592" cy="1249134"/>
          </a:xfrm>
          <a:prstGeom prst="straightConnector1">
            <a:avLst/>
          </a:prstGeom>
          <a:ln w="508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5242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dirty="0"/>
              <a:t>What controls climate?</a:t>
            </a:r>
          </a:p>
        </p:txBody>
      </p:sp>
      <p:pic>
        <p:nvPicPr>
          <p:cNvPr id="28" name="Picture 27" descr="artic sea ice, land, ocean albe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624" y="1729553"/>
            <a:ext cx="7440049" cy="5041851"/>
          </a:xfrm>
          <a:prstGeom prst="rect">
            <a:avLst/>
          </a:prstGeom>
        </p:spPr>
      </p:pic>
      <p:cxnSp>
        <p:nvCxnSpPr>
          <p:cNvPr id="14" name="Straight Arrow Connector 13"/>
          <p:cNvCxnSpPr/>
          <p:nvPr/>
        </p:nvCxnSpPr>
        <p:spPr>
          <a:xfrm>
            <a:off x="2663342" y="1355763"/>
            <a:ext cx="1197654" cy="1588704"/>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066303" y="1079469"/>
            <a:ext cx="922903" cy="1709227"/>
          </a:xfrm>
          <a:prstGeom prst="straightConnector1">
            <a:avLst/>
          </a:prstGeom>
          <a:ln w="508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15614" y="5716020"/>
            <a:ext cx="7360772" cy="769440"/>
          </a:xfrm>
          <a:prstGeom prst="rect">
            <a:avLst/>
          </a:prstGeom>
          <a:solidFill>
            <a:schemeClr val="accent1">
              <a:lumMod val="50000"/>
              <a:alpha val="50000"/>
            </a:schemeClr>
          </a:solidFill>
        </p:spPr>
        <p:txBody>
          <a:bodyPr wrap="square">
            <a:spAutoFit/>
          </a:bodyPr>
          <a:lstStyle/>
          <a:p>
            <a:r>
              <a:rPr lang="en-US" sz="2200" dirty="0">
                <a:solidFill>
                  <a:schemeClr val="bg1"/>
                </a:solidFill>
              </a:rPr>
              <a:t>Land use change can reverse the effect: more reflected, less absorbed</a:t>
            </a:r>
          </a:p>
        </p:txBody>
      </p:sp>
      <p:pic>
        <p:nvPicPr>
          <p:cNvPr id="19" name="Content Placeholder 3" descr="IMG_0161.JPG"/>
          <p:cNvPicPr>
            <a:picLocks noChangeAspect="1"/>
          </p:cNvPicPr>
          <p:nvPr/>
        </p:nvPicPr>
        <p:blipFill>
          <a:blip r:embed="rId4" cstate="email">
            <a:extLst>
              <a:ext uri="{28A0092B-C50C-407E-A947-70E740481C1C}">
                <a14:useLocalDpi xmlns:a14="http://schemas.microsoft.com/office/drawing/2010/main" val="0"/>
              </a:ext>
            </a:extLst>
          </a:blip>
          <a:srcRect t="14706" b="14706"/>
          <a:stretch>
            <a:fillRect/>
          </a:stretch>
        </p:blipFill>
        <p:spPr bwMode="auto">
          <a:xfrm>
            <a:off x="2398906" y="4235333"/>
            <a:ext cx="2073613" cy="1237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pic>
      <p:cxnSp>
        <p:nvCxnSpPr>
          <p:cNvPr id="20" name="Straight Arrow Connector 19"/>
          <p:cNvCxnSpPr/>
          <p:nvPr/>
        </p:nvCxnSpPr>
        <p:spPr>
          <a:xfrm flipH="1" flipV="1">
            <a:off x="2904673" y="2698816"/>
            <a:ext cx="707643" cy="2063356"/>
          </a:xfrm>
          <a:prstGeom prst="straightConnector1">
            <a:avLst/>
          </a:prstGeom>
          <a:ln w="1143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501713" y="2986200"/>
            <a:ext cx="1002195" cy="1932165"/>
          </a:xfrm>
          <a:prstGeom prst="straightConnector1">
            <a:avLst/>
          </a:prstGeom>
          <a:ln w="508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734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alphaModFix amt="32000"/>
          </a:blip>
          <a:stretch>
            <a:fillRect/>
          </a:stretch>
        </p:blipFill>
        <p:spPr>
          <a:xfrm>
            <a:off x="3097683" y="621147"/>
            <a:ext cx="5880765" cy="5880765"/>
          </a:xfrm>
          <a:prstGeom prst="rect">
            <a:avLst/>
          </a:prstGeom>
        </p:spPr>
      </p:pic>
      <p:grpSp>
        <p:nvGrpSpPr>
          <p:cNvPr id="36" name="Group 35"/>
          <p:cNvGrpSpPr/>
          <p:nvPr/>
        </p:nvGrpSpPr>
        <p:grpSpPr>
          <a:xfrm>
            <a:off x="2062495" y="4944796"/>
            <a:ext cx="546391" cy="998944"/>
            <a:chOff x="457200" y="-246745"/>
            <a:chExt cx="3352800" cy="6080278"/>
          </a:xfrm>
        </p:grpSpPr>
        <p:sp>
          <p:nvSpPr>
            <p:cNvPr id="39"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42"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4"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5"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6"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8"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50"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6" name="TextBox 5"/>
          <p:cNvSpPr txBox="1"/>
          <p:nvPr/>
        </p:nvSpPr>
        <p:spPr>
          <a:xfrm>
            <a:off x="1812973" y="3981232"/>
            <a:ext cx="1144777" cy="553998"/>
          </a:xfrm>
          <a:prstGeom prst="rect">
            <a:avLst/>
          </a:prstGeom>
          <a:noFill/>
        </p:spPr>
        <p:txBody>
          <a:bodyPr wrap="none" rtlCol="0">
            <a:spAutoFit/>
          </a:bodyPr>
          <a:lstStyle/>
          <a:p>
            <a:r>
              <a:rPr lang="en-US" sz="3000" dirty="0">
                <a:solidFill>
                  <a:schemeClr val="tx2">
                    <a:lumMod val="50000"/>
                  </a:schemeClr>
                </a:solidFill>
              </a:rPr>
              <a:t>1. Sun</a:t>
            </a:r>
          </a:p>
        </p:txBody>
      </p:sp>
      <p:sp>
        <p:nvSpPr>
          <p:cNvPr id="24" name="TextBox 23"/>
          <p:cNvSpPr txBox="1"/>
          <p:nvPr/>
        </p:nvSpPr>
        <p:spPr>
          <a:xfrm>
            <a:off x="3419413" y="3981232"/>
            <a:ext cx="2167067" cy="553998"/>
          </a:xfrm>
          <a:prstGeom prst="rect">
            <a:avLst/>
          </a:prstGeom>
          <a:noFill/>
        </p:spPr>
        <p:txBody>
          <a:bodyPr wrap="none" rtlCol="0">
            <a:spAutoFit/>
          </a:bodyPr>
          <a:lstStyle/>
          <a:p>
            <a:r>
              <a:rPr lang="en-US" sz="3000" dirty="0">
                <a:solidFill>
                  <a:schemeClr val="tx2">
                    <a:lumMod val="50000"/>
                  </a:schemeClr>
                </a:solidFill>
              </a:rPr>
              <a:t>2. Volcanoes</a:t>
            </a:r>
          </a:p>
        </p:txBody>
      </p:sp>
      <p:sp>
        <p:nvSpPr>
          <p:cNvPr id="29" name="TextBox 28"/>
          <p:cNvSpPr txBox="1"/>
          <p:nvPr/>
        </p:nvSpPr>
        <p:spPr>
          <a:xfrm>
            <a:off x="6443367" y="3981232"/>
            <a:ext cx="1153606" cy="553998"/>
          </a:xfrm>
          <a:prstGeom prst="rect">
            <a:avLst/>
          </a:prstGeom>
          <a:noFill/>
        </p:spPr>
        <p:txBody>
          <a:bodyPr wrap="none" rtlCol="0">
            <a:spAutoFit/>
          </a:bodyPr>
          <a:lstStyle/>
          <a:p>
            <a:r>
              <a:rPr lang="en-US" sz="3000" dirty="0">
                <a:solidFill>
                  <a:schemeClr val="tx2">
                    <a:lumMod val="50000"/>
                  </a:schemeClr>
                </a:solidFill>
              </a:rPr>
              <a:t>3. CO</a:t>
            </a:r>
            <a:r>
              <a:rPr lang="en-US" sz="3000" baseline="-25000" dirty="0">
                <a:solidFill>
                  <a:schemeClr val="tx2">
                    <a:lumMod val="50000"/>
                  </a:schemeClr>
                </a:solidFill>
              </a:rPr>
              <a:t>2</a:t>
            </a:r>
          </a:p>
        </p:txBody>
      </p:sp>
      <p:grpSp>
        <p:nvGrpSpPr>
          <p:cNvPr id="33" name="Group 32"/>
          <p:cNvGrpSpPr/>
          <p:nvPr/>
        </p:nvGrpSpPr>
        <p:grpSpPr>
          <a:xfrm>
            <a:off x="6742611" y="5218930"/>
            <a:ext cx="516465" cy="465664"/>
            <a:chOff x="3843867" y="5689600"/>
            <a:chExt cx="516465" cy="465664"/>
          </a:xfrm>
        </p:grpSpPr>
        <p:sp>
          <p:nvSpPr>
            <p:cNvPr id="34" name="Oval 33"/>
            <p:cNvSpPr/>
            <p:nvPr/>
          </p:nvSpPr>
          <p:spPr>
            <a:xfrm>
              <a:off x="3843867" y="5689600"/>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3928529" y="5765795"/>
              <a:ext cx="351965" cy="32850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106332" y="5918197"/>
              <a:ext cx="254000" cy="237067"/>
            </a:xfrm>
            <a:prstGeom prst="ellipse">
              <a:avLst/>
            </a:prstGeom>
            <a:solidFill>
              <a:srgbClr val="C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8465534" y="4512254"/>
            <a:ext cx="1680672" cy="1467635"/>
            <a:chOff x="123376" y="1557872"/>
            <a:chExt cx="5921823" cy="5158158"/>
          </a:xfrm>
        </p:grpSpPr>
        <p:pic>
          <p:nvPicPr>
            <p:cNvPr id="57" name="Picture 56" descr="artic sea ice, land, ocean albed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3376" y="2991676"/>
              <a:ext cx="5921823" cy="3724354"/>
            </a:xfrm>
            <a:prstGeom prst="rect">
              <a:avLst/>
            </a:prstGeom>
          </p:spPr>
        </p:pic>
        <p:cxnSp>
          <p:nvCxnSpPr>
            <p:cNvPr id="58" name="Straight Arrow Connector 57"/>
            <p:cNvCxnSpPr/>
            <p:nvPr/>
          </p:nvCxnSpPr>
          <p:spPr>
            <a:xfrm>
              <a:off x="3165165" y="1557872"/>
              <a:ext cx="0" cy="1447793"/>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505530" y="1557872"/>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8442008" y="3981232"/>
            <a:ext cx="1673204" cy="553998"/>
          </a:xfrm>
          <a:prstGeom prst="rect">
            <a:avLst/>
          </a:prstGeom>
          <a:noFill/>
        </p:spPr>
        <p:txBody>
          <a:bodyPr wrap="none" rtlCol="0">
            <a:spAutoFit/>
          </a:bodyPr>
          <a:lstStyle/>
          <a:p>
            <a:r>
              <a:rPr lang="en-US" sz="3000" dirty="0">
                <a:solidFill>
                  <a:schemeClr val="tx2">
                    <a:lumMod val="50000"/>
                  </a:schemeClr>
                </a:solidFill>
              </a:rPr>
              <a:t>4. Albedo</a:t>
            </a:r>
            <a:endParaRPr lang="en-US" sz="3000" baseline="-25000" dirty="0">
              <a:solidFill>
                <a:schemeClr val="tx2">
                  <a:lumMod val="50000"/>
                </a:schemeClr>
              </a:solidFill>
            </a:endParaRPr>
          </a:p>
        </p:txBody>
      </p:sp>
      <p:sp>
        <p:nvSpPr>
          <p:cNvPr id="40" name="Title 1"/>
          <p:cNvSpPr txBox="1">
            <a:spLocks/>
          </p:cNvSpPr>
          <p:nvPr/>
        </p:nvSpPr>
        <p:spPr>
          <a:xfrm>
            <a:off x="1800571" y="1342376"/>
            <a:ext cx="7772400" cy="22416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a:solidFill>
                  <a:schemeClr val="tx1">
                    <a:lumMod val="95000"/>
                    <a:lumOff val="5000"/>
                  </a:schemeClr>
                </a:solidFill>
              </a:rPr>
              <a:t>What is climate?</a:t>
            </a:r>
          </a:p>
          <a:p>
            <a:pPr algn="l"/>
            <a:r>
              <a:rPr lang="en-US" sz="4200" b="1" dirty="0">
                <a:solidFill>
                  <a:srgbClr val="800000"/>
                </a:solidFill>
              </a:rPr>
              <a:t>What controls climate?</a:t>
            </a:r>
          </a:p>
          <a:p>
            <a:pPr algn="l"/>
            <a:r>
              <a:rPr lang="en-US" sz="4200" dirty="0">
                <a:solidFill>
                  <a:schemeClr val="tx1">
                    <a:lumMod val="95000"/>
                    <a:lumOff val="5000"/>
                  </a:schemeClr>
                </a:solidFill>
              </a:rPr>
              <a:t>How has climate changed?</a:t>
            </a:r>
          </a:p>
          <a:p>
            <a:pPr algn="l"/>
            <a:endParaRPr lang="en-US" sz="4200" dirty="0">
              <a:solidFill>
                <a:schemeClr val="accent6">
                  <a:lumMod val="50000"/>
                </a:schemeClr>
              </a:solidFill>
            </a:endParaRPr>
          </a:p>
        </p:txBody>
      </p:sp>
      <p:pic>
        <p:nvPicPr>
          <p:cNvPr id="61" name="Picture 2" descr="http://geology.com/volcanoes/santa-maria/el-caliente-eruption-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6939" y="4904894"/>
            <a:ext cx="1575577" cy="11816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17091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geology.com/volcanoes/santa-maria/el-caliente-eruption-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818" y="1785613"/>
            <a:ext cx="2111712" cy="1583784"/>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8794678" y="2120348"/>
            <a:ext cx="676988" cy="1200329"/>
          </a:xfrm>
          <a:prstGeom prst="rect">
            <a:avLst/>
          </a:prstGeom>
          <a:noFill/>
        </p:spPr>
        <p:txBody>
          <a:bodyPr wrap="none" rtlCol="0">
            <a:spAutoFit/>
          </a:bodyPr>
          <a:lstStyle/>
          <a:p>
            <a:r>
              <a:rPr lang="en-US" sz="7200" dirty="0">
                <a:solidFill>
                  <a:srgbClr val="1DECFF"/>
                </a:solidFill>
              </a:rPr>
              <a:t>C</a:t>
            </a:r>
          </a:p>
        </p:txBody>
      </p:sp>
      <p:grpSp>
        <p:nvGrpSpPr>
          <p:cNvPr id="14" name="Group 13"/>
          <p:cNvGrpSpPr/>
          <p:nvPr/>
        </p:nvGrpSpPr>
        <p:grpSpPr>
          <a:xfrm>
            <a:off x="6155101" y="3684741"/>
            <a:ext cx="2162380" cy="2158710"/>
            <a:chOff x="123376" y="1557872"/>
            <a:chExt cx="5921823" cy="4914702"/>
          </a:xfrm>
        </p:grpSpPr>
        <p:pic>
          <p:nvPicPr>
            <p:cNvPr id="28" name="Picture 27" descr="artic sea ice, land, ocean albed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3376" y="2748221"/>
              <a:ext cx="5921823" cy="3724353"/>
            </a:xfrm>
            <a:prstGeom prst="rect">
              <a:avLst/>
            </a:prstGeom>
          </p:spPr>
        </p:pic>
        <p:cxnSp>
          <p:nvCxnSpPr>
            <p:cNvPr id="40" name="Straight Arrow Connector 39"/>
            <p:cNvCxnSpPr/>
            <p:nvPr/>
          </p:nvCxnSpPr>
          <p:spPr>
            <a:xfrm>
              <a:off x="3165165" y="1557872"/>
              <a:ext cx="0" cy="1447793"/>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3505530" y="1557872"/>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6459856" y="4515993"/>
            <a:ext cx="686907" cy="1200329"/>
          </a:xfrm>
          <a:prstGeom prst="rect">
            <a:avLst/>
          </a:prstGeom>
          <a:noFill/>
        </p:spPr>
        <p:txBody>
          <a:bodyPr wrap="none" rtlCol="0">
            <a:spAutoFit/>
          </a:bodyPr>
          <a:lstStyle/>
          <a:p>
            <a:r>
              <a:rPr lang="en-US" sz="7200" dirty="0">
                <a:solidFill>
                  <a:srgbClr val="1DECFF"/>
                </a:solidFill>
              </a:rPr>
              <a:t>B</a:t>
            </a:r>
          </a:p>
        </p:txBody>
      </p:sp>
      <p:sp>
        <p:nvSpPr>
          <p:cNvPr id="39" name="TextBox 38"/>
          <p:cNvSpPr txBox="1"/>
          <p:nvPr/>
        </p:nvSpPr>
        <p:spPr>
          <a:xfrm flipH="1">
            <a:off x="6413378" y="2041942"/>
            <a:ext cx="779863" cy="1200329"/>
          </a:xfrm>
          <a:prstGeom prst="rect">
            <a:avLst/>
          </a:prstGeom>
          <a:noFill/>
        </p:spPr>
        <p:txBody>
          <a:bodyPr wrap="square" rtlCol="0">
            <a:spAutoFit/>
          </a:bodyPr>
          <a:lstStyle/>
          <a:p>
            <a:r>
              <a:rPr lang="en-US" sz="7200" dirty="0">
                <a:solidFill>
                  <a:srgbClr val="1DECFF"/>
                </a:solidFill>
              </a:rPr>
              <a:t>A</a:t>
            </a:r>
          </a:p>
        </p:txBody>
      </p:sp>
      <p:sp>
        <p:nvSpPr>
          <p:cNvPr id="2" name="Content Placeholder 1"/>
          <p:cNvSpPr>
            <a:spLocks noGrp="1"/>
          </p:cNvSpPr>
          <p:nvPr>
            <p:ph sz="half" idx="1"/>
          </p:nvPr>
        </p:nvSpPr>
        <p:spPr/>
        <p:txBody>
          <a:bodyPr>
            <a:noAutofit/>
          </a:bodyPr>
          <a:lstStyle/>
          <a:p>
            <a:pPr marL="514350" indent="-514350">
              <a:lnSpc>
                <a:spcPct val="100000"/>
              </a:lnSpc>
              <a:buFont typeface="+mj-lt"/>
              <a:buAutoNum type="arabicPeriod"/>
            </a:pPr>
            <a:r>
              <a:rPr lang="en-US" sz="2200" dirty="0"/>
              <a:t>This factor determines how much solar radiation is absorbed by the earth surface</a:t>
            </a:r>
          </a:p>
          <a:p>
            <a:pPr marL="514350" indent="-514350">
              <a:lnSpc>
                <a:spcPct val="100000"/>
              </a:lnSpc>
              <a:buFont typeface="+mj-lt"/>
              <a:buAutoNum type="arabicPeriod"/>
            </a:pPr>
            <a:r>
              <a:rPr lang="en-US" sz="2200" dirty="0"/>
              <a:t>This factor limits the amount of solar radiation that reaches the earth</a:t>
            </a:r>
          </a:p>
          <a:p>
            <a:pPr marL="514350" indent="-514350">
              <a:lnSpc>
                <a:spcPct val="100000"/>
              </a:lnSpc>
              <a:buFont typeface="+mj-lt"/>
              <a:buAutoNum type="arabicPeriod"/>
            </a:pPr>
            <a:r>
              <a:rPr lang="en-US" sz="2200" dirty="0"/>
              <a:t>This factor determines how much heat escapes back into space (and how much is instead trapped and heats the earth) </a:t>
            </a:r>
          </a:p>
          <a:p>
            <a:pPr marL="514350" indent="-514350">
              <a:lnSpc>
                <a:spcPct val="100000"/>
              </a:lnSpc>
              <a:buFont typeface="+mj-lt"/>
              <a:buAutoNum type="arabicPeriod"/>
            </a:pPr>
            <a:r>
              <a:rPr lang="en-US" sz="2200" dirty="0"/>
              <a:t>This factor controls how much energy (heat) enters the system</a:t>
            </a:r>
          </a:p>
          <a:p>
            <a:pPr>
              <a:lnSpc>
                <a:spcPct val="100000"/>
              </a:lnSpc>
            </a:pPr>
            <a:endParaRPr lang="en-US" sz="2200" dirty="0"/>
          </a:p>
        </p:txBody>
      </p:sp>
      <p:sp>
        <p:nvSpPr>
          <p:cNvPr id="4" name="Content Placeholder 3"/>
          <p:cNvSpPr>
            <a:spLocks noGrp="1"/>
          </p:cNvSpPr>
          <p:nvPr>
            <p:ph sz="half" idx="2"/>
          </p:nvPr>
        </p:nvSpPr>
        <p:spPr/>
        <p:txBody>
          <a:bodyPr/>
          <a:lstStyle/>
          <a:p>
            <a:endParaRPr lang="en-US"/>
          </a:p>
        </p:txBody>
      </p:sp>
      <p:sp>
        <p:nvSpPr>
          <p:cNvPr id="18" name="Title 17"/>
          <p:cNvSpPr>
            <a:spLocks noGrp="1"/>
          </p:cNvSpPr>
          <p:nvPr>
            <p:ph type="title"/>
          </p:nvPr>
        </p:nvSpPr>
        <p:spPr/>
        <p:txBody>
          <a:bodyPr>
            <a:normAutofit/>
          </a:bodyPr>
          <a:lstStyle/>
          <a:p>
            <a:r>
              <a:rPr lang="en-US" dirty="0" smtClean="0"/>
              <a:t>Exercise: </a:t>
            </a:r>
            <a:r>
              <a:rPr lang="en-US" b="1" dirty="0" smtClean="0"/>
              <a:t>Matching </a:t>
            </a:r>
            <a:br>
              <a:rPr lang="en-US" b="1" dirty="0" smtClean="0"/>
            </a:br>
            <a:r>
              <a:rPr lang="en-US" sz="2800" dirty="0"/>
              <a:t>(use each only once)</a:t>
            </a:r>
          </a:p>
        </p:txBody>
      </p:sp>
      <p:grpSp>
        <p:nvGrpSpPr>
          <p:cNvPr id="32" name="Group 31"/>
          <p:cNvGrpSpPr/>
          <p:nvPr/>
        </p:nvGrpSpPr>
        <p:grpSpPr>
          <a:xfrm>
            <a:off x="9371170" y="1675135"/>
            <a:ext cx="1004341" cy="1829852"/>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27" name="Picture 26" descr="img018.jpg"/>
          <p:cNvPicPr>
            <a:picLocks noChangeAspect="1"/>
          </p:cNvPicPr>
          <p:nvPr/>
        </p:nvPicPr>
        <p:blipFill rotWithShape="1">
          <a:blip r:embed="rId5" cstate="email">
            <a:extLst>
              <a:ext uri="{28A0092B-C50C-407E-A947-70E740481C1C}">
                <a14:useLocalDpi xmlns:a14="http://schemas.microsoft.com/office/drawing/2010/main" val="0"/>
              </a:ext>
            </a:extLst>
          </a:blip>
          <a:srcRect l="40552" t="45432" b="7893"/>
          <a:stretch/>
        </p:blipFill>
        <p:spPr>
          <a:xfrm>
            <a:off x="8439439" y="4227863"/>
            <a:ext cx="2046068" cy="1615588"/>
          </a:xfrm>
          <a:prstGeom prst="rect">
            <a:avLst/>
          </a:prstGeom>
        </p:spPr>
      </p:pic>
      <p:sp>
        <p:nvSpPr>
          <p:cNvPr id="19" name="Rectangle 18"/>
          <p:cNvSpPr/>
          <p:nvPr/>
        </p:nvSpPr>
        <p:spPr>
          <a:xfrm>
            <a:off x="8502523" y="4331685"/>
            <a:ext cx="607695" cy="400110"/>
          </a:xfrm>
          <a:prstGeom prst="rect">
            <a:avLst/>
          </a:prstGeom>
          <a:solidFill>
            <a:schemeClr val="bg1"/>
          </a:solidFill>
        </p:spPr>
        <p:txBody>
          <a:bodyPr wrap="square">
            <a:spAutoFit/>
          </a:bodyPr>
          <a:lstStyle/>
          <a:p>
            <a:pPr algn="r"/>
            <a:r>
              <a:rPr lang="en-US" sz="2000" dirty="0"/>
              <a:t>CO</a:t>
            </a:r>
            <a:r>
              <a:rPr lang="en-US" sz="2000" baseline="-25000" dirty="0"/>
              <a:t>2</a:t>
            </a:r>
          </a:p>
        </p:txBody>
      </p:sp>
      <p:sp>
        <p:nvSpPr>
          <p:cNvPr id="5" name="TextBox 4"/>
          <p:cNvSpPr txBox="1"/>
          <p:nvPr/>
        </p:nvSpPr>
        <p:spPr>
          <a:xfrm>
            <a:off x="6169642" y="3317688"/>
            <a:ext cx="2218351" cy="400110"/>
          </a:xfrm>
          <a:prstGeom prst="rect">
            <a:avLst/>
          </a:prstGeom>
          <a:noFill/>
        </p:spPr>
        <p:txBody>
          <a:bodyPr wrap="none" rtlCol="0">
            <a:spAutoFit/>
          </a:bodyPr>
          <a:lstStyle/>
          <a:p>
            <a:r>
              <a:rPr lang="en-US" sz="2000" dirty="0">
                <a:solidFill>
                  <a:schemeClr val="tx2">
                    <a:lumMod val="75000"/>
                  </a:schemeClr>
                </a:solidFill>
              </a:rPr>
              <a:t>Aerosols/volcanoes</a:t>
            </a:r>
          </a:p>
        </p:txBody>
      </p:sp>
      <p:sp>
        <p:nvSpPr>
          <p:cNvPr id="38" name="TextBox 37"/>
          <p:cNvSpPr txBox="1"/>
          <p:nvPr/>
        </p:nvSpPr>
        <p:spPr>
          <a:xfrm>
            <a:off x="6256279" y="5799869"/>
            <a:ext cx="1341878" cy="400110"/>
          </a:xfrm>
          <a:prstGeom prst="rect">
            <a:avLst/>
          </a:prstGeom>
          <a:noFill/>
        </p:spPr>
        <p:txBody>
          <a:bodyPr wrap="square" rtlCol="0">
            <a:spAutoFit/>
          </a:bodyPr>
          <a:lstStyle/>
          <a:p>
            <a:r>
              <a:rPr lang="en-US" sz="2000" dirty="0">
                <a:solidFill>
                  <a:schemeClr val="tx2">
                    <a:lumMod val="75000"/>
                  </a:schemeClr>
                </a:solidFill>
              </a:rPr>
              <a:t>Albedo</a:t>
            </a:r>
          </a:p>
        </p:txBody>
      </p:sp>
      <p:sp>
        <p:nvSpPr>
          <p:cNvPr id="44" name="TextBox 43"/>
          <p:cNvSpPr txBox="1"/>
          <p:nvPr/>
        </p:nvSpPr>
        <p:spPr>
          <a:xfrm>
            <a:off x="8387993" y="5799869"/>
            <a:ext cx="2088357" cy="400110"/>
          </a:xfrm>
          <a:prstGeom prst="rect">
            <a:avLst/>
          </a:prstGeom>
          <a:noFill/>
        </p:spPr>
        <p:txBody>
          <a:bodyPr wrap="none" rtlCol="0">
            <a:spAutoFit/>
          </a:bodyPr>
          <a:lstStyle/>
          <a:p>
            <a:r>
              <a:rPr lang="en-US" sz="2000" dirty="0">
                <a:solidFill>
                  <a:schemeClr val="tx2">
                    <a:lumMod val="75000"/>
                  </a:schemeClr>
                </a:solidFill>
              </a:rPr>
              <a:t>Greenhouse gases</a:t>
            </a:r>
          </a:p>
        </p:txBody>
      </p:sp>
      <p:sp>
        <p:nvSpPr>
          <p:cNvPr id="46" name="TextBox 45"/>
          <p:cNvSpPr txBox="1"/>
          <p:nvPr/>
        </p:nvSpPr>
        <p:spPr>
          <a:xfrm>
            <a:off x="8676162" y="3342090"/>
            <a:ext cx="1708521" cy="400110"/>
          </a:xfrm>
          <a:prstGeom prst="rect">
            <a:avLst/>
          </a:prstGeom>
          <a:noFill/>
        </p:spPr>
        <p:txBody>
          <a:bodyPr wrap="none" rtlCol="0">
            <a:spAutoFit/>
          </a:bodyPr>
          <a:lstStyle/>
          <a:p>
            <a:r>
              <a:rPr lang="en-US" sz="2000" dirty="0">
                <a:solidFill>
                  <a:schemeClr val="tx2">
                    <a:lumMod val="75000"/>
                  </a:schemeClr>
                </a:solidFill>
              </a:rPr>
              <a:t>Solar radiation</a:t>
            </a:r>
          </a:p>
        </p:txBody>
      </p:sp>
      <p:sp>
        <p:nvSpPr>
          <p:cNvPr id="54" name="TextBox 53"/>
          <p:cNvSpPr txBox="1"/>
          <p:nvPr/>
        </p:nvSpPr>
        <p:spPr>
          <a:xfrm>
            <a:off x="8765322" y="4515993"/>
            <a:ext cx="752129" cy="1200329"/>
          </a:xfrm>
          <a:prstGeom prst="rect">
            <a:avLst/>
          </a:prstGeom>
          <a:noFill/>
        </p:spPr>
        <p:txBody>
          <a:bodyPr wrap="none" rtlCol="0">
            <a:spAutoFit/>
          </a:bodyPr>
          <a:lstStyle/>
          <a:p>
            <a:r>
              <a:rPr lang="en-US" sz="7200" dirty="0">
                <a:solidFill>
                  <a:srgbClr val="1DECFF"/>
                </a:solidFill>
              </a:rPr>
              <a:t>D</a:t>
            </a:r>
          </a:p>
        </p:txBody>
      </p:sp>
    </p:spTree>
    <p:extLst>
      <p:ext uri="{BB962C8B-B14F-4D97-AF65-F5344CB8AC3E}">
        <p14:creationId xmlns:p14="http://schemas.microsoft.com/office/powerpoint/2010/main" val="1219481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geology.com/volcanoes/santa-maria/el-caliente-eruption-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818" y="1785613"/>
            <a:ext cx="2111712" cy="158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p:cNvSpPr>
            <a:spLocks noGrp="1"/>
          </p:cNvSpPr>
          <p:nvPr>
            <p:ph sz="half" idx="1"/>
          </p:nvPr>
        </p:nvSpPr>
        <p:spPr/>
        <p:txBody>
          <a:bodyPr>
            <a:noAutofit/>
          </a:bodyPr>
          <a:lstStyle/>
          <a:p>
            <a:pPr marL="514350" indent="-514350">
              <a:lnSpc>
                <a:spcPct val="100000"/>
              </a:lnSpc>
              <a:buFont typeface="+mj-lt"/>
              <a:buAutoNum type="arabicPeriod"/>
            </a:pPr>
            <a:r>
              <a:rPr lang="en-US" sz="2200" dirty="0">
                <a:solidFill>
                  <a:schemeClr val="tx2">
                    <a:lumMod val="60000"/>
                    <a:lumOff val="40000"/>
                  </a:schemeClr>
                </a:solidFill>
              </a:rPr>
              <a:t>This factor determines how much solar radiation is absorbed by the earth surface</a:t>
            </a:r>
          </a:p>
          <a:p>
            <a:pPr marL="514350" indent="-514350">
              <a:lnSpc>
                <a:spcPct val="100000"/>
              </a:lnSpc>
              <a:buFont typeface="+mj-lt"/>
              <a:buAutoNum type="arabicPeriod"/>
            </a:pPr>
            <a:r>
              <a:rPr lang="en-US" sz="2200" dirty="0">
                <a:solidFill>
                  <a:schemeClr val="accent6">
                    <a:lumMod val="75000"/>
                  </a:schemeClr>
                </a:solidFill>
              </a:rPr>
              <a:t>This factor limits the amount of solar radiation that reaches the earth</a:t>
            </a:r>
          </a:p>
          <a:p>
            <a:pPr marL="514350" indent="-514350">
              <a:lnSpc>
                <a:spcPct val="100000"/>
              </a:lnSpc>
              <a:buFont typeface="+mj-lt"/>
              <a:buAutoNum type="arabicPeriod"/>
            </a:pPr>
            <a:r>
              <a:rPr lang="en-US" sz="2200" dirty="0">
                <a:solidFill>
                  <a:srgbClr val="008000"/>
                </a:solidFill>
              </a:rPr>
              <a:t>This factor determines how much heat escapes back into space (and how much is instead trapped and heats the earth) </a:t>
            </a:r>
          </a:p>
          <a:p>
            <a:pPr marL="514350" indent="-514350">
              <a:lnSpc>
                <a:spcPct val="100000"/>
              </a:lnSpc>
              <a:buFont typeface="+mj-lt"/>
              <a:buAutoNum type="arabicPeriod"/>
            </a:pPr>
            <a:r>
              <a:rPr lang="en-US" sz="2200" dirty="0">
                <a:solidFill>
                  <a:schemeClr val="accent4">
                    <a:lumMod val="75000"/>
                  </a:schemeClr>
                </a:solidFill>
              </a:rPr>
              <a:t>This factor controls how much energy (heat) enters the system</a:t>
            </a:r>
          </a:p>
          <a:p>
            <a:pPr>
              <a:lnSpc>
                <a:spcPct val="100000"/>
              </a:lnSpc>
            </a:pPr>
            <a:endParaRPr lang="en-US" sz="2200" dirty="0"/>
          </a:p>
        </p:txBody>
      </p:sp>
      <p:sp>
        <p:nvSpPr>
          <p:cNvPr id="3" name="Content Placeholder 2"/>
          <p:cNvSpPr>
            <a:spLocks noGrp="1"/>
          </p:cNvSpPr>
          <p:nvPr>
            <p:ph sz="half" idx="2"/>
          </p:nvPr>
        </p:nvSpPr>
        <p:spPr/>
        <p:txBody>
          <a:bodyPr/>
          <a:lstStyle/>
          <a:p>
            <a:endParaRPr lang="en-US"/>
          </a:p>
        </p:txBody>
      </p:sp>
      <p:sp>
        <p:nvSpPr>
          <p:cNvPr id="18" name="Title 17"/>
          <p:cNvSpPr>
            <a:spLocks noGrp="1"/>
          </p:cNvSpPr>
          <p:nvPr>
            <p:ph type="title"/>
          </p:nvPr>
        </p:nvSpPr>
        <p:spPr/>
        <p:txBody>
          <a:bodyPr>
            <a:normAutofit/>
          </a:bodyPr>
          <a:lstStyle/>
          <a:p>
            <a:r>
              <a:rPr lang="en-US" b="1" dirty="0" smtClean="0"/>
              <a:t>Answer</a:t>
            </a:r>
            <a:endParaRPr lang="en-US" sz="2800" dirty="0"/>
          </a:p>
        </p:txBody>
      </p:sp>
      <p:sp>
        <p:nvSpPr>
          <p:cNvPr id="13" name="TextBox 12"/>
          <p:cNvSpPr txBox="1"/>
          <p:nvPr/>
        </p:nvSpPr>
        <p:spPr>
          <a:xfrm>
            <a:off x="6660876" y="4175062"/>
            <a:ext cx="3668455" cy="307777"/>
          </a:xfrm>
          <a:prstGeom prst="rect">
            <a:avLst/>
          </a:prstGeom>
          <a:noFill/>
        </p:spPr>
        <p:txBody>
          <a:bodyPr wrap="square" rtlCol="0">
            <a:spAutoFit/>
          </a:bodyPr>
          <a:lstStyle/>
          <a:p>
            <a:r>
              <a:rPr lang="en-US" sz="1400" dirty="0">
                <a:solidFill>
                  <a:schemeClr val="bg1"/>
                </a:solidFill>
              </a:rPr>
              <a:t>       1700              1800              1900              2000</a:t>
            </a:r>
          </a:p>
        </p:txBody>
      </p:sp>
      <p:grpSp>
        <p:nvGrpSpPr>
          <p:cNvPr id="32" name="Group 31"/>
          <p:cNvGrpSpPr/>
          <p:nvPr/>
        </p:nvGrpSpPr>
        <p:grpSpPr>
          <a:xfrm>
            <a:off x="9371170" y="1675135"/>
            <a:ext cx="1004341" cy="1829852"/>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27" name="Picture 26" descr="img018.jpg"/>
          <p:cNvPicPr>
            <a:picLocks noChangeAspect="1"/>
          </p:cNvPicPr>
          <p:nvPr/>
        </p:nvPicPr>
        <p:blipFill rotWithShape="1">
          <a:blip r:embed="rId4" cstate="email">
            <a:extLst>
              <a:ext uri="{28A0092B-C50C-407E-A947-70E740481C1C}">
                <a14:useLocalDpi xmlns:a14="http://schemas.microsoft.com/office/drawing/2010/main" val="0"/>
              </a:ext>
            </a:extLst>
          </a:blip>
          <a:srcRect l="40552" t="45432" b="7893"/>
          <a:stretch/>
        </p:blipFill>
        <p:spPr>
          <a:xfrm>
            <a:off x="8439439" y="4227863"/>
            <a:ext cx="2046068" cy="1615588"/>
          </a:xfrm>
          <a:prstGeom prst="rect">
            <a:avLst/>
          </a:prstGeom>
        </p:spPr>
      </p:pic>
      <p:sp>
        <p:nvSpPr>
          <p:cNvPr id="19" name="Rectangle 18"/>
          <p:cNvSpPr/>
          <p:nvPr/>
        </p:nvSpPr>
        <p:spPr>
          <a:xfrm>
            <a:off x="8502523" y="4331685"/>
            <a:ext cx="607695" cy="400110"/>
          </a:xfrm>
          <a:prstGeom prst="rect">
            <a:avLst/>
          </a:prstGeom>
          <a:solidFill>
            <a:schemeClr val="bg1"/>
          </a:solidFill>
        </p:spPr>
        <p:txBody>
          <a:bodyPr wrap="square">
            <a:spAutoFit/>
          </a:bodyPr>
          <a:lstStyle/>
          <a:p>
            <a:pPr algn="r"/>
            <a:r>
              <a:rPr lang="en-US" sz="2000" dirty="0"/>
              <a:t>CO</a:t>
            </a:r>
            <a:r>
              <a:rPr lang="en-US" sz="2000" baseline="-25000" dirty="0"/>
              <a:t>2</a:t>
            </a:r>
          </a:p>
        </p:txBody>
      </p:sp>
      <p:grpSp>
        <p:nvGrpSpPr>
          <p:cNvPr id="14" name="Group 13"/>
          <p:cNvGrpSpPr/>
          <p:nvPr/>
        </p:nvGrpSpPr>
        <p:grpSpPr>
          <a:xfrm>
            <a:off x="6155101" y="3684741"/>
            <a:ext cx="2162380" cy="2158710"/>
            <a:chOff x="123376" y="1557872"/>
            <a:chExt cx="5921823" cy="4914702"/>
          </a:xfrm>
        </p:grpSpPr>
        <p:pic>
          <p:nvPicPr>
            <p:cNvPr id="28" name="Picture 27" descr="artic sea ice, land, ocean albed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3376" y="2748221"/>
              <a:ext cx="5921823" cy="3724353"/>
            </a:xfrm>
            <a:prstGeom prst="rect">
              <a:avLst/>
            </a:prstGeom>
          </p:spPr>
        </p:pic>
        <p:cxnSp>
          <p:nvCxnSpPr>
            <p:cNvPr id="40" name="Straight Arrow Connector 39"/>
            <p:cNvCxnSpPr/>
            <p:nvPr/>
          </p:nvCxnSpPr>
          <p:spPr>
            <a:xfrm>
              <a:off x="3165165" y="1557872"/>
              <a:ext cx="0" cy="1447793"/>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3505530" y="1557872"/>
              <a:ext cx="1" cy="1401266"/>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6169642" y="3317688"/>
            <a:ext cx="2218351" cy="400110"/>
          </a:xfrm>
          <a:prstGeom prst="rect">
            <a:avLst/>
          </a:prstGeom>
          <a:noFill/>
        </p:spPr>
        <p:txBody>
          <a:bodyPr wrap="none" rtlCol="0">
            <a:spAutoFit/>
          </a:bodyPr>
          <a:lstStyle/>
          <a:p>
            <a:r>
              <a:rPr lang="en-US" sz="2000" dirty="0">
                <a:solidFill>
                  <a:schemeClr val="tx2">
                    <a:lumMod val="75000"/>
                  </a:schemeClr>
                </a:solidFill>
              </a:rPr>
              <a:t>Aerosols/volcanoes</a:t>
            </a:r>
          </a:p>
        </p:txBody>
      </p:sp>
      <p:sp>
        <p:nvSpPr>
          <p:cNvPr id="38" name="TextBox 37"/>
          <p:cNvSpPr txBox="1"/>
          <p:nvPr/>
        </p:nvSpPr>
        <p:spPr>
          <a:xfrm>
            <a:off x="6256279" y="5799869"/>
            <a:ext cx="1341878" cy="400110"/>
          </a:xfrm>
          <a:prstGeom prst="rect">
            <a:avLst/>
          </a:prstGeom>
          <a:noFill/>
        </p:spPr>
        <p:txBody>
          <a:bodyPr wrap="square" rtlCol="0">
            <a:spAutoFit/>
          </a:bodyPr>
          <a:lstStyle/>
          <a:p>
            <a:r>
              <a:rPr lang="en-US" sz="2000" dirty="0">
                <a:solidFill>
                  <a:schemeClr val="tx2">
                    <a:lumMod val="75000"/>
                  </a:schemeClr>
                </a:solidFill>
              </a:rPr>
              <a:t>Albedo</a:t>
            </a:r>
          </a:p>
        </p:txBody>
      </p:sp>
      <p:sp>
        <p:nvSpPr>
          <p:cNvPr id="44" name="TextBox 43"/>
          <p:cNvSpPr txBox="1"/>
          <p:nvPr/>
        </p:nvSpPr>
        <p:spPr>
          <a:xfrm>
            <a:off x="8387993" y="5799869"/>
            <a:ext cx="2088357" cy="400110"/>
          </a:xfrm>
          <a:prstGeom prst="rect">
            <a:avLst/>
          </a:prstGeom>
          <a:noFill/>
        </p:spPr>
        <p:txBody>
          <a:bodyPr wrap="none" rtlCol="0">
            <a:spAutoFit/>
          </a:bodyPr>
          <a:lstStyle/>
          <a:p>
            <a:r>
              <a:rPr lang="en-US" sz="2000" dirty="0">
                <a:solidFill>
                  <a:schemeClr val="tx2">
                    <a:lumMod val="75000"/>
                  </a:schemeClr>
                </a:solidFill>
              </a:rPr>
              <a:t>Greenhouse gases</a:t>
            </a:r>
          </a:p>
        </p:txBody>
      </p:sp>
      <p:sp>
        <p:nvSpPr>
          <p:cNvPr id="46" name="TextBox 45"/>
          <p:cNvSpPr txBox="1"/>
          <p:nvPr/>
        </p:nvSpPr>
        <p:spPr>
          <a:xfrm>
            <a:off x="8676162" y="3317688"/>
            <a:ext cx="1708521" cy="400110"/>
          </a:xfrm>
          <a:prstGeom prst="rect">
            <a:avLst/>
          </a:prstGeom>
          <a:noFill/>
        </p:spPr>
        <p:txBody>
          <a:bodyPr wrap="none" rtlCol="0">
            <a:spAutoFit/>
          </a:bodyPr>
          <a:lstStyle/>
          <a:p>
            <a:r>
              <a:rPr lang="en-US" sz="2000" dirty="0">
                <a:solidFill>
                  <a:schemeClr val="tx2">
                    <a:lumMod val="75000"/>
                  </a:schemeClr>
                </a:solidFill>
              </a:rPr>
              <a:t>Solar radiation</a:t>
            </a:r>
          </a:p>
        </p:txBody>
      </p:sp>
      <p:sp>
        <p:nvSpPr>
          <p:cNvPr id="51" name="TextBox 50"/>
          <p:cNvSpPr txBox="1"/>
          <p:nvPr/>
        </p:nvSpPr>
        <p:spPr>
          <a:xfrm flipH="1">
            <a:off x="6413378" y="2041942"/>
            <a:ext cx="779863" cy="1200329"/>
          </a:xfrm>
          <a:prstGeom prst="rect">
            <a:avLst/>
          </a:prstGeom>
          <a:noFill/>
        </p:spPr>
        <p:txBody>
          <a:bodyPr wrap="square" rtlCol="0">
            <a:spAutoFit/>
          </a:bodyPr>
          <a:lstStyle/>
          <a:p>
            <a:r>
              <a:rPr lang="en-US" sz="7200" dirty="0">
                <a:solidFill>
                  <a:srgbClr val="E46C0A"/>
                </a:solidFill>
              </a:rPr>
              <a:t>A</a:t>
            </a:r>
          </a:p>
        </p:txBody>
      </p:sp>
      <p:sp>
        <p:nvSpPr>
          <p:cNvPr id="53" name="TextBox 52"/>
          <p:cNvSpPr txBox="1"/>
          <p:nvPr/>
        </p:nvSpPr>
        <p:spPr>
          <a:xfrm>
            <a:off x="6459856" y="4515993"/>
            <a:ext cx="686907" cy="1200329"/>
          </a:xfrm>
          <a:prstGeom prst="rect">
            <a:avLst/>
          </a:prstGeom>
          <a:noFill/>
        </p:spPr>
        <p:txBody>
          <a:bodyPr wrap="none" rtlCol="0">
            <a:spAutoFit/>
          </a:bodyPr>
          <a:lstStyle/>
          <a:p>
            <a:r>
              <a:rPr lang="en-US" sz="7200" dirty="0">
                <a:solidFill>
                  <a:srgbClr val="558ED5"/>
                </a:solidFill>
              </a:rPr>
              <a:t>B</a:t>
            </a:r>
          </a:p>
        </p:txBody>
      </p:sp>
      <p:sp>
        <p:nvSpPr>
          <p:cNvPr id="54" name="TextBox 53"/>
          <p:cNvSpPr txBox="1"/>
          <p:nvPr/>
        </p:nvSpPr>
        <p:spPr>
          <a:xfrm>
            <a:off x="8765321" y="4515993"/>
            <a:ext cx="752730" cy="1200329"/>
          </a:xfrm>
          <a:prstGeom prst="rect">
            <a:avLst/>
          </a:prstGeom>
          <a:noFill/>
        </p:spPr>
        <p:txBody>
          <a:bodyPr wrap="none" rtlCol="0">
            <a:spAutoFit/>
          </a:bodyPr>
          <a:lstStyle/>
          <a:p>
            <a:r>
              <a:rPr lang="en-US" sz="7200" dirty="0">
                <a:solidFill>
                  <a:srgbClr val="008000"/>
                </a:solidFill>
              </a:rPr>
              <a:t>D</a:t>
            </a:r>
          </a:p>
        </p:txBody>
      </p:sp>
      <p:sp>
        <p:nvSpPr>
          <p:cNvPr id="55" name="TextBox 54"/>
          <p:cNvSpPr txBox="1"/>
          <p:nvPr/>
        </p:nvSpPr>
        <p:spPr>
          <a:xfrm>
            <a:off x="8794678" y="2120348"/>
            <a:ext cx="676988" cy="1200329"/>
          </a:xfrm>
          <a:prstGeom prst="rect">
            <a:avLst/>
          </a:prstGeom>
          <a:noFill/>
        </p:spPr>
        <p:txBody>
          <a:bodyPr wrap="none" rtlCol="0">
            <a:spAutoFit/>
          </a:bodyPr>
          <a:lstStyle/>
          <a:p>
            <a:r>
              <a:rPr lang="en-US" sz="7200" dirty="0">
                <a:solidFill>
                  <a:srgbClr val="604A7B"/>
                </a:solidFill>
              </a:rPr>
              <a:t>C</a:t>
            </a:r>
          </a:p>
        </p:txBody>
      </p:sp>
    </p:spTree>
    <p:extLst>
      <p:ext uri="{BB962C8B-B14F-4D97-AF65-F5344CB8AC3E}">
        <p14:creationId xmlns:p14="http://schemas.microsoft.com/office/powerpoint/2010/main" val="14934391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alphaModFix amt="27000"/>
          </a:blip>
          <a:stretch>
            <a:fillRect/>
          </a:stretch>
        </p:blipFill>
        <p:spPr>
          <a:xfrm>
            <a:off x="3097683" y="621147"/>
            <a:ext cx="5880765" cy="5880765"/>
          </a:xfrm>
          <a:prstGeom prst="rect">
            <a:avLst/>
          </a:prstGeom>
        </p:spPr>
      </p:pic>
      <p:sp>
        <p:nvSpPr>
          <p:cNvPr id="40" name="Title 1"/>
          <p:cNvSpPr txBox="1">
            <a:spLocks/>
          </p:cNvSpPr>
          <p:nvPr/>
        </p:nvSpPr>
        <p:spPr>
          <a:xfrm>
            <a:off x="2117437" y="3566630"/>
            <a:ext cx="7772400" cy="15364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a:solidFill>
                  <a:srgbClr val="800000"/>
                </a:solidFill>
              </a:rPr>
              <a:t>So, how has global climate changed in recent history?</a:t>
            </a: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7824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a:spLocks noGrp="1"/>
          </p:cNvSpPr>
          <p:nvPr>
            <p:ph idx="1"/>
          </p:nvPr>
        </p:nvSpPr>
        <p:spPr/>
        <p:txBody>
          <a:bodyPr>
            <a:normAutofit/>
          </a:bodyPr>
          <a:lstStyle/>
          <a:p>
            <a:pPr marL="0" indent="0">
              <a:buNone/>
            </a:pPr>
            <a:r>
              <a:rPr lang="en-US" sz="2800" dirty="0"/>
              <a:t>At the end of this session, learners will be able to:</a:t>
            </a:r>
          </a:p>
          <a:p>
            <a:r>
              <a:rPr lang="en-US" sz="2800" dirty="0"/>
              <a:t>Distinguish climate from weather</a:t>
            </a:r>
          </a:p>
          <a:p>
            <a:r>
              <a:rPr lang="en-US" sz="2800" dirty="0"/>
              <a:t>Describe the components of the climate system</a:t>
            </a:r>
          </a:p>
          <a:p>
            <a:r>
              <a:rPr lang="en-US" sz="2800" dirty="0"/>
              <a:t>Analyze how the components have changed</a:t>
            </a:r>
          </a:p>
          <a:p>
            <a:r>
              <a:rPr lang="en-US" sz="2800" dirty="0"/>
              <a:t>Attribute climate change to key drivers</a:t>
            </a:r>
          </a:p>
          <a:p>
            <a:pPr lvl="1"/>
            <a:endParaRPr lang="en-US" sz="2800" dirty="0"/>
          </a:p>
          <a:p>
            <a:endParaRPr lang="en-US" sz="2800" dirty="0"/>
          </a:p>
        </p:txBody>
      </p:sp>
      <p:sp>
        <p:nvSpPr>
          <p:cNvPr id="2" name="Title 1"/>
          <p:cNvSpPr>
            <a:spLocks noGrp="1"/>
          </p:cNvSpPr>
          <p:nvPr>
            <p:ph type="title"/>
          </p:nvPr>
        </p:nvSpPr>
        <p:spPr/>
        <p:txBody>
          <a:bodyPr/>
          <a:lstStyle/>
          <a:p>
            <a:r>
              <a:rPr lang="en-US" dirty="0" smtClean="0"/>
              <a:t>Learning objectives</a:t>
            </a:r>
            <a:endParaRPr lang="en-US" dirty="0"/>
          </a:p>
        </p:txBody>
      </p:sp>
    </p:spTree>
    <p:extLst>
      <p:ext uri="{BB962C8B-B14F-4D97-AF65-F5344CB8AC3E}">
        <p14:creationId xmlns:p14="http://schemas.microsoft.com/office/powerpoint/2010/main" val="5364221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Look at data on NASA’s website</a:t>
            </a:r>
          </a:p>
          <a:p>
            <a:r>
              <a:rPr lang="en-US" smtClean="0"/>
              <a:t>CO2, arctic sea ice, air temperatures, land ice</a:t>
            </a:r>
          </a:p>
          <a:p>
            <a:r>
              <a:rPr lang="en-US" smtClean="0"/>
              <a:t>What do the data suggest?</a:t>
            </a:r>
            <a:endParaRPr lang="en-US" dirty="0"/>
          </a:p>
        </p:txBody>
      </p:sp>
      <p:sp>
        <p:nvSpPr>
          <p:cNvPr id="2" name="Title 1"/>
          <p:cNvSpPr>
            <a:spLocks noGrp="1"/>
          </p:cNvSpPr>
          <p:nvPr>
            <p:ph type="title"/>
          </p:nvPr>
        </p:nvSpPr>
        <p:spPr/>
        <p:txBody>
          <a:bodyPr/>
          <a:lstStyle/>
          <a:p>
            <a:r>
              <a:rPr lang="en-US" smtClean="0"/>
              <a:t>Classroom activity</a:t>
            </a:r>
            <a:endParaRPr lang="en-US" dirty="0"/>
          </a:p>
        </p:txBody>
      </p:sp>
      <p:sp>
        <p:nvSpPr>
          <p:cNvPr id="5" name="TextBox 4"/>
          <p:cNvSpPr txBox="1"/>
          <p:nvPr/>
        </p:nvSpPr>
        <p:spPr>
          <a:xfrm>
            <a:off x="2108221" y="5703673"/>
            <a:ext cx="5059310" cy="369332"/>
          </a:xfrm>
          <a:prstGeom prst="rect">
            <a:avLst/>
          </a:prstGeom>
          <a:noFill/>
        </p:spPr>
        <p:txBody>
          <a:bodyPr wrap="none" rtlCol="0">
            <a:spAutoFit/>
          </a:bodyPr>
          <a:lstStyle/>
          <a:p>
            <a:r>
              <a:rPr lang="en-US" dirty="0">
                <a:hlinkClick r:id="rId3"/>
              </a:rPr>
              <a:t>http://climate.nasa.gov/key_indicators#globalTemp</a:t>
            </a:r>
            <a:endParaRPr lang="en-US" dirty="0"/>
          </a:p>
        </p:txBody>
      </p:sp>
    </p:spTree>
    <p:extLst>
      <p:ext uri="{BB962C8B-B14F-4D97-AF65-F5344CB8AC3E}">
        <p14:creationId xmlns:p14="http://schemas.microsoft.com/office/powerpoint/2010/main" val="3051199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Recent past (50 years)?</a:t>
            </a:r>
          </a:p>
          <a:p>
            <a:r>
              <a:rPr lang="en-US" dirty="0" smtClean="0"/>
              <a:t>Recent history (150 years)?</a:t>
            </a:r>
          </a:p>
          <a:p>
            <a:r>
              <a:rPr lang="en-US" dirty="0" smtClean="0"/>
              <a:t>Distant past (1000 to 1,000,000 years)?</a:t>
            </a:r>
            <a:endParaRPr lang="en-US" dirty="0"/>
          </a:p>
        </p:txBody>
      </p:sp>
      <p:sp>
        <p:nvSpPr>
          <p:cNvPr id="2" name="Title 1"/>
          <p:cNvSpPr>
            <a:spLocks noGrp="1"/>
          </p:cNvSpPr>
          <p:nvPr>
            <p:ph type="title"/>
          </p:nvPr>
        </p:nvSpPr>
        <p:spPr>
          <a:noFill/>
        </p:spPr>
        <p:txBody>
          <a:bodyPr/>
          <a:lstStyle/>
          <a:p>
            <a:r>
              <a:rPr lang="en-US" dirty="0"/>
              <a:t>Climate c</a:t>
            </a:r>
            <a:r>
              <a:rPr lang="en-US" dirty="0" smtClean="0"/>
              <a:t>hange</a:t>
            </a:r>
            <a:endParaRPr lang="en-US" dirty="0"/>
          </a:p>
        </p:txBody>
      </p:sp>
      <p:sp>
        <p:nvSpPr>
          <p:cNvPr id="7" name="TextBox 6"/>
          <p:cNvSpPr txBox="1"/>
          <p:nvPr/>
        </p:nvSpPr>
        <p:spPr>
          <a:xfrm>
            <a:off x="1981200" y="6220237"/>
            <a:ext cx="3342058" cy="369332"/>
          </a:xfrm>
          <a:prstGeom prst="rect">
            <a:avLst/>
          </a:prstGeom>
          <a:noFill/>
        </p:spPr>
        <p:txBody>
          <a:bodyPr wrap="square" rtlCol="0">
            <a:spAutoFit/>
          </a:bodyPr>
          <a:lstStyle/>
          <a:p>
            <a:r>
              <a:rPr lang="en-US" dirty="0">
                <a:solidFill>
                  <a:srgbClr val="285F30"/>
                </a:solidFill>
              </a:rPr>
              <a:t>How has climate changed?</a:t>
            </a:r>
          </a:p>
        </p:txBody>
      </p:sp>
    </p:spTree>
    <p:extLst>
      <p:ext uri="{BB962C8B-B14F-4D97-AF65-F5344CB8AC3E}">
        <p14:creationId xmlns:p14="http://schemas.microsoft.com/office/powerpoint/2010/main" val="28792713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63615" y="2467114"/>
            <a:ext cx="3293718" cy="707886"/>
          </a:xfrm>
          <a:prstGeom prst="rect">
            <a:avLst/>
          </a:prstGeom>
        </p:spPr>
        <p:txBody>
          <a:bodyPr wrap="square">
            <a:spAutoFit/>
          </a:bodyPr>
          <a:lstStyle/>
          <a:p>
            <a:pPr algn="ctr"/>
            <a:r>
              <a:rPr lang="en-US" sz="2000" dirty="0">
                <a:solidFill>
                  <a:schemeClr val="bg1"/>
                </a:solidFill>
              </a:rPr>
              <a:t>Difference from 20</a:t>
            </a:r>
            <a:r>
              <a:rPr lang="en-US" sz="2000" baseline="30000" dirty="0">
                <a:solidFill>
                  <a:schemeClr val="bg1"/>
                </a:solidFill>
              </a:rPr>
              <a:t>th</a:t>
            </a:r>
            <a:r>
              <a:rPr lang="en-US" sz="2000" dirty="0">
                <a:solidFill>
                  <a:schemeClr val="bg1"/>
                </a:solidFill>
              </a:rPr>
              <a:t> Century average for land and sea</a:t>
            </a:r>
            <a:endParaRPr lang="en-US" sz="2000" dirty="0"/>
          </a:p>
        </p:txBody>
      </p:sp>
      <p:sp>
        <p:nvSpPr>
          <p:cNvPr id="2" name="Title 1"/>
          <p:cNvSpPr>
            <a:spLocks noGrp="1"/>
          </p:cNvSpPr>
          <p:nvPr>
            <p:ph type="title"/>
          </p:nvPr>
        </p:nvSpPr>
        <p:spPr/>
        <p:txBody>
          <a:bodyPr>
            <a:normAutofit/>
          </a:bodyPr>
          <a:lstStyle/>
          <a:p>
            <a:r>
              <a:rPr lang="en-US" sz="4400" dirty="0" smtClean="0"/>
              <a:t>How has climate changed?</a:t>
            </a:r>
            <a:endParaRPr lang="en-US" sz="4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794" y="-46869"/>
            <a:ext cx="10215155" cy="6904869"/>
          </a:xfrm>
          <a:prstGeom prst="rect">
            <a:avLst/>
          </a:prstGeom>
        </p:spPr>
      </p:pic>
    </p:spTree>
    <p:extLst>
      <p:ext uri="{BB962C8B-B14F-4D97-AF65-F5344CB8AC3E}">
        <p14:creationId xmlns:p14="http://schemas.microsoft.com/office/powerpoint/2010/main" val="1065012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dirty="0" smtClean="0"/>
              <a:t>How has climate changed?</a:t>
            </a:r>
            <a:endParaRPr lang="en-US" dirty="0"/>
          </a:p>
        </p:txBody>
      </p:sp>
      <p:pic>
        <p:nvPicPr>
          <p:cNvPr id="4" name="Content Placeholder 3" descr="surface air temperatures2010.pdf"/>
          <p:cNvPicPr>
            <a:picLocks noGrp="1" noChangeAspect="1"/>
          </p:cNvPicPr>
          <p:nvPr>
            <p:ph idx="4294967295"/>
          </p:nvPr>
        </p:nvPicPr>
        <p:blipFill rotWithShape="1">
          <a:blip r:embed="rId3" cstate="email">
            <a:extLst>
              <a:ext uri="{28A0092B-C50C-407E-A947-70E740481C1C}">
                <a14:useLocalDpi xmlns:a14="http://schemas.microsoft.com/office/drawing/2010/main" val="0"/>
              </a:ext>
            </a:extLst>
          </a:blip>
          <a:srcRect t="14414" r="6706" b="10193"/>
          <a:stretch/>
        </p:blipFill>
        <p:spPr>
          <a:xfrm>
            <a:off x="1991149" y="1941190"/>
            <a:ext cx="7677739" cy="4794250"/>
          </a:xfrm>
          <a:solidFill>
            <a:srgbClr val="FFFFFF"/>
          </a:solidFill>
        </p:spPr>
      </p:pic>
      <p:cxnSp>
        <p:nvCxnSpPr>
          <p:cNvPr id="6" name="Straight Connector 5"/>
          <p:cNvCxnSpPr/>
          <p:nvPr/>
        </p:nvCxnSpPr>
        <p:spPr>
          <a:xfrm flipV="1">
            <a:off x="2992809" y="4707130"/>
            <a:ext cx="6413500" cy="15875"/>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257383" y="4557905"/>
            <a:ext cx="1320800" cy="254000"/>
          </a:xfrm>
          <a:prstGeom prst="rect">
            <a:avLst/>
          </a:prstGeom>
          <a:solidFill>
            <a:srgbClr val="0000FF">
              <a:alpha val="4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406309" y="4481189"/>
            <a:ext cx="2327304" cy="461665"/>
          </a:xfrm>
          <a:prstGeom prst="rect">
            <a:avLst/>
          </a:prstGeom>
          <a:noFill/>
        </p:spPr>
        <p:txBody>
          <a:bodyPr wrap="none" rtlCol="0">
            <a:spAutoFit/>
          </a:bodyPr>
          <a:lstStyle/>
          <a:p>
            <a:r>
              <a:rPr lang="en-US" sz="2400" dirty="0">
                <a:solidFill>
                  <a:srgbClr val="0000FF"/>
                </a:solidFill>
              </a:rPr>
              <a:t>Reference period</a:t>
            </a:r>
          </a:p>
        </p:txBody>
      </p:sp>
      <p:sp>
        <p:nvSpPr>
          <p:cNvPr id="5" name="Rectangle 4"/>
          <p:cNvSpPr/>
          <p:nvPr/>
        </p:nvSpPr>
        <p:spPr>
          <a:xfrm>
            <a:off x="1991149" y="1243444"/>
            <a:ext cx="8256567" cy="584775"/>
          </a:xfrm>
          <a:prstGeom prst="rect">
            <a:avLst/>
          </a:prstGeom>
        </p:spPr>
        <p:txBody>
          <a:bodyPr wrap="square">
            <a:spAutoFit/>
          </a:bodyPr>
          <a:lstStyle/>
          <a:p>
            <a:pPr algn="ctr"/>
            <a:r>
              <a:rPr lang="en-US" sz="3200" dirty="0"/>
              <a:t>Measured global air temperatures back to 1880</a:t>
            </a:r>
          </a:p>
        </p:txBody>
      </p:sp>
    </p:spTree>
    <p:extLst>
      <p:ext uri="{BB962C8B-B14F-4D97-AF65-F5344CB8AC3E}">
        <p14:creationId xmlns:p14="http://schemas.microsoft.com/office/powerpoint/2010/main" val="4151011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dirty="0" smtClean="0"/>
              <a:t>How has climate changed?</a:t>
            </a:r>
            <a:endParaRPr lang="en-US" dirty="0"/>
          </a:p>
        </p:txBody>
      </p:sp>
      <p:pic>
        <p:nvPicPr>
          <p:cNvPr id="4" name="Content Placeholder 3" descr="surface air temperatures2010.pdf"/>
          <p:cNvPicPr>
            <a:picLocks noGrp="1" noChangeAspect="1"/>
          </p:cNvPicPr>
          <p:nvPr>
            <p:ph idx="4294967295"/>
          </p:nvPr>
        </p:nvPicPr>
        <p:blipFill rotWithShape="1">
          <a:blip r:embed="rId3" cstate="email">
            <a:extLst>
              <a:ext uri="{28A0092B-C50C-407E-A947-70E740481C1C}">
                <a14:useLocalDpi xmlns:a14="http://schemas.microsoft.com/office/drawing/2010/main" val="0"/>
              </a:ext>
            </a:extLst>
          </a:blip>
          <a:srcRect t="14414" r="6706" b="10193"/>
          <a:stretch/>
        </p:blipFill>
        <p:spPr>
          <a:xfrm>
            <a:off x="1991149" y="1941190"/>
            <a:ext cx="7677739" cy="4794250"/>
          </a:xfrm>
          <a:solidFill>
            <a:srgbClr val="FFFFFF"/>
          </a:solidFill>
        </p:spPr>
      </p:pic>
      <p:cxnSp>
        <p:nvCxnSpPr>
          <p:cNvPr id="6" name="Straight Connector 5"/>
          <p:cNvCxnSpPr/>
          <p:nvPr/>
        </p:nvCxnSpPr>
        <p:spPr>
          <a:xfrm flipV="1">
            <a:off x="2992809" y="4707130"/>
            <a:ext cx="6413500" cy="15875"/>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257383" y="4557905"/>
            <a:ext cx="1320800" cy="254000"/>
          </a:xfrm>
          <a:prstGeom prst="rect">
            <a:avLst/>
          </a:prstGeom>
          <a:solidFill>
            <a:srgbClr val="0000FF">
              <a:alpha val="4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406309" y="4481189"/>
            <a:ext cx="2327304" cy="461665"/>
          </a:xfrm>
          <a:prstGeom prst="rect">
            <a:avLst/>
          </a:prstGeom>
          <a:noFill/>
        </p:spPr>
        <p:txBody>
          <a:bodyPr wrap="none" rtlCol="0">
            <a:spAutoFit/>
          </a:bodyPr>
          <a:lstStyle/>
          <a:p>
            <a:r>
              <a:rPr lang="en-US" sz="2400" dirty="0">
                <a:solidFill>
                  <a:srgbClr val="0000FF"/>
                </a:solidFill>
              </a:rPr>
              <a:t>Reference period</a:t>
            </a:r>
          </a:p>
        </p:txBody>
      </p:sp>
      <p:grpSp>
        <p:nvGrpSpPr>
          <p:cNvPr id="9" name="Group 8"/>
          <p:cNvGrpSpPr/>
          <p:nvPr/>
        </p:nvGrpSpPr>
        <p:grpSpPr>
          <a:xfrm>
            <a:off x="4800601" y="823721"/>
            <a:ext cx="4057346" cy="2613593"/>
            <a:chOff x="5018591" y="1182498"/>
            <a:chExt cx="3880327" cy="2613593"/>
          </a:xfrm>
        </p:grpSpPr>
        <p:pic>
          <p:nvPicPr>
            <p:cNvPr id="10" name="Picture 9" descr="global Temp NOAA.pdf"/>
            <p:cNvPicPr>
              <a:picLocks noChangeAspect="1"/>
            </p:cNvPicPr>
            <p:nvPr/>
          </p:nvPicPr>
          <p:blipFill rotWithShape="1">
            <a:blip r:embed="rId4" cstate="email">
              <a:extLst>
                <a:ext uri="{28A0092B-C50C-407E-A947-70E740481C1C}">
                  <a14:useLocalDpi xmlns:a14="http://schemas.microsoft.com/office/drawing/2010/main" val="0"/>
                </a:ext>
              </a:extLst>
            </a:blip>
            <a:srcRect l="9250" t="9420" r="15361" b="51650"/>
            <a:stretch/>
          </p:blipFill>
          <p:spPr>
            <a:xfrm>
              <a:off x="5022796" y="1182498"/>
              <a:ext cx="3859188" cy="2578958"/>
            </a:xfrm>
            <a:prstGeom prst="rect">
              <a:avLst/>
            </a:prstGeom>
          </p:spPr>
        </p:pic>
        <p:sp>
          <p:nvSpPr>
            <p:cNvPr id="11" name="Rectangle 10"/>
            <p:cNvSpPr/>
            <p:nvPr/>
          </p:nvSpPr>
          <p:spPr>
            <a:xfrm>
              <a:off x="5018591" y="1217133"/>
              <a:ext cx="3880327" cy="257895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grpSp>
      <p:cxnSp>
        <p:nvCxnSpPr>
          <p:cNvPr id="12" name="Straight Connector 11"/>
          <p:cNvCxnSpPr>
            <a:endCxn id="7" idx="1"/>
          </p:cNvCxnSpPr>
          <p:nvPr/>
        </p:nvCxnSpPr>
        <p:spPr>
          <a:xfrm>
            <a:off x="4800601" y="3437314"/>
            <a:ext cx="1456782" cy="1247591"/>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7" idx="3"/>
          </p:cNvCxnSpPr>
          <p:nvPr/>
        </p:nvCxnSpPr>
        <p:spPr>
          <a:xfrm flipH="1">
            <a:off x="7578183" y="3437314"/>
            <a:ext cx="1246070" cy="1247591"/>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7007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has climate changed?</a:t>
            </a:r>
            <a:endParaRPr lang="en-US" dirty="0"/>
          </a:p>
        </p:txBody>
      </p:sp>
      <p:pic>
        <p:nvPicPr>
          <p:cNvPr id="4" name="Content Placeholder 3" descr="surface air temperatures2010.pdf"/>
          <p:cNvPicPr>
            <a:picLocks noGrp="1" noChangeAspect="1"/>
          </p:cNvPicPr>
          <p:nvPr>
            <p:ph idx="4294967295"/>
          </p:nvPr>
        </p:nvPicPr>
        <p:blipFill rotWithShape="1">
          <a:blip r:embed="rId3" cstate="email">
            <a:extLst>
              <a:ext uri="{28A0092B-C50C-407E-A947-70E740481C1C}">
                <a14:useLocalDpi xmlns:a14="http://schemas.microsoft.com/office/drawing/2010/main" val="0"/>
              </a:ext>
            </a:extLst>
          </a:blip>
          <a:srcRect t="14414" b="11620"/>
          <a:stretch/>
        </p:blipFill>
        <p:spPr>
          <a:xfrm>
            <a:off x="2447225" y="2154237"/>
            <a:ext cx="8229600" cy="4703763"/>
          </a:xfrm>
          <a:solidFill>
            <a:srgbClr val="FFFFFF"/>
          </a:solidFill>
        </p:spPr>
      </p:pic>
      <p:cxnSp>
        <p:nvCxnSpPr>
          <p:cNvPr id="6" name="Straight Connector 5"/>
          <p:cNvCxnSpPr/>
          <p:nvPr/>
        </p:nvCxnSpPr>
        <p:spPr>
          <a:xfrm flipV="1">
            <a:off x="3511913" y="4926426"/>
            <a:ext cx="6413500" cy="15875"/>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480278" y="4834060"/>
            <a:ext cx="1371600" cy="254000"/>
          </a:xfrm>
          <a:prstGeom prst="rect">
            <a:avLst/>
          </a:prstGeom>
          <a:solidFill>
            <a:srgbClr val="0000FF">
              <a:alpha val="48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925413" y="4961060"/>
            <a:ext cx="2327304" cy="461665"/>
          </a:xfrm>
          <a:prstGeom prst="rect">
            <a:avLst/>
          </a:prstGeom>
          <a:noFill/>
        </p:spPr>
        <p:txBody>
          <a:bodyPr wrap="none" rtlCol="0">
            <a:spAutoFit/>
          </a:bodyPr>
          <a:lstStyle/>
          <a:p>
            <a:r>
              <a:rPr lang="en-US" sz="2400" dirty="0">
                <a:solidFill>
                  <a:srgbClr val="0000FF"/>
                </a:solidFill>
              </a:rPr>
              <a:t>Reference period</a:t>
            </a:r>
          </a:p>
        </p:txBody>
      </p:sp>
      <p:grpSp>
        <p:nvGrpSpPr>
          <p:cNvPr id="5" name="Group 4"/>
          <p:cNvGrpSpPr/>
          <p:nvPr/>
        </p:nvGrpSpPr>
        <p:grpSpPr>
          <a:xfrm>
            <a:off x="4778499" y="671064"/>
            <a:ext cx="3880327" cy="2613593"/>
            <a:chOff x="5018591" y="1182498"/>
            <a:chExt cx="3880327" cy="2613593"/>
          </a:xfrm>
        </p:grpSpPr>
        <p:pic>
          <p:nvPicPr>
            <p:cNvPr id="8" name="Picture 7" descr="global Temp NOAA.pdf"/>
            <p:cNvPicPr>
              <a:picLocks noChangeAspect="1"/>
            </p:cNvPicPr>
            <p:nvPr/>
          </p:nvPicPr>
          <p:blipFill rotWithShape="1">
            <a:blip r:embed="rId4" cstate="email">
              <a:extLst>
                <a:ext uri="{28A0092B-C50C-407E-A947-70E740481C1C}">
                  <a14:useLocalDpi xmlns:a14="http://schemas.microsoft.com/office/drawing/2010/main" val="0"/>
                </a:ext>
              </a:extLst>
            </a:blip>
            <a:srcRect l="9250" t="9420" r="15361" b="51650"/>
            <a:stretch/>
          </p:blipFill>
          <p:spPr>
            <a:xfrm>
              <a:off x="5022796" y="1182498"/>
              <a:ext cx="3859188" cy="2578958"/>
            </a:xfrm>
            <a:prstGeom prst="rect">
              <a:avLst/>
            </a:prstGeom>
          </p:spPr>
        </p:pic>
        <p:sp>
          <p:nvSpPr>
            <p:cNvPr id="11" name="Rectangle 10"/>
            <p:cNvSpPr/>
            <p:nvPr/>
          </p:nvSpPr>
          <p:spPr>
            <a:xfrm>
              <a:off x="5018591" y="1217133"/>
              <a:ext cx="3880327" cy="257895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grpSp>
      <p:cxnSp>
        <p:nvCxnSpPr>
          <p:cNvPr id="13" name="Straight Connector 12"/>
          <p:cNvCxnSpPr>
            <a:endCxn id="7" idx="1"/>
          </p:cNvCxnSpPr>
          <p:nvPr/>
        </p:nvCxnSpPr>
        <p:spPr>
          <a:xfrm>
            <a:off x="5186560" y="3796092"/>
            <a:ext cx="1293719" cy="116496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707165" y="3796092"/>
            <a:ext cx="1210802" cy="116496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122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117" r="6247" b="15807"/>
          <a:stretch/>
        </p:blipFill>
        <p:spPr>
          <a:xfrm>
            <a:off x="1934588" y="1671440"/>
            <a:ext cx="7958064" cy="4669418"/>
          </a:xfrm>
          <a:prstGeom prst="rect">
            <a:avLst/>
          </a:prstGeom>
        </p:spPr>
      </p:pic>
      <p:sp>
        <p:nvSpPr>
          <p:cNvPr id="4" name="TextBox 3"/>
          <p:cNvSpPr txBox="1"/>
          <p:nvPr/>
        </p:nvSpPr>
        <p:spPr>
          <a:xfrm>
            <a:off x="1647517" y="6259030"/>
            <a:ext cx="8930650" cy="553998"/>
          </a:xfrm>
          <a:prstGeom prst="rect">
            <a:avLst/>
          </a:prstGeom>
          <a:noFill/>
        </p:spPr>
        <p:txBody>
          <a:bodyPr wrap="none" rtlCol="0">
            <a:spAutoFit/>
          </a:bodyPr>
          <a:lstStyle/>
          <a:p>
            <a:r>
              <a:rPr lang="en-US" sz="1500" dirty="0">
                <a:hlinkClick r:id="rId4"/>
              </a:rPr>
              <a:t>NASA VIDEO: http://svs.gsfc.nasa.gov/vis/a000000/a004000/a004030/2012_GISSTEMP_update_withdates.mp4</a:t>
            </a:r>
            <a:endParaRPr lang="en-US" sz="1500" dirty="0"/>
          </a:p>
          <a:p>
            <a:endParaRPr lang="en-US" sz="1500" dirty="0"/>
          </a:p>
        </p:txBody>
      </p:sp>
      <p:sp>
        <p:nvSpPr>
          <p:cNvPr id="7" name="Title 1"/>
          <p:cNvSpPr txBox="1">
            <a:spLocks/>
          </p:cNvSpPr>
          <p:nvPr/>
        </p:nvSpPr>
        <p:spPr>
          <a:xfrm>
            <a:off x="2996094" y="1160894"/>
            <a:ext cx="6199812" cy="536117"/>
          </a:xfrm>
          <a:prstGeom prst="rect">
            <a:avLst/>
          </a:prstGeom>
          <a:solidFill>
            <a:schemeClr val="bg1"/>
          </a:solidFill>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dirty="0"/>
              <a:t>2000-2009 was 0.8°C warmer than 1900-1909</a:t>
            </a:r>
          </a:p>
        </p:txBody>
      </p:sp>
      <p:sp>
        <p:nvSpPr>
          <p:cNvPr id="3" name="Title 2"/>
          <p:cNvSpPr>
            <a:spLocks noGrp="1"/>
          </p:cNvSpPr>
          <p:nvPr>
            <p:ph type="title"/>
          </p:nvPr>
        </p:nvSpPr>
        <p:spPr/>
        <p:txBody>
          <a:bodyPr/>
          <a:lstStyle/>
          <a:p>
            <a:r>
              <a:rPr lang="en-US" dirty="0" smtClean="0"/>
              <a:t>How has climate changed?</a:t>
            </a:r>
            <a:endParaRPr lang="en-US" dirty="0"/>
          </a:p>
        </p:txBody>
      </p:sp>
    </p:spTree>
    <p:extLst>
      <p:ext uri="{BB962C8B-B14F-4D97-AF65-F5344CB8AC3E}">
        <p14:creationId xmlns:p14="http://schemas.microsoft.com/office/powerpoint/2010/main" val="3542490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3250" y="1968500"/>
            <a:ext cx="1301750" cy="1016000"/>
          </a:xfrm>
          <a:prstGeom prst="rect">
            <a:avLst/>
          </a:prstGeom>
          <a:solidFill>
            <a:srgbClr val="FFFFFF"/>
          </a:solidFill>
          <a:ln>
            <a:noFill/>
          </a:ln>
          <a:effectLst>
            <a:outerShdw blurRad="40000" dist="23000" dir="5400000" sx="0" sy="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311900" y="5937249"/>
            <a:ext cx="1736725" cy="484632"/>
          </a:xfrm>
          <a:prstGeom prst="rect">
            <a:avLst/>
          </a:prstGeom>
          <a:solidFill>
            <a:srgbClr val="FFFFFF"/>
          </a:solidFill>
          <a:ln>
            <a:noFill/>
          </a:ln>
          <a:effectLst>
            <a:outerShdw blurRad="40000" dist="23000" dir="5400000" sx="0" sy="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2332685" y="1697183"/>
            <a:ext cx="7582812" cy="5499823"/>
            <a:chOff x="457200" y="1274763"/>
            <a:chExt cx="8165217" cy="5922243"/>
          </a:xfrm>
        </p:grpSpPr>
        <p:pic>
          <p:nvPicPr>
            <p:cNvPr id="3" name="Picture 2" descr="hockeystick1000_Year_Temperature_Comparison.png (PNG Image, 599x442 pixels).pdf"/>
            <p:cNvPicPr>
              <a:picLocks noChangeAspect="1"/>
            </p:cNvPicPr>
            <p:nvPr/>
          </p:nvPicPr>
          <p:blipFill rotWithShape="1">
            <a:blip r:embed="rId3">
              <a:extLst>
                <a:ext uri="{28A0092B-C50C-407E-A947-70E740481C1C}">
                  <a14:useLocalDpi xmlns:a14="http://schemas.microsoft.com/office/drawing/2010/main" val="0"/>
                </a:ext>
              </a:extLst>
            </a:blip>
            <a:srcRect l="7250" t="7509" r="11568" b="46991"/>
            <a:stretch/>
          </p:blipFill>
          <p:spPr>
            <a:xfrm>
              <a:off x="457200" y="1274763"/>
              <a:ext cx="8165217" cy="5922243"/>
            </a:xfrm>
            <a:prstGeom prst="rect">
              <a:avLst/>
            </a:prstGeom>
          </p:spPr>
        </p:pic>
        <p:sp>
          <p:nvSpPr>
            <p:cNvPr id="7" name="TextBox 6"/>
            <p:cNvSpPr txBox="1"/>
            <p:nvPr/>
          </p:nvSpPr>
          <p:spPr>
            <a:xfrm>
              <a:off x="7174418" y="1532132"/>
              <a:ext cx="936625" cy="463982"/>
            </a:xfrm>
            <a:prstGeom prst="rect">
              <a:avLst/>
            </a:prstGeom>
            <a:solidFill>
              <a:schemeClr val="tx1"/>
            </a:solidFill>
          </p:spPr>
          <p:txBody>
            <a:bodyPr wrap="square" rtlCol="0">
              <a:spAutoFit/>
            </a:bodyPr>
            <a:lstStyle/>
            <a:p>
              <a:pPr>
                <a:lnSpc>
                  <a:spcPct val="110000"/>
                </a:lnSpc>
              </a:pPr>
              <a:r>
                <a:rPr lang="en-US" sz="2000" dirty="0">
                  <a:solidFill>
                    <a:schemeClr val="bg1"/>
                  </a:solidFill>
                </a:rPr>
                <a:t>2012</a:t>
              </a:r>
            </a:p>
          </p:txBody>
        </p:sp>
        <p:sp>
          <p:nvSpPr>
            <p:cNvPr id="10" name="Rectangle 9"/>
            <p:cNvSpPr/>
            <p:nvPr/>
          </p:nvSpPr>
          <p:spPr>
            <a:xfrm>
              <a:off x="7837672" y="1608111"/>
              <a:ext cx="364557" cy="536893"/>
            </a:xfrm>
            <a:prstGeom prst="rect">
              <a:avLst/>
            </a:prstGeom>
          </p:spPr>
          <p:txBody>
            <a:bodyPr wrap="none">
              <a:spAutoFit/>
            </a:bodyPr>
            <a:lstStyle/>
            <a:p>
              <a:pPr>
                <a:lnSpc>
                  <a:spcPct val="110000"/>
                </a:lnSpc>
              </a:pPr>
              <a:r>
                <a:rPr lang="en-US" sz="2400" dirty="0">
                  <a:solidFill>
                    <a:schemeClr val="bg1"/>
                  </a:solidFill>
                </a:rPr>
                <a:t>*</a:t>
              </a:r>
            </a:p>
          </p:txBody>
        </p:sp>
        <p:cxnSp>
          <p:nvCxnSpPr>
            <p:cNvPr id="12" name="Straight Connector 11"/>
            <p:cNvCxnSpPr/>
            <p:nvPr/>
          </p:nvCxnSpPr>
          <p:spPr>
            <a:xfrm flipV="1">
              <a:off x="7866589" y="1934504"/>
              <a:ext cx="86786" cy="189065"/>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flipV="1">
            <a:off x="2977089" y="3386686"/>
            <a:ext cx="6413500" cy="15875"/>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923847" y="3259685"/>
            <a:ext cx="292097" cy="254000"/>
          </a:xfrm>
          <a:prstGeom prst="rect">
            <a:avLst/>
          </a:prstGeom>
          <a:solidFill>
            <a:schemeClr val="bg2">
              <a:lumMod val="40000"/>
              <a:lumOff val="60000"/>
              <a:alpha val="48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97718" y="1126368"/>
            <a:ext cx="6903414" cy="477054"/>
          </a:xfrm>
          <a:prstGeom prst="rect">
            <a:avLst/>
          </a:prstGeom>
        </p:spPr>
        <p:txBody>
          <a:bodyPr wrap="square">
            <a:spAutoFit/>
          </a:bodyPr>
          <a:lstStyle/>
          <a:p>
            <a:r>
              <a:rPr lang="en-US" sz="2500" dirty="0"/>
              <a:t>Warmer now than any time in the past 1000 years</a:t>
            </a:r>
          </a:p>
        </p:txBody>
      </p:sp>
      <p:sp>
        <p:nvSpPr>
          <p:cNvPr id="11" name="Title 10"/>
          <p:cNvSpPr>
            <a:spLocks noGrp="1"/>
          </p:cNvSpPr>
          <p:nvPr>
            <p:ph type="title"/>
          </p:nvPr>
        </p:nvSpPr>
        <p:spPr/>
        <p:txBody>
          <a:bodyPr/>
          <a:lstStyle/>
          <a:p>
            <a:r>
              <a:rPr lang="en-US" dirty="0"/>
              <a:t>How has climate changed?</a:t>
            </a:r>
          </a:p>
        </p:txBody>
      </p:sp>
    </p:spTree>
    <p:extLst>
      <p:ext uri="{BB962C8B-B14F-4D97-AF65-F5344CB8AC3E}">
        <p14:creationId xmlns:p14="http://schemas.microsoft.com/office/powerpoint/2010/main" val="31099602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alphaModFix amt="27000"/>
          </a:blip>
          <a:stretch>
            <a:fillRect/>
          </a:stretch>
        </p:blipFill>
        <p:spPr>
          <a:xfrm>
            <a:off x="3145391" y="1080001"/>
            <a:ext cx="5880765" cy="5880765"/>
          </a:xfrm>
          <a:prstGeom prst="rect">
            <a:avLst/>
          </a:prstGeom>
        </p:spPr>
      </p:pic>
      <p:sp>
        <p:nvSpPr>
          <p:cNvPr id="2" name="Title 1"/>
          <p:cNvSpPr>
            <a:spLocks noGrp="1"/>
          </p:cNvSpPr>
          <p:nvPr>
            <p:ph type="title"/>
          </p:nvPr>
        </p:nvSpPr>
        <p:spPr/>
        <p:txBody>
          <a:bodyPr/>
          <a:lstStyle/>
          <a:p>
            <a:r>
              <a:rPr lang="de-DE" dirty="0" smtClean="0"/>
              <a:t>Why has climate changed?</a:t>
            </a:r>
            <a:endParaRPr lang="en-US" dirty="0"/>
          </a:p>
        </p:txBody>
      </p:sp>
      <p:sp>
        <p:nvSpPr>
          <p:cNvPr id="5" name="Title 1"/>
          <p:cNvSpPr txBox="1">
            <a:spLocks/>
          </p:cNvSpPr>
          <p:nvPr/>
        </p:nvSpPr>
        <p:spPr>
          <a:xfrm>
            <a:off x="1631338" y="2160001"/>
            <a:ext cx="8897325" cy="46979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spcBef>
                <a:spcPts val="300"/>
              </a:spcBef>
              <a:spcAft>
                <a:spcPts val="300"/>
              </a:spcAft>
            </a:pPr>
            <a:r>
              <a:rPr lang="en-US" sz="3400" dirty="0">
                <a:solidFill>
                  <a:srgbClr val="000099"/>
                </a:solidFill>
              </a:rPr>
              <a:t>Not just ‘</a:t>
            </a:r>
            <a:r>
              <a:rPr lang="en-US" sz="3400" b="1" dirty="0">
                <a:solidFill>
                  <a:srgbClr val="000099"/>
                </a:solidFill>
              </a:rPr>
              <a:t>changed</a:t>
            </a:r>
            <a:r>
              <a:rPr lang="en-US" sz="3400" dirty="0">
                <a:solidFill>
                  <a:srgbClr val="000099"/>
                </a:solidFill>
              </a:rPr>
              <a:t>’—</a:t>
            </a:r>
            <a:br>
              <a:rPr lang="en-US" sz="3400" dirty="0">
                <a:solidFill>
                  <a:srgbClr val="000099"/>
                </a:solidFill>
              </a:rPr>
            </a:br>
            <a:r>
              <a:rPr lang="en-US" sz="3400" dirty="0">
                <a:solidFill>
                  <a:srgbClr val="000099"/>
                </a:solidFill>
              </a:rPr>
              <a:t>an </a:t>
            </a:r>
            <a:r>
              <a:rPr lang="en-US" sz="4200" b="1" i="1" dirty="0">
                <a:solidFill>
                  <a:srgbClr val="000099"/>
                </a:solidFill>
              </a:rPr>
              <a:t>increase</a:t>
            </a:r>
            <a:r>
              <a:rPr lang="en-US" sz="4200" dirty="0">
                <a:solidFill>
                  <a:srgbClr val="000099"/>
                </a:solidFill>
              </a:rPr>
              <a:t> </a:t>
            </a:r>
            <a:r>
              <a:rPr lang="en-US" sz="3400" dirty="0">
                <a:solidFill>
                  <a:srgbClr val="000099"/>
                </a:solidFill>
              </a:rPr>
              <a:t>in global temperature </a:t>
            </a:r>
            <a:r>
              <a:rPr lang="en-US" sz="3400" dirty="0" smtClean="0">
                <a:solidFill>
                  <a:srgbClr val="000099"/>
                </a:solidFill>
              </a:rPr>
              <a:t>over </a:t>
            </a:r>
            <a:r>
              <a:rPr lang="en-US" sz="3400" dirty="0">
                <a:solidFill>
                  <a:srgbClr val="000099"/>
                </a:solidFill>
              </a:rPr>
              <a:t>time. </a:t>
            </a:r>
            <a:br>
              <a:rPr lang="en-US" sz="3400" dirty="0">
                <a:solidFill>
                  <a:srgbClr val="000099"/>
                </a:solidFill>
              </a:rPr>
            </a:br>
            <a:r>
              <a:rPr lang="en-US" sz="3400" dirty="0">
                <a:solidFill>
                  <a:srgbClr val="000099"/>
                </a:solidFill>
              </a:rPr>
              <a:t>Why has the earth warmed? </a:t>
            </a:r>
            <a:endParaRPr lang="en-US" sz="3400" dirty="0" smtClean="0">
              <a:solidFill>
                <a:srgbClr val="000099"/>
              </a:solidFill>
            </a:endParaRPr>
          </a:p>
          <a:p>
            <a:pPr>
              <a:lnSpc>
                <a:spcPct val="110000"/>
              </a:lnSpc>
              <a:spcBef>
                <a:spcPts val="300"/>
              </a:spcBef>
              <a:spcAft>
                <a:spcPts val="300"/>
              </a:spcAft>
            </a:pPr>
            <a:r>
              <a:rPr lang="en-US" sz="3400" dirty="0">
                <a:solidFill>
                  <a:srgbClr val="000099"/>
                </a:solidFill>
              </a:rPr>
              <a:t/>
            </a:r>
            <a:br>
              <a:rPr lang="en-US" sz="3400" dirty="0">
                <a:solidFill>
                  <a:srgbClr val="000099"/>
                </a:solidFill>
              </a:rPr>
            </a:br>
            <a:r>
              <a:rPr lang="en-US" sz="3400" dirty="0">
                <a:solidFill>
                  <a:srgbClr val="000099"/>
                </a:solidFill>
              </a:rPr>
              <a:t>We need to identify a factor that can experience a </a:t>
            </a:r>
            <a:r>
              <a:rPr lang="en-US" sz="3400" b="1" u="sng" dirty="0" err="1">
                <a:solidFill>
                  <a:srgbClr val="000099"/>
                </a:solidFill>
              </a:rPr>
              <a:t>uni</a:t>
            </a:r>
            <a:r>
              <a:rPr lang="en-US" sz="3400" dirty="0">
                <a:solidFill>
                  <a:srgbClr val="000099"/>
                </a:solidFill>
              </a:rPr>
              <a:t>-directional shift. </a:t>
            </a:r>
          </a:p>
        </p:txBody>
      </p:sp>
    </p:spTree>
    <p:extLst>
      <p:ext uri="{BB962C8B-B14F-4D97-AF65-F5344CB8AC3E}">
        <p14:creationId xmlns:p14="http://schemas.microsoft.com/office/powerpoint/2010/main" val="155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http://geology.com/volcanoes/santa-maria/el-caliente-eruption-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8382" y="1744049"/>
            <a:ext cx="2111712" cy="158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p:cNvSpPr>
            <a:spLocks noGrp="1"/>
          </p:cNvSpPr>
          <p:nvPr>
            <p:ph sz="half" idx="1"/>
          </p:nvPr>
        </p:nvSpPr>
        <p:spPr>
          <a:xfrm>
            <a:off x="533941" y="1269873"/>
            <a:ext cx="5181600" cy="5451602"/>
          </a:xfrm>
        </p:spPr>
        <p:txBody>
          <a:bodyPr>
            <a:noAutofit/>
          </a:bodyPr>
          <a:lstStyle/>
          <a:p>
            <a:pPr marL="0" indent="0">
              <a:lnSpc>
                <a:spcPct val="100000"/>
              </a:lnSpc>
              <a:buNone/>
            </a:pPr>
            <a:r>
              <a:rPr lang="en-US" sz="2400" dirty="0"/>
              <a:t>Which factors are likely to have experienced a directional shift in the past 150 years?</a:t>
            </a:r>
          </a:p>
          <a:p>
            <a:pPr>
              <a:lnSpc>
                <a:spcPct val="100000"/>
              </a:lnSpc>
            </a:pPr>
            <a:r>
              <a:rPr lang="en-US" sz="2400" dirty="0"/>
              <a:t>A</a:t>
            </a:r>
          </a:p>
          <a:p>
            <a:pPr>
              <a:lnSpc>
                <a:spcPct val="100000"/>
              </a:lnSpc>
            </a:pPr>
            <a:r>
              <a:rPr lang="en-US" sz="2400" dirty="0"/>
              <a:t>B</a:t>
            </a:r>
          </a:p>
          <a:p>
            <a:pPr>
              <a:lnSpc>
                <a:spcPct val="100000"/>
              </a:lnSpc>
            </a:pPr>
            <a:r>
              <a:rPr lang="en-US" sz="2400" dirty="0"/>
              <a:t>C</a:t>
            </a:r>
          </a:p>
          <a:p>
            <a:pPr>
              <a:lnSpc>
                <a:spcPct val="100000"/>
              </a:lnSpc>
            </a:pPr>
            <a:r>
              <a:rPr lang="en-US" sz="2400" dirty="0"/>
              <a:t>D</a:t>
            </a:r>
          </a:p>
          <a:p>
            <a:pPr>
              <a:lnSpc>
                <a:spcPct val="100000"/>
              </a:lnSpc>
            </a:pPr>
            <a:r>
              <a:rPr lang="en-US" sz="2400" dirty="0"/>
              <a:t>A and B</a:t>
            </a:r>
          </a:p>
          <a:p>
            <a:pPr>
              <a:lnSpc>
                <a:spcPct val="100000"/>
              </a:lnSpc>
            </a:pPr>
            <a:r>
              <a:rPr lang="en-US" sz="2400" dirty="0"/>
              <a:t>B and C</a:t>
            </a:r>
          </a:p>
          <a:p>
            <a:pPr>
              <a:lnSpc>
                <a:spcPct val="100000"/>
              </a:lnSpc>
            </a:pPr>
            <a:r>
              <a:rPr lang="en-US" sz="2400" dirty="0"/>
              <a:t>C and D</a:t>
            </a:r>
          </a:p>
          <a:p>
            <a:pPr marL="0" indent="0">
              <a:lnSpc>
                <a:spcPct val="100000"/>
              </a:lnSpc>
              <a:buNone/>
            </a:pPr>
            <a:endParaRPr lang="en-US" sz="2400" dirty="0"/>
          </a:p>
          <a:p>
            <a:pPr marL="0" indent="0">
              <a:lnSpc>
                <a:spcPct val="100000"/>
              </a:lnSpc>
              <a:buNone/>
            </a:pPr>
            <a:endParaRPr lang="en-US" sz="2400" dirty="0"/>
          </a:p>
        </p:txBody>
      </p:sp>
      <p:sp>
        <p:nvSpPr>
          <p:cNvPr id="3" name="Content Placeholder 2"/>
          <p:cNvSpPr>
            <a:spLocks noGrp="1"/>
          </p:cNvSpPr>
          <p:nvPr>
            <p:ph sz="half" idx="2"/>
          </p:nvPr>
        </p:nvSpPr>
        <p:spPr/>
        <p:txBody>
          <a:bodyPr/>
          <a:lstStyle/>
          <a:p>
            <a:endParaRPr lang="en-US"/>
          </a:p>
        </p:txBody>
      </p:sp>
      <p:sp>
        <p:nvSpPr>
          <p:cNvPr id="39" name="Title 17"/>
          <p:cNvSpPr>
            <a:spLocks noGrp="1"/>
          </p:cNvSpPr>
          <p:nvPr>
            <p:ph type="title"/>
          </p:nvPr>
        </p:nvSpPr>
        <p:spPr>
          <a:noFill/>
        </p:spPr>
        <p:txBody>
          <a:bodyPr>
            <a:normAutofit/>
          </a:bodyPr>
          <a:lstStyle/>
          <a:p>
            <a:r>
              <a:rPr lang="en-US" sz="4000" dirty="0"/>
              <a:t>Classroom Exercise</a:t>
            </a:r>
          </a:p>
        </p:txBody>
      </p:sp>
      <p:sp>
        <p:nvSpPr>
          <p:cNvPr id="13" name="TextBox 12"/>
          <p:cNvSpPr txBox="1"/>
          <p:nvPr/>
        </p:nvSpPr>
        <p:spPr>
          <a:xfrm>
            <a:off x="6660876" y="4175062"/>
            <a:ext cx="3668455" cy="307777"/>
          </a:xfrm>
          <a:prstGeom prst="rect">
            <a:avLst/>
          </a:prstGeom>
          <a:noFill/>
        </p:spPr>
        <p:txBody>
          <a:bodyPr wrap="square" rtlCol="0">
            <a:spAutoFit/>
          </a:bodyPr>
          <a:lstStyle/>
          <a:p>
            <a:r>
              <a:rPr lang="en-US" sz="1400" dirty="0">
                <a:solidFill>
                  <a:schemeClr val="bg1"/>
                </a:solidFill>
              </a:rPr>
              <a:t>       1700              1800              1900              2000</a:t>
            </a:r>
          </a:p>
        </p:txBody>
      </p:sp>
      <p:grpSp>
        <p:nvGrpSpPr>
          <p:cNvPr id="32" name="Group 31"/>
          <p:cNvGrpSpPr/>
          <p:nvPr/>
        </p:nvGrpSpPr>
        <p:grpSpPr>
          <a:xfrm>
            <a:off x="9371170" y="1675135"/>
            <a:ext cx="1004341" cy="1829852"/>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27" name="Picture 26" descr="img018.jpg"/>
          <p:cNvPicPr>
            <a:picLocks noChangeAspect="1"/>
          </p:cNvPicPr>
          <p:nvPr/>
        </p:nvPicPr>
        <p:blipFill rotWithShape="1">
          <a:blip r:embed="rId4" cstate="email">
            <a:extLst>
              <a:ext uri="{28A0092B-C50C-407E-A947-70E740481C1C}">
                <a14:useLocalDpi xmlns:a14="http://schemas.microsoft.com/office/drawing/2010/main" val="0"/>
              </a:ext>
            </a:extLst>
          </a:blip>
          <a:srcRect l="40552" t="45432" b="7893"/>
          <a:stretch/>
        </p:blipFill>
        <p:spPr>
          <a:xfrm>
            <a:off x="8439439" y="4227863"/>
            <a:ext cx="2046068" cy="1615588"/>
          </a:xfrm>
          <a:prstGeom prst="rect">
            <a:avLst/>
          </a:prstGeom>
        </p:spPr>
      </p:pic>
      <p:sp>
        <p:nvSpPr>
          <p:cNvPr id="19" name="Rectangle 18"/>
          <p:cNvSpPr/>
          <p:nvPr/>
        </p:nvSpPr>
        <p:spPr>
          <a:xfrm>
            <a:off x="8502523" y="4331685"/>
            <a:ext cx="607695" cy="400110"/>
          </a:xfrm>
          <a:prstGeom prst="rect">
            <a:avLst/>
          </a:prstGeom>
          <a:solidFill>
            <a:schemeClr val="bg1"/>
          </a:solidFill>
        </p:spPr>
        <p:txBody>
          <a:bodyPr wrap="square">
            <a:spAutoFit/>
          </a:bodyPr>
          <a:lstStyle/>
          <a:p>
            <a:pPr algn="r"/>
            <a:r>
              <a:rPr lang="en-US" sz="2000" dirty="0"/>
              <a:t>CO</a:t>
            </a:r>
            <a:r>
              <a:rPr lang="en-US" sz="2000" baseline="-25000" dirty="0"/>
              <a:t>2</a:t>
            </a:r>
          </a:p>
        </p:txBody>
      </p:sp>
      <p:pic>
        <p:nvPicPr>
          <p:cNvPr id="28" name="Picture 27" descr="artic sea ice, land, ocean albed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5101" y="4207585"/>
            <a:ext cx="2162380" cy="1635867"/>
          </a:xfrm>
          <a:prstGeom prst="rect">
            <a:avLst/>
          </a:prstGeom>
        </p:spPr>
      </p:pic>
      <p:sp>
        <p:nvSpPr>
          <p:cNvPr id="5" name="TextBox 4"/>
          <p:cNvSpPr txBox="1"/>
          <p:nvPr/>
        </p:nvSpPr>
        <p:spPr>
          <a:xfrm>
            <a:off x="6169642" y="3317688"/>
            <a:ext cx="2218351" cy="400110"/>
          </a:xfrm>
          <a:prstGeom prst="rect">
            <a:avLst/>
          </a:prstGeom>
          <a:noFill/>
        </p:spPr>
        <p:txBody>
          <a:bodyPr wrap="none" rtlCol="0">
            <a:spAutoFit/>
          </a:bodyPr>
          <a:lstStyle/>
          <a:p>
            <a:r>
              <a:rPr lang="en-US" sz="2000" dirty="0">
                <a:solidFill>
                  <a:schemeClr val="tx2">
                    <a:lumMod val="75000"/>
                  </a:schemeClr>
                </a:solidFill>
              </a:rPr>
              <a:t>Aerosols/volcanoes</a:t>
            </a:r>
          </a:p>
        </p:txBody>
      </p:sp>
      <p:sp>
        <p:nvSpPr>
          <p:cNvPr id="38" name="TextBox 37"/>
          <p:cNvSpPr txBox="1"/>
          <p:nvPr/>
        </p:nvSpPr>
        <p:spPr>
          <a:xfrm>
            <a:off x="6256279" y="5799869"/>
            <a:ext cx="1341878" cy="400110"/>
          </a:xfrm>
          <a:prstGeom prst="rect">
            <a:avLst/>
          </a:prstGeom>
          <a:noFill/>
        </p:spPr>
        <p:txBody>
          <a:bodyPr wrap="square" rtlCol="0">
            <a:spAutoFit/>
          </a:bodyPr>
          <a:lstStyle/>
          <a:p>
            <a:r>
              <a:rPr lang="en-US" sz="2000" dirty="0">
                <a:solidFill>
                  <a:schemeClr val="tx2">
                    <a:lumMod val="75000"/>
                  </a:schemeClr>
                </a:solidFill>
              </a:rPr>
              <a:t>Albedo</a:t>
            </a:r>
          </a:p>
        </p:txBody>
      </p:sp>
      <p:sp>
        <p:nvSpPr>
          <p:cNvPr id="44" name="TextBox 43"/>
          <p:cNvSpPr txBox="1"/>
          <p:nvPr/>
        </p:nvSpPr>
        <p:spPr>
          <a:xfrm>
            <a:off x="8387993" y="5799869"/>
            <a:ext cx="2088357" cy="400110"/>
          </a:xfrm>
          <a:prstGeom prst="rect">
            <a:avLst/>
          </a:prstGeom>
          <a:noFill/>
        </p:spPr>
        <p:txBody>
          <a:bodyPr wrap="none" rtlCol="0">
            <a:spAutoFit/>
          </a:bodyPr>
          <a:lstStyle/>
          <a:p>
            <a:r>
              <a:rPr lang="en-US" sz="2000" dirty="0">
                <a:solidFill>
                  <a:schemeClr val="tx2">
                    <a:lumMod val="75000"/>
                  </a:schemeClr>
                </a:solidFill>
              </a:rPr>
              <a:t>Greenhouse gases</a:t>
            </a:r>
          </a:p>
        </p:txBody>
      </p:sp>
      <p:sp>
        <p:nvSpPr>
          <p:cNvPr id="46" name="TextBox 45"/>
          <p:cNvSpPr txBox="1"/>
          <p:nvPr/>
        </p:nvSpPr>
        <p:spPr>
          <a:xfrm>
            <a:off x="8676162" y="3342090"/>
            <a:ext cx="1708521" cy="400110"/>
          </a:xfrm>
          <a:prstGeom prst="rect">
            <a:avLst/>
          </a:prstGeom>
          <a:noFill/>
        </p:spPr>
        <p:txBody>
          <a:bodyPr wrap="none" rtlCol="0">
            <a:spAutoFit/>
          </a:bodyPr>
          <a:lstStyle/>
          <a:p>
            <a:r>
              <a:rPr lang="en-US" sz="2000" dirty="0">
                <a:solidFill>
                  <a:schemeClr val="tx2">
                    <a:lumMod val="75000"/>
                  </a:schemeClr>
                </a:solidFill>
              </a:rPr>
              <a:t>Solar radiation</a:t>
            </a:r>
          </a:p>
        </p:txBody>
      </p:sp>
      <p:sp>
        <p:nvSpPr>
          <p:cNvPr id="51" name="TextBox 50"/>
          <p:cNvSpPr txBox="1"/>
          <p:nvPr/>
        </p:nvSpPr>
        <p:spPr>
          <a:xfrm>
            <a:off x="6493927" y="2198754"/>
            <a:ext cx="718466" cy="1200329"/>
          </a:xfrm>
          <a:prstGeom prst="rect">
            <a:avLst/>
          </a:prstGeom>
          <a:noFill/>
        </p:spPr>
        <p:txBody>
          <a:bodyPr wrap="none" rtlCol="0">
            <a:spAutoFit/>
          </a:bodyPr>
          <a:lstStyle/>
          <a:p>
            <a:r>
              <a:rPr lang="en-US" sz="7200" dirty="0">
                <a:solidFill>
                  <a:srgbClr val="1DECFF"/>
                </a:solidFill>
              </a:rPr>
              <a:t>A</a:t>
            </a:r>
          </a:p>
        </p:txBody>
      </p:sp>
      <p:sp>
        <p:nvSpPr>
          <p:cNvPr id="53" name="TextBox 52"/>
          <p:cNvSpPr txBox="1"/>
          <p:nvPr/>
        </p:nvSpPr>
        <p:spPr>
          <a:xfrm>
            <a:off x="6506333" y="4515993"/>
            <a:ext cx="686406" cy="1200329"/>
          </a:xfrm>
          <a:prstGeom prst="rect">
            <a:avLst/>
          </a:prstGeom>
          <a:noFill/>
        </p:spPr>
        <p:txBody>
          <a:bodyPr wrap="none" rtlCol="0">
            <a:spAutoFit/>
          </a:bodyPr>
          <a:lstStyle/>
          <a:p>
            <a:r>
              <a:rPr lang="en-US" sz="7200" dirty="0">
                <a:solidFill>
                  <a:srgbClr val="1DECFF"/>
                </a:solidFill>
              </a:rPr>
              <a:t>B</a:t>
            </a:r>
          </a:p>
        </p:txBody>
      </p:sp>
      <p:sp>
        <p:nvSpPr>
          <p:cNvPr id="54" name="TextBox 53"/>
          <p:cNvSpPr txBox="1"/>
          <p:nvPr/>
        </p:nvSpPr>
        <p:spPr>
          <a:xfrm>
            <a:off x="8765322" y="4515993"/>
            <a:ext cx="752129" cy="1200329"/>
          </a:xfrm>
          <a:prstGeom prst="rect">
            <a:avLst/>
          </a:prstGeom>
          <a:noFill/>
        </p:spPr>
        <p:txBody>
          <a:bodyPr wrap="none" rtlCol="0">
            <a:spAutoFit/>
          </a:bodyPr>
          <a:lstStyle/>
          <a:p>
            <a:r>
              <a:rPr lang="en-US" sz="7200" dirty="0">
                <a:solidFill>
                  <a:srgbClr val="1DECFF"/>
                </a:solidFill>
              </a:rPr>
              <a:t>D</a:t>
            </a:r>
          </a:p>
        </p:txBody>
      </p:sp>
      <p:sp>
        <p:nvSpPr>
          <p:cNvPr id="55" name="TextBox 54"/>
          <p:cNvSpPr txBox="1"/>
          <p:nvPr/>
        </p:nvSpPr>
        <p:spPr>
          <a:xfrm>
            <a:off x="8794678" y="2198754"/>
            <a:ext cx="676788" cy="1200329"/>
          </a:xfrm>
          <a:prstGeom prst="rect">
            <a:avLst/>
          </a:prstGeom>
          <a:noFill/>
        </p:spPr>
        <p:txBody>
          <a:bodyPr wrap="none" rtlCol="0">
            <a:spAutoFit/>
          </a:bodyPr>
          <a:lstStyle/>
          <a:p>
            <a:r>
              <a:rPr lang="en-US" sz="7200" dirty="0">
                <a:solidFill>
                  <a:srgbClr val="1DECFF"/>
                </a:solidFill>
              </a:rPr>
              <a:t>C</a:t>
            </a:r>
          </a:p>
        </p:txBody>
      </p:sp>
      <p:cxnSp>
        <p:nvCxnSpPr>
          <p:cNvPr id="35" name="Straight Arrow Connector 34"/>
          <p:cNvCxnSpPr/>
          <p:nvPr/>
        </p:nvCxnSpPr>
        <p:spPr>
          <a:xfrm>
            <a:off x="7265824" y="3684741"/>
            <a:ext cx="0" cy="635922"/>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390110" y="3684742"/>
            <a:ext cx="0" cy="615485"/>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2391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IPCC 2013 </a:t>
            </a:r>
            <a:r>
              <a:rPr lang="en-US" dirty="0"/>
              <a:t>C</a:t>
            </a:r>
            <a:r>
              <a:rPr lang="en-US" dirty="0" smtClean="0"/>
              <a:t>limate change 2013: The physical science basis </a:t>
            </a:r>
          </a:p>
          <a:p>
            <a:pPr lvl="1"/>
            <a:r>
              <a:rPr lang="en-US" dirty="0" smtClean="0"/>
              <a:t>Read the Summary for policymakers</a:t>
            </a:r>
          </a:p>
          <a:p>
            <a:pPr marL="457200" lvl="1" indent="0">
              <a:buNone/>
            </a:pPr>
            <a:r>
              <a:rPr lang="en-US" sz="2000" dirty="0">
                <a:hlinkClick r:id="rId3"/>
              </a:rPr>
              <a:t>http://</a:t>
            </a:r>
            <a:r>
              <a:rPr lang="en-US" sz="2000" dirty="0" smtClean="0">
                <a:hlinkClick r:id="rId3"/>
              </a:rPr>
              <a:t>www.climatechange2013.org/images/report/WG1AR5_SPM_FINAL.pdf</a:t>
            </a:r>
            <a:r>
              <a:rPr lang="en-US" sz="2000" dirty="0" smtClean="0"/>
              <a:t> </a:t>
            </a:r>
            <a:endParaRPr lang="en-US" sz="2000" dirty="0"/>
          </a:p>
        </p:txBody>
      </p:sp>
      <p:sp>
        <p:nvSpPr>
          <p:cNvPr id="8" name="Title 7"/>
          <p:cNvSpPr>
            <a:spLocks noGrp="1"/>
          </p:cNvSpPr>
          <p:nvPr>
            <p:ph type="title"/>
          </p:nvPr>
        </p:nvSpPr>
        <p:spPr/>
        <p:txBody>
          <a:bodyPr/>
          <a:lstStyle/>
          <a:p>
            <a:r>
              <a:rPr lang="en-US" dirty="0" smtClean="0"/>
              <a:t>Read before class</a:t>
            </a:r>
            <a:endParaRPr lang="en-US" dirty="0"/>
          </a:p>
        </p:txBody>
      </p:sp>
    </p:spTree>
    <p:extLst>
      <p:ext uri="{BB962C8B-B14F-4D97-AF65-F5344CB8AC3E}">
        <p14:creationId xmlns:p14="http://schemas.microsoft.com/office/powerpoint/2010/main" val="32071726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2" descr="http://geology.com/volcanoes/santa-maria/el-caliente-eruption-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818" y="1785613"/>
            <a:ext cx="2111712" cy="1583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p:cNvSpPr>
            <a:spLocks noGrp="1"/>
          </p:cNvSpPr>
          <p:nvPr>
            <p:ph sz="half" idx="1"/>
          </p:nvPr>
        </p:nvSpPr>
        <p:spPr/>
        <p:txBody>
          <a:bodyPr>
            <a:noAutofit/>
          </a:bodyPr>
          <a:lstStyle/>
          <a:p>
            <a:pPr marL="0" indent="0">
              <a:lnSpc>
                <a:spcPct val="100000"/>
              </a:lnSpc>
              <a:buNone/>
            </a:pPr>
            <a:r>
              <a:rPr lang="en-US" sz="2700" dirty="0"/>
              <a:t>Answer</a:t>
            </a:r>
          </a:p>
          <a:p>
            <a:pPr>
              <a:lnSpc>
                <a:spcPct val="100000"/>
              </a:lnSpc>
            </a:pPr>
            <a:r>
              <a:rPr lang="en-US" sz="2400" dirty="0">
                <a:solidFill>
                  <a:schemeClr val="bg1">
                    <a:lumMod val="50000"/>
                  </a:schemeClr>
                </a:solidFill>
              </a:rPr>
              <a:t>A</a:t>
            </a:r>
          </a:p>
          <a:p>
            <a:pPr>
              <a:lnSpc>
                <a:spcPct val="100000"/>
              </a:lnSpc>
            </a:pPr>
            <a:r>
              <a:rPr lang="en-US" sz="2400" dirty="0">
                <a:solidFill>
                  <a:schemeClr val="bg1">
                    <a:lumMod val="50000"/>
                  </a:schemeClr>
                </a:solidFill>
              </a:rPr>
              <a:t>B</a:t>
            </a:r>
          </a:p>
          <a:p>
            <a:pPr>
              <a:lnSpc>
                <a:spcPct val="100000"/>
              </a:lnSpc>
            </a:pPr>
            <a:r>
              <a:rPr lang="en-US" sz="2400" dirty="0">
                <a:solidFill>
                  <a:schemeClr val="bg1">
                    <a:lumMod val="50000"/>
                  </a:schemeClr>
                </a:solidFill>
              </a:rPr>
              <a:t>C</a:t>
            </a:r>
          </a:p>
          <a:p>
            <a:pPr>
              <a:lnSpc>
                <a:spcPct val="100000"/>
              </a:lnSpc>
            </a:pPr>
            <a:r>
              <a:rPr lang="en-US" sz="3400" b="1" dirty="0">
                <a:solidFill>
                  <a:srgbClr val="E46C0A"/>
                </a:solidFill>
              </a:rPr>
              <a:t>D</a:t>
            </a:r>
          </a:p>
          <a:p>
            <a:pPr>
              <a:lnSpc>
                <a:spcPct val="100000"/>
              </a:lnSpc>
            </a:pPr>
            <a:r>
              <a:rPr lang="en-US" sz="2400" dirty="0">
                <a:solidFill>
                  <a:schemeClr val="bg1">
                    <a:lumMod val="50000"/>
                  </a:schemeClr>
                </a:solidFill>
              </a:rPr>
              <a:t>A and B</a:t>
            </a:r>
          </a:p>
          <a:p>
            <a:pPr>
              <a:lnSpc>
                <a:spcPct val="100000"/>
              </a:lnSpc>
            </a:pPr>
            <a:r>
              <a:rPr lang="en-US" sz="2400" dirty="0">
                <a:solidFill>
                  <a:schemeClr val="bg1">
                    <a:lumMod val="50000"/>
                  </a:schemeClr>
                </a:solidFill>
              </a:rPr>
              <a:t>B and C</a:t>
            </a:r>
          </a:p>
          <a:p>
            <a:pPr>
              <a:lnSpc>
                <a:spcPct val="100000"/>
              </a:lnSpc>
            </a:pPr>
            <a:r>
              <a:rPr lang="en-US" sz="2400" dirty="0">
                <a:solidFill>
                  <a:schemeClr val="bg1">
                    <a:lumMod val="50000"/>
                  </a:schemeClr>
                </a:solidFill>
              </a:rPr>
              <a:t>C and D</a:t>
            </a:r>
          </a:p>
          <a:p>
            <a:pPr marL="0" indent="0">
              <a:lnSpc>
                <a:spcPct val="100000"/>
              </a:lnSpc>
              <a:buNone/>
            </a:pPr>
            <a:endParaRPr lang="en-US" sz="2400" dirty="0"/>
          </a:p>
          <a:p>
            <a:pPr marL="0" indent="0">
              <a:lnSpc>
                <a:spcPct val="100000"/>
              </a:lnSpc>
              <a:buNone/>
            </a:pPr>
            <a:endParaRPr lang="en-US" sz="2400" dirty="0"/>
          </a:p>
        </p:txBody>
      </p:sp>
      <p:sp>
        <p:nvSpPr>
          <p:cNvPr id="3" name="Content Placeholder 2"/>
          <p:cNvSpPr>
            <a:spLocks noGrp="1"/>
          </p:cNvSpPr>
          <p:nvPr>
            <p:ph sz="half" idx="2"/>
          </p:nvPr>
        </p:nvSpPr>
        <p:spPr/>
        <p:txBody>
          <a:bodyPr/>
          <a:lstStyle/>
          <a:p>
            <a:endParaRPr lang="en-US"/>
          </a:p>
        </p:txBody>
      </p:sp>
      <p:sp>
        <p:nvSpPr>
          <p:cNvPr id="39" name="Title 17"/>
          <p:cNvSpPr>
            <a:spLocks noGrp="1"/>
          </p:cNvSpPr>
          <p:nvPr>
            <p:ph type="title"/>
          </p:nvPr>
        </p:nvSpPr>
        <p:spPr>
          <a:noFill/>
        </p:spPr>
        <p:txBody>
          <a:bodyPr>
            <a:normAutofit/>
          </a:bodyPr>
          <a:lstStyle/>
          <a:p>
            <a:r>
              <a:rPr lang="en-US" sz="4000" dirty="0"/>
              <a:t>Classroom Exercise</a:t>
            </a:r>
          </a:p>
        </p:txBody>
      </p:sp>
      <p:sp>
        <p:nvSpPr>
          <p:cNvPr id="13" name="TextBox 12"/>
          <p:cNvSpPr txBox="1"/>
          <p:nvPr/>
        </p:nvSpPr>
        <p:spPr>
          <a:xfrm>
            <a:off x="6660876" y="4175062"/>
            <a:ext cx="3668455" cy="307777"/>
          </a:xfrm>
          <a:prstGeom prst="rect">
            <a:avLst/>
          </a:prstGeom>
          <a:noFill/>
        </p:spPr>
        <p:txBody>
          <a:bodyPr wrap="square" rtlCol="0">
            <a:spAutoFit/>
          </a:bodyPr>
          <a:lstStyle/>
          <a:p>
            <a:r>
              <a:rPr lang="en-US" sz="1400" dirty="0">
                <a:solidFill>
                  <a:schemeClr val="bg1"/>
                </a:solidFill>
              </a:rPr>
              <a:t>       1700              1800              1900              2000</a:t>
            </a:r>
          </a:p>
        </p:txBody>
      </p:sp>
      <p:grpSp>
        <p:nvGrpSpPr>
          <p:cNvPr id="32" name="Group 31"/>
          <p:cNvGrpSpPr/>
          <p:nvPr/>
        </p:nvGrpSpPr>
        <p:grpSpPr>
          <a:xfrm>
            <a:off x="9371170" y="1675135"/>
            <a:ext cx="1004341" cy="1829852"/>
            <a:chOff x="457200" y="-246745"/>
            <a:chExt cx="3352800" cy="6080278"/>
          </a:xfrm>
        </p:grpSpPr>
        <p:sp>
          <p:nvSpPr>
            <p:cNvPr id="11" name="Line 11"/>
            <p:cNvSpPr>
              <a:spLocks noChangeShapeType="1"/>
            </p:cNvSpPr>
            <p:nvPr/>
          </p:nvSpPr>
          <p:spPr bwMode="auto">
            <a:xfrm>
              <a:off x="1143000" y="3868661"/>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Oval 4"/>
            <p:cNvSpPr>
              <a:spLocks noChangeArrowheads="1"/>
            </p:cNvSpPr>
            <p:nvPr/>
          </p:nvSpPr>
          <p:spPr bwMode="auto">
            <a:xfrm flipH="1">
              <a:off x="457200" y="1963661"/>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7" name="Line 6"/>
            <p:cNvSpPr>
              <a:spLocks noChangeShapeType="1"/>
            </p:cNvSpPr>
            <p:nvPr/>
          </p:nvSpPr>
          <p:spPr bwMode="auto">
            <a:xfrm>
              <a:off x="2209800" y="3335261"/>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8"/>
            <p:cNvSpPr>
              <a:spLocks noChangeShapeType="1"/>
            </p:cNvSpPr>
            <p:nvPr/>
          </p:nvSpPr>
          <p:spPr bwMode="auto">
            <a:xfrm>
              <a:off x="2362200" y="3106661"/>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9"/>
            <p:cNvSpPr>
              <a:spLocks noChangeShapeType="1"/>
            </p:cNvSpPr>
            <p:nvPr/>
          </p:nvSpPr>
          <p:spPr bwMode="auto">
            <a:xfrm>
              <a:off x="1752599" y="3716260"/>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Line 10"/>
            <p:cNvSpPr>
              <a:spLocks noChangeShapeType="1"/>
            </p:cNvSpPr>
            <p:nvPr/>
          </p:nvSpPr>
          <p:spPr bwMode="auto">
            <a:xfrm>
              <a:off x="1447800" y="3868661"/>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Line 12"/>
            <p:cNvSpPr>
              <a:spLocks noChangeShapeType="1"/>
            </p:cNvSpPr>
            <p:nvPr/>
          </p:nvSpPr>
          <p:spPr bwMode="auto">
            <a:xfrm>
              <a:off x="2057400" y="3606195"/>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Line 15"/>
            <p:cNvSpPr>
              <a:spLocks noChangeShapeType="1"/>
            </p:cNvSpPr>
            <p:nvPr/>
          </p:nvSpPr>
          <p:spPr bwMode="auto">
            <a:xfrm flipH="1">
              <a:off x="457200" y="3792461"/>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Line 8"/>
            <p:cNvSpPr>
              <a:spLocks noChangeShapeType="1"/>
            </p:cNvSpPr>
            <p:nvPr/>
          </p:nvSpPr>
          <p:spPr bwMode="auto">
            <a:xfrm flipH="1">
              <a:off x="2438400" y="2751674"/>
              <a:ext cx="1371600" cy="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4"/>
            <p:cNvSpPr>
              <a:spLocks noChangeArrowheads="1"/>
            </p:cNvSpPr>
            <p:nvPr/>
          </p:nvSpPr>
          <p:spPr bwMode="auto">
            <a:xfrm flipH="1" flipV="1">
              <a:off x="457200" y="1946727"/>
              <a:ext cx="1676400" cy="1676400"/>
            </a:xfrm>
            <a:prstGeom prst="ellipse">
              <a:avLst/>
            </a:prstGeom>
            <a:solidFill>
              <a:srgbClr val="FFFF00"/>
            </a:solidFill>
            <a:ln w="9525">
              <a:solidFill>
                <a:srgbClr val="FFFF00"/>
              </a:solidFill>
              <a:round/>
              <a:headEnd/>
              <a:tailEnd/>
            </a:ln>
            <a:effectLst/>
            <a:extLst/>
          </p:spPr>
          <p:txBody>
            <a:bodyPr wrap="none" anchor="ctr"/>
            <a:lstStyle/>
            <a:p>
              <a:pPr>
                <a:defRPr/>
              </a:pPr>
              <a:endParaRPr lang="en-US"/>
            </a:p>
          </p:txBody>
        </p:sp>
        <p:sp>
          <p:nvSpPr>
            <p:cNvPr id="21" name="Line 6"/>
            <p:cNvSpPr>
              <a:spLocks noChangeShapeType="1"/>
            </p:cNvSpPr>
            <p:nvPr/>
          </p:nvSpPr>
          <p:spPr bwMode="auto">
            <a:xfrm flipV="1">
              <a:off x="2209800" y="1260927"/>
              <a:ext cx="1371600" cy="990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8"/>
            <p:cNvSpPr>
              <a:spLocks noChangeShapeType="1"/>
            </p:cNvSpPr>
            <p:nvPr/>
          </p:nvSpPr>
          <p:spPr bwMode="auto">
            <a:xfrm flipV="1">
              <a:off x="2362200" y="1870527"/>
              <a:ext cx="1447800" cy="609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Line 9"/>
            <p:cNvSpPr>
              <a:spLocks noChangeShapeType="1"/>
            </p:cNvSpPr>
            <p:nvPr/>
          </p:nvSpPr>
          <p:spPr bwMode="auto">
            <a:xfrm flipV="1">
              <a:off x="1752599" y="328989"/>
              <a:ext cx="1007533" cy="1541539"/>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Line 10"/>
            <p:cNvSpPr>
              <a:spLocks noChangeShapeType="1"/>
            </p:cNvSpPr>
            <p:nvPr/>
          </p:nvSpPr>
          <p:spPr bwMode="auto">
            <a:xfrm flipV="1">
              <a:off x="1447800" y="-34473"/>
              <a:ext cx="762000" cy="17526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11"/>
            <p:cNvSpPr>
              <a:spLocks noChangeShapeType="1"/>
            </p:cNvSpPr>
            <p:nvPr/>
          </p:nvSpPr>
          <p:spPr bwMode="auto">
            <a:xfrm flipV="1">
              <a:off x="1143000" y="-246745"/>
              <a:ext cx="304800" cy="1964872"/>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Line 12"/>
            <p:cNvSpPr>
              <a:spLocks noChangeShapeType="1"/>
            </p:cNvSpPr>
            <p:nvPr/>
          </p:nvSpPr>
          <p:spPr bwMode="auto">
            <a:xfrm flipV="1">
              <a:off x="2057400" y="761393"/>
              <a:ext cx="1092200" cy="12192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Line 15"/>
            <p:cNvSpPr>
              <a:spLocks noChangeShapeType="1"/>
            </p:cNvSpPr>
            <p:nvPr/>
          </p:nvSpPr>
          <p:spPr bwMode="auto">
            <a:xfrm flipH="1" flipV="1">
              <a:off x="457200" y="-34473"/>
              <a:ext cx="304800" cy="182880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27" name="Picture 26" descr="img018.jpg"/>
          <p:cNvPicPr>
            <a:picLocks noChangeAspect="1"/>
          </p:cNvPicPr>
          <p:nvPr/>
        </p:nvPicPr>
        <p:blipFill rotWithShape="1">
          <a:blip r:embed="rId4" cstate="email">
            <a:extLst>
              <a:ext uri="{28A0092B-C50C-407E-A947-70E740481C1C}">
                <a14:useLocalDpi xmlns:a14="http://schemas.microsoft.com/office/drawing/2010/main" val="0"/>
              </a:ext>
            </a:extLst>
          </a:blip>
          <a:srcRect l="40552" t="45432" b="7893"/>
          <a:stretch/>
        </p:blipFill>
        <p:spPr>
          <a:xfrm>
            <a:off x="8439439" y="4227863"/>
            <a:ext cx="2046068" cy="1615588"/>
          </a:xfrm>
          <a:prstGeom prst="rect">
            <a:avLst/>
          </a:prstGeom>
        </p:spPr>
      </p:pic>
      <p:sp>
        <p:nvSpPr>
          <p:cNvPr id="19" name="Rectangle 18"/>
          <p:cNvSpPr/>
          <p:nvPr/>
        </p:nvSpPr>
        <p:spPr>
          <a:xfrm>
            <a:off x="8502522" y="4331685"/>
            <a:ext cx="641714" cy="400110"/>
          </a:xfrm>
          <a:prstGeom prst="rect">
            <a:avLst/>
          </a:prstGeom>
          <a:solidFill>
            <a:schemeClr val="bg1"/>
          </a:solidFill>
        </p:spPr>
        <p:txBody>
          <a:bodyPr wrap="square">
            <a:spAutoFit/>
          </a:bodyPr>
          <a:lstStyle/>
          <a:p>
            <a:pPr algn="r"/>
            <a:r>
              <a:rPr lang="en-US" sz="2000" dirty="0"/>
              <a:t>CO</a:t>
            </a:r>
            <a:r>
              <a:rPr lang="en-US" sz="2000" baseline="-25000" dirty="0"/>
              <a:t>2</a:t>
            </a:r>
          </a:p>
        </p:txBody>
      </p:sp>
      <p:pic>
        <p:nvPicPr>
          <p:cNvPr id="28" name="Picture 27" descr="artic sea ice, land, ocean albed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5101" y="4207585"/>
            <a:ext cx="2162380" cy="1635867"/>
          </a:xfrm>
          <a:prstGeom prst="rect">
            <a:avLst/>
          </a:prstGeom>
        </p:spPr>
      </p:pic>
      <p:sp>
        <p:nvSpPr>
          <p:cNvPr id="5" name="TextBox 4"/>
          <p:cNvSpPr txBox="1"/>
          <p:nvPr/>
        </p:nvSpPr>
        <p:spPr>
          <a:xfrm>
            <a:off x="6169642" y="3317688"/>
            <a:ext cx="2218351" cy="400110"/>
          </a:xfrm>
          <a:prstGeom prst="rect">
            <a:avLst/>
          </a:prstGeom>
          <a:noFill/>
        </p:spPr>
        <p:txBody>
          <a:bodyPr wrap="none" rtlCol="0">
            <a:spAutoFit/>
          </a:bodyPr>
          <a:lstStyle/>
          <a:p>
            <a:r>
              <a:rPr lang="en-US" sz="2000" dirty="0">
                <a:solidFill>
                  <a:schemeClr val="tx2">
                    <a:lumMod val="75000"/>
                  </a:schemeClr>
                </a:solidFill>
              </a:rPr>
              <a:t>Aerosols/volcanoes</a:t>
            </a:r>
          </a:p>
        </p:txBody>
      </p:sp>
      <p:sp>
        <p:nvSpPr>
          <p:cNvPr id="38" name="TextBox 37"/>
          <p:cNvSpPr txBox="1"/>
          <p:nvPr/>
        </p:nvSpPr>
        <p:spPr>
          <a:xfrm>
            <a:off x="6256279" y="5799869"/>
            <a:ext cx="1341878" cy="400110"/>
          </a:xfrm>
          <a:prstGeom prst="rect">
            <a:avLst/>
          </a:prstGeom>
          <a:noFill/>
        </p:spPr>
        <p:txBody>
          <a:bodyPr wrap="square" rtlCol="0">
            <a:spAutoFit/>
          </a:bodyPr>
          <a:lstStyle/>
          <a:p>
            <a:r>
              <a:rPr lang="en-US" sz="2000" dirty="0">
                <a:solidFill>
                  <a:schemeClr val="tx2">
                    <a:lumMod val="75000"/>
                  </a:schemeClr>
                </a:solidFill>
              </a:rPr>
              <a:t>Albedo</a:t>
            </a:r>
          </a:p>
        </p:txBody>
      </p:sp>
      <p:sp>
        <p:nvSpPr>
          <p:cNvPr id="44" name="TextBox 43"/>
          <p:cNvSpPr txBox="1"/>
          <p:nvPr/>
        </p:nvSpPr>
        <p:spPr>
          <a:xfrm>
            <a:off x="8387993" y="5799869"/>
            <a:ext cx="2088357" cy="400110"/>
          </a:xfrm>
          <a:prstGeom prst="rect">
            <a:avLst/>
          </a:prstGeom>
          <a:noFill/>
        </p:spPr>
        <p:txBody>
          <a:bodyPr wrap="none" rtlCol="0">
            <a:spAutoFit/>
          </a:bodyPr>
          <a:lstStyle/>
          <a:p>
            <a:r>
              <a:rPr lang="en-US" sz="2000" dirty="0">
                <a:solidFill>
                  <a:schemeClr val="tx2">
                    <a:lumMod val="75000"/>
                  </a:schemeClr>
                </a:solidFill>
              </a:rPr>
              <a:t>Greenhouse gases</a:t>
            </a:r>
          </a:p>
        </p:txBody>
      </p:sp>
      <p:sp>
        <p:nvSpPr>
          <p:cNvPr id="46" name="TextBox 45"/>
          <p:cNvSpPr txBox="1"/>
          <p:nvPr/>
        </p:nvSpPr>
        <p:spPr>
          <a:xfrm>
            <a:off x="8676162" y="3342090"/>
            <a:ext cx="1708521" cy="400110"/>
          </a:xfrm>
          <a:prstGeom prst="rect">
            <a:avLst/>
          </a:prstGeom>
          <a:noFill/>
        </p:spPr>
        <p:txBody>
          <a:bodyPr wrap="none" rtlCol="0">
            <a:spAutoFit/>
          </a:bodyPr>
          <a:lstStyle/>
          <a:p>
            <a:r>
              <a:rPr lang="en-US" sz="2000" dirty="0">
                <a:solidFill>
                  <a:schemeClr val="tx2">
                    <a:lumMod val="75000"/>
                  </a:schemeClr>
                </a:solidFill>
              </a:rPr>
              <a:t>Solar radiation</a:t>
            </a:r>
          </a:p>
        </p:txBody>
      </p:sp>
      <p:sp>
        <p:nvSpPr>
          <p:cNvPr id="51" name="TextBox 50"/>
          <p:cNvSpPr txBox="1"/>
          <p:nvPr/>
        </p:nvSpPr>
        <p:spPr>
          <a:xfrm>
            <a:off x="6493927" y="2198754"/>
            <a:ext cx="718466" cy="1200329"/>
          </a:xfrm>
          <a:prstGeom prst="rect">
            <a:avLst/>
          </a:prstGeom>
          <a:noFill/>
        </p:spPr>
        <p:txBody>
          <a:bodyPr wrap="none" rtlCol="0">
            <a:spAutoFit/>
          </a:bodyPr>
          <a:lstStyle/>
          <a:p>
            <a:r>
              <a:rPr lang="en-US" sz="7200" dirty="0">
                <a:solidFill>
                  <a:srgbClr val="1DECFF"/>
                </a:solidFill>
              </a:rPr>
              <a:t>A</a:t>
            </a:r>
          </a:p>
        </p:txBody>
      </p:sp>
      <p:sp>
        <p:nvSpPr>
          <p:cNvPr id="53" name="TextBox 52"/>
          <p:cNvSpPr txBox="1"/>
          <p:nvPr/>
        </p:nvSpPr>
        <p:spPr>
          <a:xfrm>
            <a:off x="6506333" y="4515993"/>
            <a:ext cx="686406" cy="1200329"/>
          </a:xfrm>
          <a:prstGeom prst="rect">
            <a:avLst/>
          </a:prstGeom>
          <a:noFill/>
        </p:spPr>
        <p:txBody>
          <a:bodyPr wrap="none" rtlCol="0">
            <a:spAutoFit/>
          </a:bodyPr>
          <a:lstStyle/>
          <a:p>
            <a:r>
              <a:rPr lang="en-US" sz="7200" dirty="0">
                <a:solidFill>
                  <a:srgbClr val="1DECFF"/>
                </a:solidFill>
              </a:rPr>
              <a:t>B</a:t>
            </a:r>
          </a:p>
        </p:txBody>
      </p:sp>
      <p:sp>
        <p:nvSpPr>
          <p:cNvPr id="54" name="TextBox 53"/>
          <p:cNvSpPr txBox="1"/>
          <p:nvPr/>
        </p:nvSpPr>
        <p:spPr>
          <a:xfrm>
            <a:off x="8765321" y="4515993"/>
            <a:ext cx="752730" cy="1200329"/>
          </a:xfrm>
          <a:prstGeom prst="rect">
            <a:avLst/>
          </a:prstGeom>
          <a:noFill/>
        </p:spPr>
        <p:txBody>
          <a:bodyPr wrap="none" rtlCol="0">
            <a:spAutoFit/>
          </a:bodyPr>
          <a:lstStyle/>
          <a:p>
            <a:r>
              <a:rPr lang="en-US" sz="7200" dirty="0">
                <a:solidFill>
                  <a:schemeClr val="accent6">
                    <a:lumMod val="75000"/>
                  </a:schemeClr>
                </a:solidFill>
              </a:rPr>
              <a:t>D</a:t>
            </a:r>
          </a:p>
        </p:txBody>
      </p:sp>
      <p:sp>
        <p:nvSpPr>
          <p:cNvPr id="55" name="TextBox 54"/>
          <p:cNvSpPr txBox="1"/>
          <p:nvPr/>
        </p:nvSpPr>
        <p:spPr>
          <a:xfrm>
            <a:off x="8794678" y="2198754"/>
            <a:ext cx="676788" cy="1200329"/>
          </a:xfrm>
          <a:prstGeom prst="rect">
            <a:avLst/>
          </a:prstGeom>
          <a:noFill/>
        </p:spPr>
        <p:txBody>
          <a:bodyPr wrap="none" rtlCol="0">
            <a:spAutoFit/>
          </a:bodyPr>
          <a:lstStyle/>
          <a:p>
            <a:r>
              <a:rPr lang="en-US" sz="7200" dirty="0">
                <a:solidFill>
                  <a:srgbClr val="1DECFF"/>
                </a:solidFill>
              </a:rPr>
              <a:t>C</a:t>
            </a:r>
          </a:p>
        </p:txBody>
      </p:sp>
      <p:cxnSp>
        <p:nvCxnSpPr>
          <p:cNvPr id="35" name="Straight Arrow Connector 34"/>
          <p:cNvCxnSpPr/>
          <p:nvPr/>
        </p:nvCxnSpPr>
        <p:spPr>
          <a:xfrm>
            <a:off x="7265824" y="3684741"/>
            <a:ext cx="0" cy="635922"/>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390110" y="3684742"/>
            <a:ext cx="0" cy="615485"/>
          </a:xfrm>
          <a:prstGeom prst="straightConnector1">
            <a:avLst/>
          </a:prstGeom>
          <a:ln w="254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12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5" y="-95249"/>
            <a:ext cx="11880000" cy="1080000"/>
          </a:xfrm>
        </p:spPr>
        <p:txBody>
          <a:bodyPr>
            <a:normAutofit/>
          </a:bodyPr>
          <a:lstStyle/>
          <a:p>
            <a:r>
              <a:rPr lang="en-US" dirty="0"/>
              <a:t>Atmospheric CO</a:t>
            </a:r>
            <a:r>
              <a:rPr lang="en-US" baseline="-25000" dirty="0"/>
              <a:t>2</a:t>
            </a:r>
            <a:r>
              <a:rPr lang="en-US" dirty="0"/>
              <a:t> </a:t>
            </a:r>
            <a:r>
              <a:rPr lang="en-US" dirty="0" smtClean="0"/>
              <a:t>Variation Since 1000 AD</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274"/>
          <a:stretch/>
        </p:blipFill>
        <p:spPr>
          <a:xfrm>
            <a:off x="2493929" y="1200150"/>
            <a:ext cx="6925541" cy="5630903"/>
          </a:xfrm>
          <a:prstGeom prst="rect">
            <a:avLst/>
          </a:prstGeom>
        </p:spPr>
      </p:pic>
    </p:spTree>
    <p:extLst>
      <p:ext uri="{BB962C8B-B14F-4D97-AF65-F5344CB8AC3E}">
        <p14:creationId xmlns:p14="http://schemas.microsoft.com/office/powerpoint/2010/main" val="40809617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2_data_mlo.pdf"/>
          <p:cNvPicPr>
            <a:picLocks noChangeAspect="1"/>
          </p:cNvPicPr>
          <p:nvPr/>
        </p:nvPicPr>
        <p:blipFill rotWithShape="1">
          <a:blip r:embed="rId3" cstate="email">
            <a:extLst>
              <a:ext uri="{28A0092B-C50C-407E-A947-70E740481C1C}">
                <a14:useLocalDpi xmlns:a14="http://schemas.microsoft.com/office/drawing/2010/main" val="0"/>
              </a:ext>
            </a:extLst>
          </a:blip>
          <a:srcRect l="5495" t="8667" r="7736" b="3644"/>
          <a:stretch/>
        </p:blipFill>
        <p:spPr>
          <a:xfrm>
            <a:off x="1837552" y="1080001"/>
            <a:ext cx="7399165" cy="5777999"/>
          </a:xfrm>
          <a:prstGeom prst="rect">
            <a:avLst/>
          </a:prstGeom>
          <a:solidFill>
            <a:schemeClr val="bg1"/>
          </a:solidFill>
        </p:spPr>
      </p:pic>
      <p:sp>
        <p:nvSpPr>
          <p:cNvPr id="4" name="Title 1"/>
          <p:cNvSpPr>
            <a:spLocks noGrp="1"/>
          </p:cNvSpPr>
          <p:nvPr>
            <p:ph type="title"/>
          </p:nvPr>
        </p:nvSpPr>
        <p:spPr>
          <a:noFill/>
        </p:spPr>
        <p:txBody>
          <a:bodyPr>
            <a:normAutofit/>
          </a:bodyPr>
          <a:lstStyle/>
          <a:p>
            <a:r>
              <a:rPr lang="en-US" dirty="0" smtClean="0"/>
              <a:t>Drivers of Climate </a:t>
            </a:r>
            <a:r>
              <a:rPr lang="en-US" dirty="0"/>
              <a:t>c</a:t>
            </a:r>
            <a:r>
              <a:rPr lang="en-US" dirty="0" smtClean="0"/>
              <a:t>hange</a:t>
            </a:r>
            <a:endParaRPr lang="en-US" dirty="0"/>
          </a:p>
        </p:txBody>
      </p:sp>
    </p:spTree>
    <p:extLst>
      <p:ext uri="{BB962C8B-B14F-4D97-AF65-F5344CB8AC3E}">
        <p14:creationId xmlns:p14="http://schemas.microsoft.com/office/powerpoint/2010/main" val="24711263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noFill/>
        </p:spPr>
        <p:txBody>
          <a:bodyPr>
            <a:normAutofit/>
          </a:bodyPr>
          <a:lstStyle/>
          <a:p>
            <a:r>
              <a:rPr lang="en-US" dirty="0" smtClean="0"/>
              <a:t>And humans have caused the increase in CO</a:t>
            </a:r>
            <a:r>
              <a:rPr lang="en-US" baseline="-25000" dirty="0" smtClean="0"/>
              <a:t>2</a:t>
            </a:r>
            <a:endParaRPr lang="en-US" baseline="-25000" dirty="0"/>
          </a:p>
        </p:txBody>
      </p:sp>
      <p:pic>
        <p:nvPicPr>
          <p:cNvPr id="2050" name="Picture 2" descr="Figure 1 is a line graph showing the trends in atmospheric concentrations and anthropogenic emissions of carbon diox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797" y="1080001"/>
            <a:ext cx="9063955" cy="5777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7353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sz="2800" dirty="0"/>
              <a:t>Turn to your neighbor and discuss the final question:</a:t>
            </a:r>
          </a:p>
          <a:p>
            <a:pPr marL="0" indent="0">
              <a:buNone/>
            </a:pPr>
            <a:endParaRPr lang="en-US" sz="2800" dirty="0"/>
          </a:p>
          <a:p>
            <a:pPr marL="0" indent="0">
              <a:buNone/>
            </a:pPr>
            <a:r>
              <a:rPr lang="en-US" sz="2800" dirty="0"/>
              <a:t>How do forests affect climate?</a:t>
            </a:r>
          </a:p>
          <a:p>
            <a:pPr marL="0" indent="0">
              <a:buNone/>
            </a:pPr>
            <a:endParaRPr lang="en-US" dirty="0"/>
          </a:p>
        </p:txBody>
      </p:sp>
      <p:sp>
        <p:nvSpPr>
          <p:cNvPr id="2" name="Title 1"/>
          <p:cNvSpPr>
            <a:spLocks noGrp="1"/>
          </p:cNvSpPr>
          <p:nvPr>
            <p:ph type="title"/>
          </p:nvPr>
        </p:nvSpPr>
        <p:spPr>
          <a:noFill/>
        </p:spPr>
        <p:txBody>
          <a:bodyPr/>
          <a:lstStyle/>
          <a:p>
            <a:r>
              <a:rPr lang="en-US" b="1" dirty="0" smtClean="0"/>
              <a:t>Classroom activity</a:t>
            </a:r>
            <a:endParaRPr lang="en-US" b="1" dirty="0"/>
          </a:p>
        </p:txBody>
      </p:sp>
    </p:spTree>
    <p:extLst>
      <p:ext uri="{BB962C8B-B14F-4D97-AF65-F5344CB8AC3E}">
        <p14:creationId xmlns:p14="http://schemas.microsoft.com/office/powerpoint/2010/main" val="39915970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4-01JPG.JPG                                                   000055E5Macintosh HD                   ABA78158:"/>
          <p:cNvPicPr>
            <a:picLocks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4000" y="1103052"/>
            <a:ext cx="9144000" cy="575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p:nvPr>
        </p:nvSpPr>
        <p:spPr>
          <a:xfrm>
            <a:off x="145775" y="0"/>
            <a:ext cx="11858157" cy="1080001"/>
          </a:xfrm>
        </p:spPr>
        <p:txBody>
          <a:bodyPr>
            <a:noAutofit/>
          </a:bodyPr>
          <a:lstStyle/>
          <a:p>
            <a:r>
              <a:rPr lang="en-US" sz="3600" dirty="0"/>
              <a:t>Next </a:t>
            </a:r>
            <a:r>
              <a:rPr lang="en-US" sz="3600" dirty="0" smtClean="0"/>
              <a:t>lecture: Relating </a:t>
            </a:r>
            <a:r>
              <a:rPr lang="en-US" sz="3600" dirty="0"/>
              <a:t>tropical forests and climate change</a:t>
            </a:r>
          </a:p>
        </p:txBody>
      </p:sp>
      <p:sp>
        <p:nvSpPr>
          <p:cNvPr id="6" name="Content Placeholder 5"/>
          <p:cNvSpPr>
            <a:spLocks noGrp="1"/>
          </p:cNvSpPr>
          <p:nvPr>
            <p:ph idx="4294967295"/>
          </p:nvPr>
        </p:nvSpPr>
        <p:spPr>
          <a:xfrm>
            <a:off x="1906621" y="1502923"/>
            <a:ext cx="6167336" cy="4525963"/>
          </a:xfrm>
        </p:spPr>
        <p:txBody>
          <a:bodyPr/>
          <a:lstStyle/>
          <a:p>
            <a:r>
              <a:rPr lang="en-US" dirty="0">
                <a:solidFill>
                  <a:schemeClr val="bg1"/>
                </a:solidFill>
              </a:rPr>
              <a:t>What is climate?</a:t>
            </a:r>
          </a:p>
          <a:p>
            <a:r>
              <a:rPr lang="en-US" dirty="0">
                <a:solidFill>
                  <a:schemeClr val="bg1"/>
                </a:solidFill>
              </a:rPr>
              <a:t>What controls climate?</a:t>
            </a:r>
          </a:p>
          <a:p>
            <a:r>
              <a:rPr lang="en-US" dirty="0">
                <a:solidFill>
                  <a:schemeClr val="bg1"/>
                </a:solidFill>
              </a:rPr>
              <a:t>How has climate changed?</a:t>
            </a:r>
          </a:p>
          <a:p>
            <a:r>
              <a:rPr lang="en-US" dirty="0">
                <a:solidFill>
                  <a:schemeClr val="bg1"/>
                </a:solidFill>
              </a:rPr>
              <a:t>Why has climate changed</a:t>
            </a:r>
            <a:r>
              <a:rPr lang="en-US" dirty="0" smtClean="0">
                <a:solidFill>
                  <a:schemeClr val="bg1"/>
                </a:solidFill>
              </a:rPr>
              <a:t>?</a:t>
            </a:r>
          </a:p>
          <a:p>
            <a:endParaRPr lang="en-US" dirty="0">
              <a:solidFill>
                <a:schemeClr val="bg1"/>
              </a:solidFill>
            </a:endParaRPr>
          </a:p>
          <a:p>
            <a:r>
              <a:rPr lang="en-US" dirty="0">
                <a:solidFill>
                  <a:schemeClr val="bg1"/>
                </a:solidFill>
              </a:rPr>
              <a:t>How do forests affect climate?</a:t>
            </a:r>
          </a:p>
          <a:p>
            <a:r>
              <a:rPr lang="en-US" dirty="0">
                <a:solidFill>
                  <a:schemeClr val="bg1"/>
                </a:solidFill>
              </a:rPr>
              <a:t>What controls forest cover?</a:t>
            </a:r>
          </a:p>
          <a:p>
            <a:r>
              <a:rPr lang="en-US" dirty="0">
                <a:solidFill>
                  <a:schemeClr val="bg1"/>
                </a:solidFill>
              </a:rPr>
              <a:t>How has forest cover changed?</a:t>
            </a:r>
          </a:p>
          <a:p>
            <a:endParaRPr lang="en-US" dirty="0">
              <a:solidFill>
                <a:schemeClr val="bg1"/>
              </a:solidFill>
            </a:endParaRPr>
          </a:p>
        </p:txBody>
      </p:sp>
    </p:spTree>
    <p:extLst>
      <p:ext uri="{BB962C8B-B14F-4D97-AF65-F5344CB8AC3E}">
        <p14:creationId xmlns:p14="http://schemas.microsoft.com/office/powerpoint/2010/main" val="18569417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Climate represents the long-term average weather conditions</a:t>
            </a:r>
          </a:p>
          <a:p>
            <a:r>
              <a:rPr lang="en-US" dirty="0" smtClean="0"/>
              <a:t>The climate system is defined by interactions among the sun, the atmosphere, the oceans and the land surface</a:t>
            </a:r>
          </a:p>
          <a:p>
            <a:r>
              <a:rPr lang="en-US" dirty="0" smtClean="0"/>
              <a:t>The sun is the source of energy (heat) driving the climate system</a:t>
            </a:r>
          </a:p>
          <a:p>
            <a:r>
              <a:rPr lang="en-US" dirty="0" smtClean="0"/>
              <a:t>Solar radiation varies by latitude (more at the equator) and on decadal timescales</a:t>
            </a:r>
          </a:p>
          <a:p>
            <a:endParaRPr lang="en-US" dirty="0"/>
          </a:p>
        </p:txBody>
      </p:sp>
      <p:sp>
        <p:nvSpPr>
          <p:cNvPr id="2" name="Title 1"/>
          <p:cNvSpPr>
            <a:spLocks noGrp="1"/>
          </p:cNvSpPr>
          <p:nvPr>
            <p:ph type="title"/>
          </p:nvPr>
        </p:nvSpPr>
        <p:spPr>
          <a:noFill/>
        </p:spPr>
        <p:txBody>
          <a:bodyPr/>
          <a:lstStyle/>
          <a:p>
            <a:r>
              <a:rPr lang="en-US" dirty="0" smtClean="0"/>
              <a:t>TAKE HOME MESSAGES</a:t>
            </a:r>
            <a:endParaRPr lang="en-US" dirty="0"/>
          </a:p>
        </p:txBody>
      </p:sp>
    </p:spTree>
    <p:extLst>
      <p:ext uri="{BB962C8B-B14F-4D97-AF65-F5344CB8AC3E}">
        <p14:creationId xmlns:p14="http://schemas.microsoft.com/office/powerpoint/2010/main" val="19113108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atmosphere allows most of the incoming radiation (sunlight) to reach the earth’s surface</a:t>
            </a:r>
          </a:p>
          <a:p>
            <a:r>
              <a:rPr lang="en-US" dirty="0" smtClean="0"/>
              <a:t>Volcanoes produce aerosols and ash that reflect sunlight and temporarily cool the earth</a:t>
            </a:r>
          </a:p>
          <a:p>
            <a:r>
              <a:rPr lang="en-US" dirty="0" smtClean="0"/>
              <a:t>The atmosphere traps some out-going infra-red radiation (heat), and some escapes back into space</a:t>
            </a:r>
          </a:p>
          <a:p>
            <a:r>
              <a:rPr lang="en-US" dirty="0" smtClean="0"/>
              <a:t>While water is the major greenhouse gas, </a:t>
            </a:r>
            <a:r>
              <a:rPr lang="en-US" dirty="0"/>
              <a:t>CO</a:t>
            </a:r>
            <a:r>
              <a:rPr lang="en-US" baseline="-25000" dirty="0"/>
              <a:t>2</a:t>
            </a:r>
            <a:r>
              <a:rPr lang="en-US" dirty="0"/>
              <a:t> </a:t>
            </a:r>
            <a:r>
              <a:rPr lang="en-US" dirty="0" smtClean="0"/>
              <a:t>is the next most important. </a:t>
            </a:r>
            <a:r>
              <a:rPr lang="en-US" dirty="0"/>
              <a:t>U</a:t>
            </a:r>
            <a:r>
              <a:rPr lang="en-US" dirty="0" smtClean="0"/>
              <a:t>nlike water, CO</a:t>
            </a:r>
            <a:r>
              <a:rPr lang="en-US" baseline="-25000" dirty="0" smtClean="0"/>
              <a:t>2 </a:t>
            </a:r>
            <a:r>
              <a:rPr lang="en-US" dirty="0" smtClean="0"/>
              <a:t>is directly under human control</a:t>
            </a:r>
            <a:endParaRPr lang="en-US" dirty="0"/>
          </a:p>
        </p:txBody>
      </p:sp>
      <p:sp>
        <p:nvSpPr>
          <p:cNvPr id="2" name="Title 1"/>
          <p:cNvSpPr>
            <a:spLocks noGrp="1"/>
          </p:cNvSpPr>
          <p:nvPr>
            <p:ph type="title"/>
          </p:nvPr>
        </p:nvSpPr>
        <p:spPr>
          <a:noFill/>
        </p:spPr>
        <p:txBody>
          <a:bodyPr/>
          <a:lstStyle/>
          <a:p>
            <a:r>
              <a:rPr lang="en-US" dirty="0"/>
              <a:t>TAKE HOME MESSAGES</a:t>
            </a:r>
          </a:p>
        </p:txBody>
      </p:sp>
    </p:spTree>
    <p:extLst>
      <p:ext uri="{BB962C8B-B14F-4D97-AF65-F5344CB8AC3E}">
        <p14:creationId xmlns:p14="http://schemas.microsoft.com/office/powerpoint/2010/main" val="32990290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Solar radiation is either absorbed or reflected by the earth, depending on the albedo of the surface it strikes.</a:t>
            </a:r>
          </a:p>
          <a:p>
            <a:r>
              <a:rPr lang="en-US" dirty="0" smtClean="0"/>
              <a:t>Land use change can change albedo-- especially in forested regions.</a:t>
            </a:r>
          </a:p>
          <a:p>
            <a:r>
              <a:rPr lang="en-US" dirty="0" smtClean="0"/>
              <a:t>Climate change results from changes in solar radiation, volcanic eruptions, atmospheric CO</a:t>
            </a:r>
            <a:r>
              <a:rPr lang="en-US" baseline="-25000" dirty="0" smtClean="0"/>
              <a:t>2</a:t>
            </a:r>
            <a:r>
              <a:rPr lang="en-US" dirty="0" smtClean="0"/>
              <a:t>, and global changes in albedo.</a:t>
            </a:r>
            <a:endParaRPr lang="en-US" dirty="0"/>
          </a:p>
        </p:txBody>
      </p:sp>
      <p:sp>
        <p:nvSpPr>
          <p:cNvPr id="2" name="Title 1"/>
          <p:cNvSpPr>
            <a:spLocks noGrp="1"/>
          </p:cNvSpPr>
          <p:nvPr>
            <p:ph type="title"/>
          </p:nvPr>
        </p:nvSpPr>
        <p:spPr>
          <a:noFill/>
        </p:spPr>
        <p:txBody>
          <a:bodyPr/>
          <a:lstStyle/>
          <a:p>
            <a:r>
              <a:rPr lang="en-US" dirty="0"/>
              <a:t>TAKE HOME MESSAGES</a:t>
            </a:r>
          </a:p>
        </p:txBody>
      </p:sp>
    </p:spTree>
    <p:extLst>
      <p:ext uri="{BB962C8B-B14F-4D97-AF65-F5344CB8AC3E}">
        <p14:creationId xmlns:p14="http://schemas.microsoft.com/office/powerpoint/2010/main" val="37850881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Global temperature has increased in the last 150 years, increasing by 0.8° C from 1900 to 2000</a:t>
            </a:r>
          </a:p>
          <a:p>
            <a:r>
              <a:rPr lang="en-US" dirty="0" smtClean="0"/>
              <a:t>CO</a:t>
            </a:r>
            <a:r>
              <a:rPr lang="en-US" baseline="-25000" dirty="0" smtClean="0"/>
              <a:t>2</a:t>
            </a:r>
            <a:r>
              <a:rPr lang="en-US" dirty="0" smtClean="0"/>
              <a:t> concentration has increased from 290 ppm to 400 ppm since 1880, due to humans</a:t>
            </a:r>
          </a:p>
          <a:p>
            <a:r>
              <a:rPr lang="en-US" dirty="0" smtClean="0"/>
              <a:t>CO</a:t>
            </a:r>
            <a:r>
              <a:rPr lang="en-US" baseline="-25000" dirty="0" smtClean="0"/>
              <a:t>2</a:t>
            </a:r>
            <a:r>
              <a:rPr lang="en-US" dirty="0" smtClean="0"/>
              <a:t> is the only factor that can explain global warming</a:t>
            </a:r>
            <a:endParaRPr lang="en-US" dirty="0"/>
          </a:p>
        </p:txBody>
      </p:sp>
      <p:sp>
        <p:nvSpPr>
          <p:cNvPr id="2" name="Title 1"/>
          <p:cNvSpPr>
            <a:spLocks noGrp="1"/>
          </p:cNvSpPr>
          <p:nvPr>
            <p:ph type="title"/>
          </p:nvPr>
        </p:nvSpPr>
        <p:spPr>
          <a:noFill/>
        </p:spPr>
        <p:txBody>
          <a:bodyPr/>
          <a:lstStyle/>
          <a:p>
            <a:r>
              <a:rPr lang="en-US" dirty="0"/>
              <a:t>TAKE HOME MESSAGES</a:t>
            </a:r>
          </a:p>
        </p:txBody>
      </p:sp>
    </p:spTree>
    <p:extLst>
      <p:ext uri="{BB962C8B-B14F-4D97-AF65-F5344CB8AC3E}">
        <p14:creationId xmlns:p14="http://schemas.microsoft.com/office/powerpoint/2010/main" val="36799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4-01JPG.JPG                                                   000055E5Macintosh HD                   ABA78158:"/>
          <p:cNvPicPr>
            <a:picLocks noChangeArrowheads="1"/>
          </p:cNvPicPr>
          <p:nvPr/>
        </p:nvPicPr>
        <p:blipFill rotWithShape="1">
          <a:blip r:embed="rId3" cstate="email">
            <a:lum bright="-12000"/>
            <a:extLst>
              <a:ext uri="{28A0092B-C50C-407E-A947-70E740481C1C}">
                <a14:useLocalDpi xmlns:a14="http://schemas.microsoft.com/office/drawing/2010/main" val="0"/>
              </a:ext>
            </a:extLst>
          </a:blip>
          <a:srcRect l="4124" r="6618"/>
          <a:stretch/>
        </p:blipFill>
        <p:spPr bwMode="auto">
          <a:xfrm>
            <a:off x="1524000" y="1080001"/>
            <a:ext cx="9215336" cy="577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660187" y="1464725"/>
            <a:ext cx="9079149" cy="769441"/>
          </a:xfrm>
          <a:prstGeom prst="rect">
            <a:avLst/>
          </a:prstGeom>
        </p:spPr>
        <p:txBody>
          <a:bodyPr wrap="square">
            <a:spAutoFit/>
          </a:bodyPr>
          <a:lstStyle/>
          <a:p>
            <a:pPr algn="ctr"/>
            <a:r>
              <a:rPr lang="en-US" sz="4400" dirty="0">
                <a:solidFill>
                  <a:schemeClr val="bg1"/>
                </a:solidFill>
              </a:rPr>
              <a:t>Forests have always affected climate</a:t>
            </a:r>
          </a:p>
        </p:txBody>
      </p:sp>
      <p:sp>
        <p:nvSpPr>
          <p:cNvPr id="4" name="Rectangle 3"/>
          <p:cNvSpPr/>
          <p:nvPr/>
        </p:nvSpPr>
        <p:spPr>
          <a:xfrm>
            <a:off x="5544472" y="4420225"/>
            <a:ext cx="1991516" cy="938719"/>
          </a:xfrm>
          <a:prstGeom prst="rect">
            <a:avLst/>
          </a:prstGeom>
        </p:spPr>
        <p:txBody>
          <a:bodyPr wrap="square">
            <a:spAutoFit/>
          </a:bodyPr>
          <a:lstStyle/>
          <a:p>
            <a:r>
              <a:rPr lang="en-US" sz="5500" b="1" i="1" dirty="0">
                <a:solidFill>
                  <a:schemeClr val="bg1"/>
                </a:solidFill>
              </a:rPr>
              <a:t>How?</a:t>
            </a:r>
          </a:p>
        </p:txBody>
      </p:sp>
      <p:sp>
        <p:nvSpPr>
          <p:cNvPr id="2" name="Title 1"/>
          <p:cNvSpPr>
            <a:spLocks noGrp="1"/>
          </p:cNvSpPr>
          <p:nvPr>
            <p:ph type="title"/>
          </p:nvPr>
        </p:nvSpPr>
        <p:spPr/>
        <p:txBody>
          <a:bodyPr/>
          <a:lstStyle/>
          <a:p>
            <a:r>
              <a:rPr lang="en-US" dirty="0"/>
              <a:t>Tropical forests and climate</a:t>
            </a:r>
          </a:p>
        </p:txBody>
      </p:sp>
    </p:spTree>
    <p:extLst>
      <p:ext uri="{BB962C8B-B14F-4D97-AF65-F5344CB8AC3E}">
        <p14:creationId xmlns:p14="http://schemas.microsoft.com/office/powerpoint/2010/main" val="151792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Four drivers (the sun, aerosols and greenhouse gases in the atmosphere and the reflectivity of the Earth’s surface) control the climate on our planet</a:t>
            </a:r>
          </a:p>
          <a:p>
            <a:r>
              <a:rPr lang="en-US" dirty="0" smtClean="0"/>
              <a:t>Recorded increase in global temperatures correspond to increases in atmospheric CO</a:t>
            </a:r>
            <a:r>
              <a:rPr lang="en-US" baseline="-25000" dirty="0" smtClean="0"/>
              <a:t>2</a:t>
            </a:r>
            <a:r>
              <a:rPr lang="en-US" dirty="0" smtClean="0"/>
              <a:t> over the past 150 years.</a:t>
            </a:r>
            <a:endParaRPr lang="en-US" dirty="0"/>
          </a:p>
        </p:txBody>
      </p:sp>
      <p:sp>
        <p:nvSpPr>
          <p:cNvPr id="2" name="Title 1"/>
          <p:cNvSpPr>
            <a:spLocks noGrp="1"/>
          </p:cNvSpPr>
          <p:nvPr>
            <p:ph type="title"/>
          </p:nvPr>
        </p:nvSpPr>
        <p:spPr>
          <a:noFill/>
        </p:spPr>
        <p:txBody>
          <a:bodyPr/>
          <a:lstStyle/>
          <a:p>
            <a:r>
              <a:rPr lang="en-US" dirty="0" smtClean="0"/>
              <a:t>TAKE HOME MESSAGES</a:t>
            </a:r>
            <a:endParaRPr lang="en-US" dirty="0"/>
          </a:p>
        </p:txBody>
      </p:sp>
    </p:spTree>
    <p:extLst>
      <p:ext uri="{BB962C8B-B14F-4D97-AF65-F5344CB8AC3E}">
        <p14:creationId xmlns:p14="http://schemas.microsoft.com/office/powerpoint/2010/main" val="33630011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1524000"/>
            <a:ext cx="10991850" cy="5162549"/>
          </a:xfrm>
        </p:spPr>
        <p:txBody>
          <a:bodyPr>
            <a:noAutofit/>
          </a:bodyPr>
          <a:lstStyle/>
          <a:p>
            <a:pPr>
              <a:spcAft>
                <a:spcPts val="600"/>
              </a:spcAft>
            </a:pPr>
            <a:r>
              <a:rPr lang="de-DE" sz="2000" dirty="0"/>
              <a:t>USAID. 2015. USAID LEAF‘s </a:t>
            </a:r>
            <a:r>
              <a:rPr lang="en-US" sz="2000" i="1" dirty="0"/>
              <a:t>Climate Change Curriculum</a:t>
            </a:r>
            <a:r>
              <a:rPr lang="en-US" sz="2000" dirty="0"/>
              <a:t>. USAID Lowering Emissions in Asia Forests Program (USAID LEAF). </a:t>
            </a:r>
            <a:r>
              <a:rPr lang="en-US" sz="2000" dirty="0" err="1"/>
              <a:t>Winrock</a:t>
            </a:r>
            <a:r>
              <a:rPr lang="en-US" sz="2000" dirty="0"/>
              <a:t> International and US Forest Service. Bangkok, Thailand. </a:t>
            </a:r>
          </a:p>
          <a:p>
            <a:pPr>
              <a:spcAft>
                <a:spcPts val="600"/>
              </a:spcAft>
            </a:pPr>
            <a:r>
              <a:rPr lang="en-US" sz="2000" dirty="0" smtClean="0"/>
              <a:t>IPCC </a:t>
            </a:r>
            <a:r>
              <a:rPr lang="en-US" sz="2000" dirty="0"/>
              <a:t>2007 Climate change 2007: The physical science basis </a:t>
            </a:r>
          </a:p>
          <a:p>
            <a:pPr lvl="1">
              <a:spcAft>
                <a:spcPts val="600"/>
              </a:spcAft>
            </a:pPr>
            <a:r>
              <a:rPr lang="en-US" sz="2000" dirty="0"/>
              <a:t>Read the Summary for policy </a:t>
            </a:r>
            <a:r>
              <a:rPr lang="en-US" sz="2000" dirty="0" err="1"/>
              <a:t>makers</a:t>
            </a:r>
            <a:r>
              <a:rPr lang="en-US" sz="2000" dirty="0" err="1">
                <a:hlinkClick r:id="rId2"/>
              </a:rPr>
              <a:t>http</a:t>
            </a:r>
            <a:r>
              <a:rPr lang="en-US" sz="2000" dirty="0">
                <a:hlinkClick r:id="rId2"/>
              </a:rPr>
              <a:t>://www.ipcc.ch/publications_and_data/publications_ipcc_fourth_assessment_report_wg1_report_the_physical_science_basis.htm</a:t>
            </a:r>
            <a:endParaRPr lang="en-US" sz="2000" dirty="0"/>
          </a:p>
          <a:p>
            <a:pPr>
              <a:spcAft>
                <a:spcPts val="600"/>
              </a:spcAft>
            </a:pPr>
            <a:r>
              <a:rPr lang="en-US" sz="2000" dirty="0"/>
              <a:t>Resource: NOAA Climate data website</a:t>
            </a:r>
          </a:p>
          <a:p>
            <a:pPr lvl="1">
              <a:spcAft>
                <a:spcPts val="600"/>
              </a:spcAft>
            </a:pPr>
            <a:r>
              <a:rPr lang="en-US" sz="2000" dirty="0">
                <a:hlinkClick r:id="rId3"/>
              </a:rPr>
              <a:t>http://www.climate.gov/</a:t>
            </a:r>
            <a:endParaRPr lang="en-US" sz="2000" dirty="0"/>
          </a:p>
          <a:p>
            <a:pPr>
              <a:spcAft>
                <a:spcPts val="600"/>
              </a:spcAft>
            </a:pPr>
            <a:r>
              <a:rPr lang="en-US" sz="2000" dirty="0"/>
              <a:t>Resource for teacher</a:t>
            </a:r>
          </a:p>
          <a:p>
            <a:pPr lvl="1">
              <a:spcAft>
                <a:spcPts val="600"/>
              </a:spcAft>
            </a:pPr>
            <a:r>
              <a:rPr lang="en-US" sz="2000" dirty="0">
                <a:hlinkClick r:id="rId4"/>
              </a:rPr>
              <a:t>http://www.climate.gov/climate-and-energy-topics/climate-system</a:t>
            </a:r>
            <a:endParaRPr lang="en-US" sz="2000" dirty="0"/>
          </a:p>
          <a:p>
            <a:pPr>
              <a:spcAft>
                <a:spcPts val="600"/>
              </a:spcAft>
            </a:pPr>
            <a:endParaRPr lang="en-US" sz="2000" dirty="0"/>
          </a:p>
          <a:p>
            <a:pPr>
              <a:spcAft>
                <a:spcPts val="600"/>
              </a:spcAft>
            </a:pPr>
            <a:endParaRPr lang="en-US" sz="2000" dirty="0"/>
          </a:p>
        </p:txBody>
      </p:sp>
      <p:sp>
        <p:nvSpPr>
          <p:cNvPr id="2" name="Title 1"/>
          <p:cNvSpPr>
            <a:spLocks noGrp="1"/>
          </p:cNvSpPr>
          <p:nvPr>
            <p:ph type="title"/>
          </p:nvPr>
        </p:nvSpPr>
        <p:spPr>
          <a:noFill/>
        </p:spPr>
        <p:txBody>
          <a:bodyPr/>
          <a:lstStyle/>
          <a:p>
            <a:r>
              <a:rPr lang="en-US" dirty="0" smtClean="0"/>
              <a:t>References and Resources</a:t>
            </a:r>
            <a:endParaRPr lang="en-US" dirty="0"/>
          </a:p>
        </p:txBody>
      </p:sp>
    </p:spTree>
    <p:extLst>
      <p:ext uri="{BB962C8B-B14F-4D97-AF65-F5344CB8AC3E}">
        <p14:creationId xmlns:p14="http://schemas.microsoft.com/office/powerpoint/2010/main" val="38391219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Winrock International. 2016. </a:t>
            </a:r>
            <a:r>
              <a:rPr lang="de-DE" sz="2000" i="1" dirty="0"/>
              <a:t>USAID‘s Climate-Resilient </a:t>
            </a:r>
            <a:r>
              <a:rPr lang="en-US" sz="2000" i="1" dirty="0"/>
              <a:t>Ecosystems and Livelihoods (CREL)</a:t>
            </a:r>
            <a:r>
              <a:rPr lang="en-US" sz="2000" dirty="0"/>
              <a: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1062961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de-DE" sz="2400" dirty="0">
                <a:effectLst/>
                <a:latin typeface="Calibri" panose="020F0502020204030204" pitchFamily="34" charset="0"/>
              </a:rPr>
              <a:t>Winrock International Headquarters</a:t>
            </a:r>
            <a:br>
              <a:rPr lang="de-DE" sz="2400" dirty="0">
                <a:effectLst/>
                <a:latin typeface="Calibri" panose="020F0502020204030204" pitchFamily="34" charset="0"/>
              </a:rPr>
            </a:br>
            <a:r>
              <a:rPr lang="de-DE" sz="2400" b="0" dirty="0">
                <a:effectLst/>
                <a:latin typeface="Calibri" panose="020F0502020204030204" pitchFamily="34" charset="0"/>
              </a:rPr>
              <a:t>2101 Riverfront Drive, Little Rock</a:t>
            </a:r>
            <a:br>
              <a:rPr lang="de-DE" sz="2400" b="0" dirty="0">
                <a:effectLst/>
                <a:latin typeface="Calibri" panose="020F0502020204030204" pitchFamily="34" charset="0"/>
              </a:rPr>
            </a:br>
            <a:r>
              <a:rPr lang="de-DE" sz="2400" b="0" dirty="0">
                <a:effectLst/>
                <a:latin typeface="Calibri" panose="020F0502020204030204" pitchFamily="34" charset="0"/>
              </a:rPr>
              <a:t>Arkansas 72202-1748 USA</a:t>
            </a:r>
            <a:br>
              <a:rPr lang="de-DE" sz="2400" b="0" dirty="0">
                <a:effectLst/>
                <a:latin typeface="Calibri" panose="020F0502020204030204" pitchFamily="34" charset="0"/>
              </a:rPr>
            </a:br>
            <a:r>
              <a:rPr lang="de-DE" sz="2400" b="0" dirty="0">
                <a:effectLst/>
                <a:latin typeface="Calibri" panose="020F0502020204030204" pitchFamily="34" charset="0"/>
              </a:rPr>
              <a:t>Tel: </a:t>
            </a:r>
            <a:r>
              <a:rPr lang="en-US" sz="2400" b="0" dirty="0">
                <a:effectLst/>
              </a:rPr>
              <a:t>1-501-280-3000</a:t>
            </a:r>
            <a:br>
              <a:rPr lang="en-US" sz="2400" b="0" dirty="0">
                <a:effectLst/>
              </a:rPr>
            </a:br>
            <a:r>
              <a:rPr lang="en-US" sz="2400" b="0" dirty="0">
                <a:effectLst/>
              </a:rPr>
              <a:t>Web: </a:t>
            </a:r>
            <a:r>
              <a:rPr lang="en-US" sz="2400" b="0" dirty="0">
                <a:effectLst/>
                <a:hlinkClick r:id="rId2"/>
              </a:rPr>
              <a:t>www.winrock.org</a:t>
            </a:r>
            <a:endParaRPr lang="en-US" sz="2400" dirty="0"/>
          </a:p>
        </p:txBody>
      </p:sp>
    </p:spTree>
    <p:extLst>
      <p:ext uri="{BB962C8B-B14F-4D97-AF65-F5344CB8AC3E}">
        <p14:creationId xmlns:p14="http://schemas.microsoft.com/office/powerpoint/2010/main" val="83749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gan\Pictures\sri_lanka\rice_harve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49"/>
          <a:stretch/>
        </p:blipFill>
        <p:spPr bwMode="auto">
          <a:xfrm>
            <a:off x="1702450" y="1060546"/>
            <a:ext cx="8666144" cy="577799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259838" y="4981735"/>
            <a:ext cx="2196624" cy="938719"/>
          </a:xfrm>
          <a:prstGeom prst="rect">
            <a:avLst/>
          </a:prstGeom>
        </p:spPr>
        <p:txBody>
          <a:bodyPr wrap="square">
            <a:spAutoFit/>
          </a:bodyPr>
          <a:lstStyle/>
          <a:p>
            <a:r>
              <a:rPr lang="en-US" sz="5500" b="1" i="1" dirty="0">
                <a:solidFill>
                  <a:schemeClr val="bg1"/>
                </a:solidFill>
              </a:rPr>
              <a:t>How?</a:t>
            </a:r>
          </a:p>
        </p:txBody>
      </p:sp>
      <p:sp>
        <p:nvSpPr>
          <p:cNvPr id="8" name="Title 7"/>
          <p:cNvSpPr>
            <a:spLocks noGrp="1"/>
          </p:cNvSpPr>
          <p:nvPr>
            <p:ph type="title"/>
          </p:nvPr>
        </p:nvSpPr>
        <p:spPr/>
        <p:txBody>
          <a:bodyPr/>
          <a:lstStyle/>
          <a:p>
            <a:r>
              <a:rPr lang="en-US" dirty="0"/>
              <a:t>Tropical forests and climate</a:t>
            </a:r>
          </a:p>
        </p:txBody>
      </p:sp>
      <p:sp>
        <p:nvSpPr>
          <p:cNvPr id="9" name="Rectangle 8"/>
          <p:cNvSpPr/>
          <p:nvPr/>
        </p:nvSpPr>
        <p:spPr>
          <a:xfrm>
            <a:off x="1702450" y="1080001"/>
            <a:ext cx="8666144" cy="1446550"/>
          </a:xfrm>
          <a:prstGeom prst="rect">
            <a:avLst/>
          </a:prstGeom>
          <a:solidFill>
            <a:schemeClr val="tx1">
              <a:lumMod val="75000"/>
              <a:lumOff val="25000"/>
              <a:alpha val="50000"/>
            </a:schemeClr>
          </a:solidFill>
        </p:spPr>
        <p:txBody>
          <a:bodyPr wrap="square">
            <a:spAutoFit/>
          </a:bodyPr>
          <a:lstStyle/>
          <a:p>
            <a:pPr algn="ctr"/>
            <a:r>
              <a:rPr lang="en-US" sz="4400" dirty="0">
                <a:solidFill>
                  <a:schemeClr val="bg1"/>
                </a:solidFill>
              </a:rPr>
              <a:t>Land use change </a:t>
            </a:r>
            <a:r>
              <a:rPr lang="en-US" sz="4400" dirty="0" smtClean="0">
                <a:solidFill>
                  <a:schemeClr val="bg1"/>
                </a:solidFill>
              </a:rPr>
              <a:t>has </a:t>
            </a:r>
            <a:r>
              <a:rPr lang="en-US" sz="4400" dirty="0">
                <a:solidFill>
                  <a:schemeClr val="bg1"/>
                </a:solidFill>
              </a:rPr>
              <a:t>affected climate for a long time</a:t>
            </a:r>
          </a:p>
        </p:txBody>
      </p:sp>
    </p:spTree>
    <p:extLst>
      <p:ext uri="{BB962C8B-B14F-4D97-AF65-F5344CB8AC3E}">
        <p14:creationId xmlns:p14="http://schemas.microsoft.com/office/powerpoint/2010/main" val="30816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4-01JPG.JPG                                                   000055E5Macintosh HD                   ABA78158:"/>
          <p:cNvPicPr>
            <a:picLocks noChangeArrowheads="1"/>
          </p:cNvPicPr>
          <p:nvPr/>
        </p:nvPicPr>
        <p:blipFill rotWithShape="1">
          <a:blip r:embed="rId3" cstate="email">
            <a:lum bright="-12000"/>
            <a:alphaModFix/>
            <a:extLst>
              <a:ext uri="{28A0092B-C50C-407E-A947-70E740481C1C}">
                <a14:useLocalDpi xmlns:a14="http://schemas.microsoft.com/office/drawing/2010/main" val="0"/>
              </a:ext>
            </a:extLst>
          </a:blip>
          <a:srcRect l="4124" r="6618"/>
          <a:stretch/>
        </p:blipFill>
        <p:spPr bwMode="auto">
          <a:xfrm>
            <a:off x="1524000" y="1098000"/>
            <a:ext cx="9144000" cy="576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normAutofit/>
          </a:bodyPr>
          <a:lstStyle/>
          <a:p>
            <a:r>
              <a:rPr lang="en-US" dirty="0"/>
              <a:t>Tropical forests and </a:t>
            </a:r>
            <a:r>
              <a:rPr lang="en-US" dirty="0" smtClean="0"/>
              <a:t>climate</a:t>
            </a:r>
            <a:endParaRPr lang="en-US" dirty="0"/>
          </a:p>
        </p:txBody>
      </p:sp>
      <p:sp>
        <p:nvSpPr>
          <p:cNvPr id="3" name="Content Placeholder 2"/>
          <p:cNvSpPr>
            <a:spLocks noGrp="1"/>
          </p:cNvSpPr>
          <p:nvPr>
            <p:ph idx="4294967295"/>
          </p:nvPr>
        </p:nvSpPr>
        <p:spPr>
          <a:xfrm>
            <a:off x="2846464" y="3151762"/>
            <a:ext cx="7309212" cy="2442111"/>
          </a:xfrm>
          <a:noFill/>
        </p:spPr>
        <p:txBody>
          <a:bodyPr>
            <a:normAutofit/>
          </a:bodyPr>
          <a:lstStyle/>
          <a:p>
            <a:pPr marL="0" indent="0">
              <a:buNone/>
            </a:pPr>
            <a:endParaRPr lang="en-US" sz="3200" dirty="0" smtClean="0"/>
          </a:p>
          <a:p>
            <a:r>
              <a:rPr lang="en-US" sz="3200" dirty="0" smtClean="0">
                <a:solidFill>
                  <a:schemeClr val="bg1"/>
                </a:solidFill>
              </a:rPr>
              <a:t>How do forests affect climate?</a:t>
            </a:r>
          </a:p>
          <a:p>
            <a:r>
              <a:rPr lang="en-US" sz="3200" dirty="0" smtClean="0">
                <a:solidFill>
                  <a:schemeClr val="bg1"/>
                </a:solidFill>
              </a:rPr>
              <a:t>What controls forest cover?</a:t>
            </a:r>
          </a:p>
          <a:p>
            <a:r>
              <a:rPr lang="en-US" sz="3200" dirty="0" smtClean="0">
                <a:solidFill>
                  <a:schemeClr val="bg1"/>
                </a:solidFill>
              </a:rPr>
              <a:t>How has forest cover changed?</a:t>
            </a:r>
            <a:endParaRPr lang="en-US" sz="3200" dirty="0">
              <a:solidFill>
                <a:schemeClr val="bg1"/>
              </a:solidFill>
            </a:endParaRPr>
          </a:p>
        </p:txBody>
      </p:sp>
      <p:sp>
        <p:nvSpPr>
          <p:cNvPr id="10" name="Content Placeholder 2"/>
          <p:cNvSpPr txBox="1">
            <a:spLocks/>
          </p:cNvSpPr>
          <p:nvPr/>
        </p:nvSpPr>
        <p:spPr>
          <a:xfrm>
            <a:off x="1513775" y="1673158"/>
            <a:ext cx="9143999" cy="165370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ln w="3175" cmpd="sng">
                  <a:noFill/>
                </a:ln>
                <a:solidFill>
                  <a:schemeClr val="bg1"/>
                </a:solidFill>
                <a:effectLst>
                  <a:outerShdw blurRad="50800" dist="38100" dir="2700000" algn="tl" rotWithShape="0">
                    <a:srgbClr val="000000">
                      <a:alpha val="43000"/>
                    </a:srgbClr>
                  </a:outerShdw>
                </a:effectLst>
              </a:rPr>
              <a:t>Exploring the relationship between tropical forests and climate</a:t>
            </a:r>
            <a:r>
              <a:rPr lang="en-US" sz="4400" dirty="0" smtClean="0">
                <a:ln w="3175" cmpd="sng">
                  <a:noFill/>
                </a:ln>
                <a:solidFill>
                  <a:schemeClr val="bg1"/>
                </a:solidFill>
                <a:effectLst>
                  <a:outerShdw blurRad="50800" dist="38100" dir="2700000" algn="tl" rotWithShape="0">
                    <a:srgbClr val="000000">
                      <a:alpha val="43000"/>
                    </a:srgbClr>
                  </a:outerShdw>
                </a:effectLst>
              </a:rPr>
              <a:t>:</a:t>
            </a:r>
            <a:endParaRPr lang="en-US" sz="4400" dirty="0"/>
          </a:p>
        </p:txBody>
      </p:sp>
    </p:spTree>
    <p:extLst>
      <p:ext uri="{BB962C8B-B14F-4D97-AF65-F5344CB8AC3E}">
        <p14:creationId xmlns:p14="http://schemas.microsoft.com/office/powerpoint/2010/main" val="1733483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3749</TotalTime>
  <Words>6302</Words>
  <Application>Microsoft Office PowerPoint</Application>
  <PresentationFormat>Widescreen</PresentationFormat>
  <Paragraphs>712</Paragraphs>
  <Slides>73</Slides>
  <Notes>64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Abadi MT Condensed Extra Bold</vt:lpstr>
      <vt:lpstr>Arial</vt:lpstr>
      <vt:lpstr>Calibri</vt:lpstr>
      <vt:lpstr>Calibri Light</vt:lpstr>
      <vt:lpstr>Times New Roman</vt:lpstr>
      <vt:lpstr>Wingdings</vt:lpstr>
      <vt:lpstr>Office Theme</vt:lpstr>
      <vt:lpstr>Bangladesh Climate-Resilient Ecosystem Curriculum (BACUM)</vt:lpstr>
      <vt:lpstr>Module 2: REDD+ in Climate Change Context</vt:lpstr>
      <vt:lpstr> REDD+ in Climate Change Context (REDD+)</vt:lpstr>
      <vt:lpstr>Acknowledgements</vt:lpstr>
      <vt:lpstr>Learning objectives</vt:lpstr>
      <vt:lpstr>Read before class</vt:lpstr>
      <vt:lpstr>Tropical forests and climate</vt:lpstr>
      <vt:lpstr>Tropical forests and climate</vt:lpstr>
      <vt:lpstr>Tropical forests and climate</vt:lpstr>
      <vt:lpstr>Today’s Class:</vt:lpstr>
      <vt:lpstr>What is climate change?</vt:lpstr>
      <vt:lpstr>What is climate change?</vt:lpstr>
      <vt:lpstr>What is climate change?</vt:lpstr>
      <vt:lpstr>What is climate change?</vt:lpstr>
      <vt:lpstr>Or this is that weather?</vt:lpstr>
      <vt:lpstr>What is Climate?</vt:lpstr>
      <vt:lpstr>Key elements of the climate system</vt:lpstr>
      <vt:lpstr>How does climate change work?</vt:lpstr>
      <vt:lpstr>Key Questions</vt:lpstr>
      <vt:lpstr>How much energy enters the system?</vt:lpstr>
      <vt:lpstr>Sun</vt:lpstr>
      <vt:lpstr>Sun</vt:lpstr>
      <vt:lpstr>Sun</vt:lpstr>
      <vt:lpstr>Sun</vt:lpstr>
      <vt:lpstr>How does the atmosphere alter incoming solar radiation?</vt:lpstr>
      <vt:lpstr>Volcanic eruptions</vt:lpstr>
      <vt:lpstr>Effect of aerosols</vt:lpstr>
      <vt:lpstr>Aerosol-radiation interactions</vt:lpstr>
      <vt:lpstr>Aerosol-cloud interactions</vt:lpstr>
      <vt:lpstr>Volcanic eruptions</vt:lpstr>
      <vt:lpstr>Mauna Loa Observatory Atmospheric Transmission</vt:lpstr>
      <vt:lpstr>PowerPoint Presentation</vt:lpstr>
      <vt:lpstr>What controls climate?</vt:lpstr>
      <vt:lpstr>Greenhouse gases</vt:lpstr>
      <vt:lpstr>Greenhouse gases</vt:lpstr>
      <vt:lpstr>Greenhouse gases</vt:lpstr>
      <vt:lpstr>Greenhouse gases</vt:lpstr>
      <vt:lpstr>PowerPoint Presentation</vt:lpstr>
      <vt:lpstr>What controls climate?</vt:lpstr>
      <vt:lpstr>Earth’s  surface</vt:lpstr>
      <vt:lpstr>Earth’s  surface</vt:lpstr>
      <vt:lpstr>Earth’s  surface</vt:lpstr>
      <vt:lpstr>Earth’s  surface</vt:lpstr>
      <vt:lpstr>Earth’s  surface</vt:lpstr>
      <vt:lpstr>What controls climate?</vt:lpstr>
      <vt:lpstr>PowerPoint Presentation</vt:lpstr>
      <vt:lpstr>Exercise: Matching  (use each only once)</vt:lpstr>
      <vt:lpstr>Answer</vt:lpstr>
      <vt:lpstr>PowerPoint Presentation</vt:lpstr>
      <vt:lpstr>Classroom activity</vt:lpstr>
      <vt:lpstr>Climate change</vt:lpstr>
      <vt:lpstr>How has climate changed?</vt:lpstr>
      <vt:lpstr>How has climate changed?</vt:lpstr>
      <vt:lpstr>How has climate changed?</vt:lpstr>
      <vt:lpstr>How has climate changed?</vt:lpstr>
      <vt:lpstr>How has climate changed?</vt:lpstr>
      <vt:lpstr>How has climate changed?</vt:lpstr>
      <vt:lpstr>Why has climate changed?</vt:lpstr>
      <vt:lpstr>Classroom Exercise</vt:lpstr>
      <vt:lpstr>Classroom Exercise</vt:lpstr>
      <vt:lpstr>Atmospheric CO2 Variation Since 1000 AD</vt:lpstr>
      <vt:lpstr>Drivers of Climate change</vt:lpstr>
      <vt:lpstr>And humans have caused the increase in CO2</vt:lpstr>
      <vt:lpstr>Classroom activity</vt:lpstr>
      <vt:lpstr>Next lecture: Relating tropical forests and climate change</vt:lpstr>
      <vt:lpstr>TAKE HOME MESSAGES</vt:lpstr>
      <vt:lpstr>TAKE HOME MESSAGES</vt:lpstr>
      <vt:lpstr>TAKE HOME MESSAGES</vt:lpstr>
      <vt:lpstr>TAKE HOME MESSAGES</vt:lpstr>
      <vt:lpstr>TAKE HOME MESSAGES</vt:lpstr>
      <vt:lpstr>References and Resources</vt:lpstr>
      <vt:lpstr>References and Resources</vt:lpstr>
      <vt:lpstr>USAID's Climate-Resilient Ecosystems and Livelihoods (CREL) Project   Winrock International Headquarters 2101 Riverfront Drive, Little Rock Arkansas 72202-1748 USA Tel: 1-501-280-3000 Web: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679</cp:revision>
  <dcterms:created xsi:type="dcterms:W3CDTF">2016-05-20T10:07:21Z</dcterms:created>
  <dcterms:modified xsi:type="dcterms:W3CDTF">2017-01-23T07:57:25Z</dcterms:modified>
</cp:coreProperties>
</file>