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693" r:id="rId3"/>
    <p:sldId id="647" r:id="rId4"/>
    <p:sldId id="696" r:id="rId5"/>
    <p:sldId id="648" r:id="rId6"/>
    <p:sldId id="649" r:id="rId7"/>
    <p:sldId id="650" r:id="rId8"/>
    <p:sldId id="651" r:id="rId9"/>
    <p:sldId id="652" r:id="rId10"/>
    <p:sldId id="653" r:id="rId11"/>
    <p:sldId id="654" r:id="rId12"/>
    <p:sldId id="655" r:id="rId13"/>
    <p:sldId id="656" r:id="rId14"/>
    <p:sldId id="657" r:id="rId15"/>
    <p:sldId id="658" r:id="rId16"/>
    <p:sldId id="659" r:id="rId17"/>
    <p:sldId id="660" r:id="rId18"/>
    <p:sldId id="661" r:id="rId19"/>
    <p:sldId id="662" r:id="rId20"/>
    <p:sldId id="663" r:id="rId21"/>
    <p:sldId id="664" r:id="rId22"/>
    <p:sldId id="665" r:id="rId23"/>
    <p:sldId id="666" r:id="rId24"/>
    <p:sldId id="667" r:id="rId25"/>
    <p:sldId id="668" r:id="rId26"/>
    <p:sldId id="669" r:id="rId27"/>
    <p:sldId id="670" r:id="rId28"/>
    <p:sldId id="671" r:id="rId29"/>
    <p:sldId id="672" r:id="rId30"/>
    <p:sldId id="673" r:id="rId31"/>
    <p:sldId id="674" r:id="rId32"/>
    <p:sldId id="675" r:id="rId33"/>
    <p:sldId id="676" r:id="rId34"/>
    <p:sldId id="677" r:id="rId35"/>
    <p:sldId id="678" r:id="rId36"/>
    <p:sldId id="679" r:id="rId37"/>
    <p:sldId id="680" r:id="rId38"/>
    <p:sldId id="681" r:id="rId39"/>
    <p:sldId id="682" r:id="rId40"/>
    <p:sldId id="683" r:id="rId41"/>
    <p:sldId id="684" r:id="rId42"/>
    <p:sldId id="685" r:id="rId43"/>
    <p:sldId id="686" r:id="rId44"/>
    <p:sldId id="687" r:id="rId45"/>
    <p:sldId id="688" r:id="rId46"/>
    <p:sldId id="690" r:id="rId47"/>
    <p:sldId id="692" r:id="rId48"/>
    <p:sldId id="689" r:id="rId49"/>
    <p:sldId id="691" r:id="rId50"/>
    <p:sldId id="694" r:id="rId51"/>
    <p:sldId id="69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85" autoAdjust="0"/>
    <p:restoredTop sz="72711" autoAdjust="0"/>
  </p:normalViewPr>
  <p:slideViewPr>
    <p:cSldViewPr snapToGrid="0">
      <p:cViewPr varScale="1">
        <p:scale>
          <a:sx n="54" d="100"/>
          <a:sy n="54" d="100"/>
        </p:scale>
        <p:origin x="888" y="66"/>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us7.campaign-archive2.com/?u=1bca4a471e2ba68b03c5ccdcd&amp;id=eba79e4aa2&amp;e=0804bbe142"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11887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buClr>
                <a:srgbClr val="000000"/>
              </a:buClr>
              <a:buSzPct val="78571"/>
              <a:buFont typeface="Arial"/>
              <a:buNone/>
            </a:pPr>
            <a:r>
              <a:rPr lang="en-US" sz="1200" b="1" dirty="0">
                <a:uFillTx/>
              </a:rPr>
              <a:t>Reference</a:t>
            </a:r>
            <a:r>
              <a:rPr lang="en-US" sz="1200" dirty="0">
                <a:uFillTx/>
              </a:rPr>
              <a:t>: The Rivers Trust</a:t>
            </a:r>
          </a:p>
          <a:p>
            <a:pPr lvl="0" rtl="0">
              <a:buClr>
                <a:srgbClr val="000000"/>
              </a:buClr>
              <a:buSzPct val="78571"/>
              <a:buFont typeface="Arial"/>
              <a:buNone/>
            </a:pPr>
            <a:endParaRPr lang="en-US" sz="1200" dirty="0">
              <a:uFillTx/>
            </a:endParaRPr>
          </a:p>
          <a:p>
            <a:pPr lvl="0" rtl="0">
              <a:buClr>
                <a:srgbClr val="000000"/>
              </a:buClr>
              <a:buSzPct val="78571"/>
              <a:buFont typeface="Arial"/>
              <a:buNone/>
            </a:pPr>
            <a:r>
              <a:rPr lang="en" sz="1200" dirty="0">
                <a:uFillTx/>
              </a:rPr>
              <a:t>Examine this image: What ecosystem services are depicted here? How are they related? Are any of these in conflict? What impacts might diminish these services? How might climate change affect the services? </a:t>
            </a:r>
          </a:p>
          <a:p>
            <a:endParaRPr lang="en" sz="1200" dirty="0">
              <a:uFillTx/>
            </a:endParaRP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14</a:t>
            </a:fld>
            <a:endParaRPr lang="en-US"/>
          </a:p>
        </p:txBody>
      </p:sp>
    </p:spTree>
    <p:extLst>
      <p:ext uri="{BB962C8B-B14F-4D97-AF65-F5344CB8AC3E}">
        <p14:creationId xmlns:p14="http://schemas.microsoft.com/office/powerpoint/2010/main" val="141820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uFillTx/>
                <a:latin typeface="+mn-lt"/>
                <a:ea typeface="+mn-ea"/>
                <a:cs typeface="+mn-cs"/>
              </a:rPr>
              <a:t>At present, however, many of these ecosystem services are either undervalued or have no financial value at all. As day-to-day decisions often focus on immediate financial returns, many ecosystem structures and functions are being fundamentally undercut. The most comprehensive assessment of ecosystem services to date — the Millennium Ecosystem Assessment, which included over 1,300 scientists from 95 countries — found that over 60% of the environmental services studied are being degraded faster than they can recover.</a:t>
            </a:r>
            <a:endParaRPr lang="en-US" dirty="0">
              <a:uFillTx/>
            </a:endParaRPr>
          </a:p>
        </p:txBody>
      </p:sp>
    </p:spTree>
    <p:extLst>
      <p:ext uri="{BB962C8B-B14F-4D97-AF65-F5344CB8AC3E}">
        <p14:creationId xmlns:p14="http://schemas.microsoft.com/office/powerpoint/2010/main" val="240466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uFillTx/>
                <a:latin typeface="+mn-lt"/>
                <a:ea typeface="+mn-ea"/>
                <a:cs typeface="+mn-cs"/>
              </a:rPr>
              <a:t>At present, however, many of these ecosystem services are either undervalued or have no financial value at all. As day-to-day decisions often focus on immediate financial returns, many ecosystem structures and functions are being fundamentally undercut. The most comprehensive assessment of ecosystem services to date — the Millennium Ecosystem Assessment, which included over 1,300 scientists from 95 countries — found that over 60% of the environmental services studied are being degraded faster than they can recover.</a:t>
            </a:r>
            <a:endParaRPr lang="en-US" sz="1100" dirty="0">
              <a:uFillTx/>
            </a:endParaRPr>
          </a:p>
        </p:txBody>
      </p:sp>
    </p:spTree>
    <p:extLst>
      <p:ext uri="{BB962C8B-B14F-4D97-AF65-F5344CB8AC3E}">
        <p14:creationId xmlns:p14="http://schemas.microsoft.com/office/powerpoint/2010/main" val="3886035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uFillTx/>
                <a:latin typeface="+mn-lt"/>
                <a:ea typeface="+mn-ea"/>
                <a:cs typeface="+mn-cs"/>
              </a:rPr>
              <a:t>At present, however, many of these ecosystem services are either undervalued or have no financial value at all. As day-to-day decisions often focus on immediate financial returns, many ecosystem structures and functions are being fundamentally undercut. The most comprehensive assessment of ecosystem services to date — the Millennium Ecosystem Assessment, which included over 1,300 scientists from 95 countries — found that over 60% of the environmental services studied are being degraded faster than they can recover.</a:t>
            </a:r>
            <a:endParaRPr lang="en-US" sz="1100" dirty="0">
              <a:uFillTx/>
            </a:endParaRPr>
          </a:p>
        </p:txBody>
      </p:sp>
    </p:spTree>
    <p:extLst>
      <p:ext uri="{BB962C8B-B14F-4D97-AF65-F5344CB8AC3E}">
        <p14:creationId xmlns:p14="http://schemas.microsoft.com/office/powerpoint/2010/main" val="2170473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uFillTx/>
                <a:latin typeface="+mn-lt"/>
                <a:ea typeface="+mn-ea"/>
                <a:cs typeface="+mn-cs"/>
              </a:rPr>
              <a:t>At present, however, many of these ecosystem services are either undervalued or have no financial value at all. As day-to-day decisions often focus on immediate financial returns, many ecosystem structures and functions are being fundamentally undercut. The most comprehensive assessment of ecosystem services to date — the Millennium Ecosystem Assessment, which included over 1,300 scientists from 95 countries — found that over 60% of the environmental services studied are being degraded faster than they can recover.</a:t>
            </a:r>
            <a:endParaRPr lang="en-US" sz="1100" dirty="0">
              <a:uFillTx/>
            </a:endParaRPr>
          </a:p>
        </p:txBody>
      </p:sp>
    </p:spTree>
    <p:extLst>
      <p:ext uri="{BB962C8B-B14F-4D97-AF65-F5344CB8AC3E}">
        <p14:creationId xmlns:p14="http://schemas.microsoft.com/office/powerpoint/2010/main" val="205521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kern="1200" baseline="0" dirty="0">
                <a:solidFill>
                  <a:schemeClr val="tx1"/>
                </a:solidFill>
                <a:uFillTx/>
                <a:latin typeface="+mn-lt"/>
                <a:ea typeface="+mn-ea"/>
                <a:cs typeface="+mn-cs"/>
              </a:rPr>
              <a:t>References</a:t>
            </a:r>
            <a:r>
              <a:rPr lang="en-US" sz="1100" b="0" i="0" u="none" strike="noStrike" kern="1200" baseline="0" dirty="0">
                <a:solidFill>
                  <a:schemeClr val="tx1"/>
                </a:solidFill>
                <a:uFillTx/>
                <a:latin typeface="+mn-lt"/>
                <a:ea typeface="+mn-ea"/>
                <a:cs typeface="+mn-cs"/>
              </a:rPr>
              <a:t>:  USFS photo.  F Swanson   and  http://</a:t>
            </a:r>
            <a:r>
              <a:rPr lang="en-US" sz="1100" b="0" i="0" u="none" strike="noStrike" kern="1200" baseline="0" dirty="0" err="1">
                <a:solidFill>
                  <a:schemeClr val="tx1"/>
                </a:solidFill>
                <a:uFillTx/>
                <a:latin typeface="+mn-lt"/>
                <a:ea typeface="+mn-ea"/>
                <a:cs typeface="+mn-cs"/>
              </a:rPr>
              <a:t>hancockwatch.nfshost.com</a:t>
            </a:r>
            <a:r>
              <a:rPr lang="en-US" sz="1100" b="0" i="0" u="none" strike="noStrike" kern="1200" baseline="0" dirty="0">
                <a:solidFill>
                  <a:schemeClr val="tx1"/>
                </a:solidFill>
                <a:uFillTx/>
                <a:latin typeface="+mn-lt"/>
                <a:ea typeface="+mn-ea"/>
                <a:cs typeface="+mn-cs"/>
              </a:rPr>
              <a:t>/docs/</a:t>
            </a:r>
            <a:r>
              <a:rPr lang="en-US" sz="1100" b="0" i="0" u="none" strike="noStrike" kern="1200" baseline="0" dirty="0" err="1">
                <a:solidFill>
                  <a:schemeClr val="tx1"/>
                </a:solidFill>
                <a:uFillTx/>
                <a:latin typeface="+mn-lt"/>
                <a:ea typeface="+mn-ea"/>
                <a:cs typeface="+mn-cs"/>
              </a:rPr>
              <a:t>carbon.htm</a:t>
            </a:r>
            <a:endParaRPr lang="en-US" sz="1100" b="0" i="0" u="none" strike="noStrike" kern="1200" baseline="0" dirty="0">
              <a:solidFill>
                <a:schemeClr val="tx1"/>
              </a:solidFill>
              <a:uFillTx/>
              <a:latin typeface="+mn-lt"/>
              <a:ea typeface="+mn-ea"/>
              <a:cs typeface="+mn-cs"/>
            </a:endParaRPr>
          </a:p>
          <a:p>
            <a:endParaRPr lang="en-US" sz="1100" b="0" i="0" u="none" strike="noStrike" kern="1200" baseline="0" dirty="0">
              <a:solidFill>
                <a:schemeClr val="tx1"/>
              </a:solidFill>
              <a:uFillTx/>
              <a:latin typeface="+mn-lt"/>
              <a:ea typeface="+mn-ea"/>
              <a:cs typeface="+mn-cs"/>
            </a:endParaRPr>
          </a:p>
          <a:p>
            <a:r>
              <a:rPr lang="en-US" sz="1100" b="0" i="0" u="none" strike="noStrike" kern="1200" baseline="0" dirty="0">
                <a:solidFill>
                  <a:schemeClr val="tx1"/>
                </a:solidFill>
                <a:uFillTx/>
                <a:latin typeface="+mn-lt"/>
                <a:ea typeface="+mn-ea"/>
                <a:cs typeface="+mn-cs"/>
              </a:rPr>
              <a:t>At present, however, many of these ecosystem services are either undervalued or have no financial value at all. As day-to-day decisions often focus on immediate financial returns, many ecosystem structures and functions are being fundamentally undercut. The most comprehensive assessment of ecosystem services to date — the Millennium Ecosystem Assessment, which included over 1,300 scientists from 95 countries — found that over 60% of the environmental services studied are being degraded faster than they can recover.</a:t>
            </a:r>
            <a:endParaRPr lang="en-US" sz="1100" dirty="0">
              <a:uFillTx/>
            </a:endParaRPr>
          </a:p>
        </p:txBody>
      </p:sp>
    </p:spTree>
    <p:extLst>
      <p:ext uri="{BB962C8B-B14F-4D97-AF65-F5344CB8AC3E}">
        <p14:creationId xmlns:p14="http://schemas.microsoft.com/office/powerpoint/2010/main" val="139882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uFillTx/>
              </a:rPr>
              <a:t>References</a:t>
            </a:r>
            <a:r>
              <a:rPr lang="en-US" dirty="0">
                <a:uFillTx/>
              </a:rPr>
              <a:t>: </a:t>
            </a:r>
          </a:p>
          <a:p>
            <a:r>
              <a:rPr lang="en-US" dirty="0">
                <a:uFillTx/>
              </a:rPr>
              <a:t>http://climatedesk.org/tag/agriculture/</a:t>
            </a:r>
          </a:p>
          <a:p>
            <a:r>
              <a:rPr lang="en-US" dirty="0">
                <a:uFillTx/>
              </a:rPr>
              <a:t>USFS  http://1.bp.blogspot.com/_UVYYmFqSy-8/TLfhEG2IoII/AAAAAAAAABI/eh_WKAlg0kI/s1600/DSCF0069.JPG</a:t>
            </a:r>
          </a:p>
          <a:p>
            <a:endParaRPr lang="en-US" dirty="0">
              <a:uFillTx/>
            </a:endParaRPr>
          </a:p>
          <a:p>
            <a:r>
              <a:rPr lang="en-US" dirty="0">
                <a:uFillTx/>
              </a:rPr>
              <a:t>  Key</a:t>
            </a:r>
            <a:r>
              <a:rPr lang="en-US" baseline="0" dirty="0">
                <a:uFillTx/>
              </a:rPr>
              <a:t> answers: Drivers:</a:t>
            </a:r>
          </a:p>
          <a:p>
            <a:pPr marL="171450" indent="-171450">
              <a:buFontTx/>
              <a:buChar char="-"/>
            </a:pPr>
            <a:r>
              <a:rPr lang="en-US" baseline="0" dirty="0">
                <a:uFillTx/>
              </a:rPr>
              <a:t>If greenhouse gas emissions and other stresses continue at or above current rates, the resilience of many ecosystem of many ecosystems is likely to be exceed by an </a:t>
            </a:r>
            <a:r>
              <a:rPr lang="en-US" baseline="0" dirty="0" err="1">
                <a:uFillTx/>
              </a:rPr>
              <a:t>unprecended</a:t>
            </a:r>
            <a:r>
              <a:rPr lang="en-US" baseline="0" dirty="0">
                <a:uFillTx/>
              </a:rPr>
              <a:t> combination of change in climate, associated disturbances (droughts, floods) and other stressors (global change drivers), including land use change, pollution and resource over exploitation</a:t>
            </a:r>
          </a:p>
          <a:p>
            <a:pPr marL="171450" indent="-171450">
              <a:buFontTx/>
              <a:buChar char="-"/>
            </a:pPr>
            <a:r>
              <a:rPr lang="en-US" baseline="0" dirty="0">
                <a:uFillTx/>
              </a:rPr>
              <a:t>The Increasing temperature leads to an increasing risk of extinction</a:t>
            </a:r>
          </a:p>
          <a:p>
            <a:pPr marL="0" indent="0">
              <a:buFontTx/>
              <a:buNone/>
            </a:pPr>
            <a:endParaRPr lang="en-US" baseline="0" dirty="0">
              <a:uFillTx/>
            </a:endParaRPr>
          </a:p>
          <a:p>
            <a:pPr marL="0" indent="0">
              <a:buFontTx/>
              <a:buNone/>
            </a:pPr>
            <a:r>
              <a:rPr lang="en-US" baseline="0" dirty="0">
                <a:uFillTx/>
              </a:rPr>
              <a:t>Indicators:</a:t>
            </a:r>
          </a:p>
          <a:p>
            <a:pPr marL="171450" indent="-171450">
              <a:buFontTx/>
              <a:buChar char="-"/>
            </a:pPr>
            <a:r>
              <a:rPr lang="en-US" baseline="0" dirty="0">
                <a:uFillTx/>
              </a:rPr>
              <a:t>Unprecedented changes in climate such as floods, droughts, </a:t>
            </a:r>
          </a:p>
          <a:p>
            <a:pPr marL="171450" indent="-171450">
              <a:buFontTx/>
              <a:buChar char="-"/>
            </a:pPr>
            <a:r>
              <a:rPr lang="en-US" baseline="0" dirty="0">
                <a:uFillTx/>
              </a:rPr>
              <a:t>Increasing percentage of threatened species</a:t>
            </a:r>
          </a:p>
          <a:p>
            <a:pPr marL="171450" indent="-171450">
              <a:buFontTx/>
              <a:buChar char="-"/>
            </a:pPr>
            <a:r>
              <a:rPr lang="en-US" baseline="0" dirty="0">
                <a:uFillTx/>
              </a:rPr>
              <a:t>Unprecedented changes in ecosystem structure and function</a:t>
            </a:r>
          </a:p>
          <a:p>
            <a:pPr marL="171450" indent="-171450">
              <a:buFontTx/>
              <a:buChar char="-"/>
            </a:pPr>
            <a:endParaRPr lang="en-US" baseline="0" dirty="0">
              <a:uFillTx/>
            </a:endParaRPr>
          </a:p>
          <a:p>
            <a:pPr marL="171450" indent="-171450">
              <a:buFontTx/>
              <a:buChar char="-"/>
            </a:pPr>
            <a:r>
              <a:rPr lang="en-US" dirty="0">
                <a:uFillTx/>
              </a:rPr>
              <a:t>The increasing</a:t>
            </a:r>
            <a:r>
              <a:rPr lang="en-US" baseline="0" dirty="0">
                <a:uFillTx/>
              </a:rPr>
              <a:t> temperature also leads to changes in ecosystem structure and function;</a:t>
            </a:r>
          </a:p>
          <a:p>
            <a:pPr marL="171450" indent="-171450">
              <a:buFontTx/>
              <a:buChar char="-"/>
            </a:pPr>
            <a:endParaRPr lang="en-US" dirty="0">
              <a:uFillTx/>
            </a:endParaRPr>
          </a:p>
        </p:txBody>
      </p:sp>
    </p:spTree>
    <p:extLst>
      <p:ext uri="{BB962C8B-B14F-4D97-AF65-F5344CB8AC3E}">
        <p14:creationId xmlns:p14="http://schemas.microsoft.com/office/powerpoint/2010/main" val="544865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uFillTx/>
                <a:latin typeface="+mn-lt"/>
                <a:ea typeface="+mn-ea"/>
                <a:cs typeface="+mn-cs"/>
              </a:rPr>
              <a:t>Note to Instructor: This is a more advanced topic and one with many complex economic concepts and nuances. However, it is a popular approach, and one </a:t>
            </a:r>
            <a:r>
              <a:rPr lang="en-US" dirty="0">
                <a:uFillTx/>
              </a:rPr>
              <a:t>tha</a:t>
            </a:r>
            <a:r>
              <a:rPr lang="en-US" baseline="0" dirty="0">
                <a:uFillTx/>
              </a:rPr>
              <a:t>t advanced students in environmental science should have at least a basic understanding of.  Students of business, economics, or with a particular interest, and advanced students of forestry and environmental science are appropriate for this topic. </a:t>
            </a:r>
          </a:p>
          <a:p>
            <a:endParaRPr lang="en-US" baseline="0" dirty="0">
              <a:uFillTx/>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uFillTx/>
              </a:rPr>
              <a:t>Reference: </a:t>
            </a:r>
            <a:r>
              <a:rPr lang="en-US" sz="1200" dirty="0" err="1">
                <a:uFillTx/>
              </a:rPr>
              <a:t>Tacconi</a:t>
            </a:r>
            <a:r>
              <a:rPr lang="en-US" sz="1200" dirty="0">
                <a:uFillTx/>
              </a:rPr>
              <a:t>, L., 2012. Redefining payments for environmental services. </a:t>
            </a:r>
            <a:r>
              <a:rPr lang="en-US" sz="1200" i="1" dirty="0">
                <a:uFillTx/>
              </a:rPr>
              <a:t>Ecological Economics</a:t>
            </a:r>
            <a:r>
              <a:rPr lang="en-US" sz="1200" dirty="0">
                <a:uFillTx/>
              </a:rPr>
              <a:t>, 73(1): 29-36</a:t>
            </a:r>
          </a:p>
          <a:p>
            <a:endParaRPr lang="en-US" baseline="0" dirty="0">
              <a:uFillTx/>
            </a:endParaRPr>
          </a:p>
          <a:p>
            <a:endParaRPr lang="en-US" sz="1100" b="0" i="0" u="none" strike="noStrike" kern="1200" baseline="0" dirty="0">
              <a:solidFill>
                <a:schemeClr val="tx1"/>
              </a:solidFill>
              <a:uFillTx/>
              <a:latin typeface="+mn-lt"/>
              <a:ea typeface="+mn-ea"/>
              <a:cs typeface="+mn-cs"/>
            </a:endParaRPr>
          </a:p>
        </p:txBody>
      </p:sp>
    </p:spTree>
    <p:extLst>
      <p:ext uri="{BB962C8B-B14F-4D97-AF65-F5344CB8AC3E}">
        <p14:creationId xmlns:p14="http://schemas.microsoft.com/office/powerpoint/2010/main" val="105974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524123" marR="0" lvl="0" indent="-524123" algn="l" rtl="0">
              <a:buSzPct val="25000"/>
              <a:buNone/>
            </a:pPr>
            <a:r>
              <a:rPr lang="en-US" sz="1800" b="1" i="0" u="none" strike="noStrike" cap="none" baseline="0" dirty="0">
                <a:uFillTx/>
              </a:rPr>
              <a:t>Reference</a:t>
            </a:r>
            <a:r>
              <a:rPr lang="en-US" sz="1800" b="0" i="0" u="none" strike="noStrike" cap="none" baseline="0" dirty="0">
                <a:uFillTx/>
              </a:rPr>
              <a:t>: USFS </a:t>
            </a:r>
          </a:p>
          <a:p>
            <a:pPr marL="524123" marR="0" lvl="0" indent="-524123" algn="l" rtl="0">
              <a:buSzPct val="25000"/>
              <a:buNone/>
            </a:pPr>
            <a:endParaRPr lang="en-US" sz="1800" b="0" i="0" u="none" strike="noStrike" cap="none" baseline="0" dirty="0">
              <a:uFillTx/>
            </a:endParaRPr>
          </a:p>
          <a:p>
            <a:pPr marL="524123" marR="0" lvl="0" indent="-524123" algn="l" rtl="0">
              <a:buSzPct val="25000"/>
              <a:buNone/>
            </a:pPr>
            <a:r>
              <a:rPr lang="en" sz="1800" b="0" i="0" u="none" strike="noStrike" cap="none" baseline="0" dirty="0">
                <a:uFillTx/>
              </a:rPr>
              <a:t>PES schemes generally have 4 key ingredients that can be combined into 3 different “recipes”</a:t>
            </a:r>
          </a:p>
          <a:p>
            <a:pPr marL="524123" marR="0" lvl="0" indent="-524123" algn="l" rtl="0">
              <a:buSzPct val="25000"/>
              <a:buNone/>
            </a:pPr>
            <a:r>
              <a:rPr lang="en" sz="1800" b="0" i="0" u="none" strike="noStrike" cap="none" baseline="0" dirty="0">
                <a:uFillTx/>
              </a:rPr>
              <a:t>These ingredients are:</a:t>
            </a:r>
          </a:p>
          <a:p>
            <a:pPr marL="524123" marR="0" lvl="0" indent="-524123" algn="l" rtl="0">
              <a:buClr>
                <a:srgbClr val="000000"/>
              </a:buClr>
              <a:buSzPct val="100000"/>
              <a:buFont typeface="Arial"/>
              <a:buAutoNum type="arabicPeriod"/>
            </a:pPr>
            <a:r>
              <a:rPr lang="en" sz="1800" b="0" i="0" u="none" strike="noStrike" cap="none" baseline="0" dirty="0">
                <a:uFillTx/>
              </a:rPr>
              <a:t>Defined ecosystem service or bundle of services (the “product”, which is typically an ecosystem function or process) – the maintenance or supply of the product must be of importance to someone.  Water is a very good example.  </a:t>
            </a:r>
          </a:p>
          <a:p>
            <a:pPr marL="524123" marR="0" lvl="0" indent="-524123" algn="l" rtl="0">
              <a:buClr>
                <a:srgbClr val="000000"/>
              </a:buClr>
              <a:buSzPct val="100000"/>
              <a:buFont typeface="Arial"/>
              <a:buAutoNum type="arabicPeriod"/>
            </a:pPr>
            <a:r>
              <a:rPr lang="en" sz="1800" b="0" i="0" u="none" strike="noStrike" cap="none" baseline="0" dirty="0">
                <a:uFillTx/>
              </a:rPr>
              <a:t>Buyer (one or more people, communities, governments, companies) – willing to pay for the product (to ensure a continued supply – may be both in terms of quality and quantity)</a:t>
            </a:r>
          </a:p>
          <a:p>
            <a:pPr marL="524123" marR="0" lvl="0" indent="-524123" algn="l" rtl="0">
              <a:buClr>
                <a:srgbClr val="000000"/>
              </a:buClr>
              <a:buSzPct val="100000"/>
              <a:buFont typeface="Arial"/>
              <a:buAutoNum type="arabicPeriod"/>
            </a:pPr>
            <a:r>
              <a:rPr lang="en" sz="1800" b="0" i="0" u="none" strike="noStrike" cap="none" baseline="0" dirty="0">
                <a:uFillTx/>
              </a:rPr>
              <a:t>Seller (one or more people, communities, governments, companies) – willing to preserve the product in exchange for $</a:t>
            </a:r>
          </a:p>
          <a:p>
            <a:pPr marL="524123" marR="0" lvl="0" indent="-524123" algn="l" rtl="0">
              <a:buClr>
                <a:srgbClr val="000000"/>
              </a:buClr>
              <a:buSzPct val="100000"/>
              <a:buFont typeface="Arial"/>
              <a:buAutoNum type="arabicPeriod"/>
            </a:pPr>
            <a:r>
              <a:rPr lang="en" sz="1800" b="0" i="0" u="none" strike="noStrike" cap="none" baseline="0" dirty="0">
                <a:uFillTx/>
              </a:rPr>
              <a:t>(usually) Voluntary transaction – there may or may not be regulation as an underlying factor, but parties are not required to enter into THIS particular contract for THIS particular reason.  Rather, they realize the value that each has to gain – just like any other market transaction where goods and services are exchanged, they do so voluntarily.  </a:t>
            </a:r>
          </a:p>
          <a:p>
            <a:pPr marL="524123" marR="0" lvl="0" indent="-524123" algn="l" rtl="0">
              <a:buClr>
                <a:srgbClr val="000000"/>
              </a:buClr>
              <a:buSzPct val="100000"/>
              <a:buFont typeface="Arial"/>
              <a:buAutoNum type="arabicPeriod"/>
            </a:pPr>
            <a:r>
              <a:rPr lang="en" sz="1800" b="0" i="0" u="none" strike="noStrike" cap="none" baseline="0" dirty="0">
                <a:uFillTx/>
              </a:rPr>
              <a:t>Can be formal or informal.  Involves the exchange of $$$.</a:t>
            </a:r>
          </a:p>
          <a:p>
            <a:endParaRPr lang="en" sz="1800" b="0" i="0" u="none" strike="noStrike" cap="none" baseline="0" dirty="0">
              <a:uFillTx/>
            </a:endParaRPr>
          </a:p>
          <a:p>
            <a:pPr marL="524123" marR="0" lvl="0" indent="-524123" algn="l" rtl="0">
              <a:buSzPct val="25000"/>
              <a:buNone/>
            </a:pPr>
            <a:r>
              <a:rPr lang="en" sz="1800" b="0" i="0" u="none" strike="noStrike" cap="none" baseline="0" dirty="0">
                <a:uFillTx/>
              </a:rPr>
              <a:t>Three different recipes: ex. Preserve water quality in mountains/headwaters upstream</a:t>
            </a:r>
          </a:p>
          <a:p>
            <a:pPr marL="524123" marR="0" lvl="0" indent="-524123" algn="l" rtl="0">
              <a:buClr>
                <a:srgbClr val="000000"/>
              </a:buClr>
              <a:buSzPct val="61111"/>
              <a:buFont typeface="Arial"/>
              <a:buAutoNum type="arabicPeriod"/>
            </a:pPr>
            <a:r>
              <a:rPr lang="en" sz="1800" b="0" i="0" u="none" strike="noStrike" cap="none" baseline="0" dirty="0">
                <a:uFillTx/>
              </a:rPr>
              <a:t>Private transactions – individual/company pay individuals/community upstream – ex. Manufacturing that requires very pure water</a:t>
            </a:r>
          </a:p>
          <a:p>
            <a:pPr marL="524123" marR="0" lvl="0" indent="-524123" algn="l" rtl="0">
              <a:buClr>
                <a:srgbClr val="000000"/>
              </a:buClr>
              <a:buSzPct val="61111"/>
              <a:buFont typeface="Arial"/>
              <a:buAutoNum type="arabicPeriod"/>
            </a:pPr>
            <a:r>
              <a:rPr lang="en" sz="1800" b="0" i="0" u="none" strike="noStrike" cap="none" baseline="0" dirty="0">
                <a:uFillTx/>
              </a:rPr>
              <a:t>Public Schemes (Are most common) – government acts as a buyer or intermediary (could be local gov).  - ex. Many of the programs administered by USDA (Conservation Reserve Program, Environmental Quality Incentives Program, Forest Legacy Program, etc).  Another example (on a local level) is when city water utility pays farmers/forest owners upstream to preserve, because it will reduce their costs of filtration</a:t>
            </a:r>
          </a:p>
          <a:p>
            <a:pPr marL="524123" marR="0" lvl="0" indent="-524123" algn="l" rtl="0">
              <a:buClr>
                <a:srgbClr val="000000"/>
              </a:buClr>
              <a:buSzPct val="61111"/>
              <a:buFont typeface="Arial"/>
              <a:buAutoNum type="arabicPeriod"/>
            </a:pPr>
            <a:r>
              <a:rPr lang="en" sz="1800" b="0" i="0" u="none" strike="noStrike" cap="none" baseline="0" dirty="0">
                <a:uFillTx/>
              </a:rPr>
              <a:t>Mixed – both public and private sectors recognize value of upstream preservation, and both contribute to payments</a:t>
            </a:r>
          </a:p>
          <a:p>
            <a:endParaRPr lang="en" sz="1800" b="0" i="0" u="none" strike="noStrike" cap="none" baseline="0" dirty="0">
              <a:uFillTx/>
            </a:endParaRPr>
          </a:p>
        </p:txBody>
      </p:sp>
      <p:sp>
        <p:nvSpPr>
          <p:cNvPr id="168" name="Shape 16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118773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524123" marR="0" lvl="0" indent="-524123" algn="l" defTabSz="457200" rtl="0" eaLnBrk="1" fontAlgn="auto" latinLnBrk="0" hangingPunct="1">
              <a:lnSpc>
                <a:spcPct val="100000"/>
              </a:lnSpc>
              <a:spcBef>
                <a:spcPts val="0"/>
              </a:spcBef>
              <a:spcAft>
                <a:spcPts val="0"/>
              </a:spcAft>
              <a:buClrTx/>
              <a:buSzPct val="25000"/>
              <a:buFontTx/>
              <a:buNone/>
              <a:tabLst/>
              <a:defRPr/>
            </a:pPr>
            <a:r>
              <a:rPr lang="en-US" sz="1800" b="1" i="0" u="none" strike="noStrike" cap="none" baseline="0" dirty="0">
                <a:uFillTx/>
              </a:rPr>
              <a:t>Reference</a:t>
            </a:r>
            <a:r>
              <a:rPr lang="en-US" sz="1800" b="0" i="0" u="none" strike="noStrike" cap="none" baseline="0" dirty="0">
                <a:uFillTx/>
              </a:rPr>
              <a:t>: USFS </a:t>
            </a:r>
          </a:p>
          <a:p>
            <a:pPr marL="524123" marR="0" lvl="0" indent="-524123" algn="l" rtl="0">
              <a:buSzPct val="25000"/>
              <a:buNone/>
            </a:pPr>
            <a:endParaRPr lang="en-US" sz="1800" b="0" i="0" u="none" strike="noStrike" cap="none" baseline="0" dirty="0">
              <a:uFillTx/>
            </a:endParaRPr>
          </a:p>
          <a:p>
            <a:pPr marL="524123" marR="0" lvl="0" indent="-524123" algn="l" rtl="0">
              <a:buSzPct val="25000"/>
              <a:buNone/>
            </a:pPr>
            <a:r>
              <a:rPr lang="en" sz="1800" b="0" i="0" u="none" strike="noStrike" cap="none" baseline="0" dirty="0">
                <a:uFillTx/>
              </a:rPr>
              <a:t>Payments and Markets for Ecosystem Services can be thought of as 2 sides of the same coin.  Payments generally involve fewer buyers and sellers whereas markets have more buyers, sellers, and transactions.</a:t>
            </a:r>
          </a:p>
          <a:p>
            <a:endParaRPr lang="en" sz="1800" b="0" i="0" u="none" strike="noStrike" cap="none" baseline="0" dirty="0">
              <a:uFillTx/>
            </a:endParaRPr>
          </a:p>
          <a:p>
            <a:pPr marL="524123" marR="0" lvl="0" indent="-524123" algn="l" rtl="0">
              <a:buClr>
                <a:srgbClr val="000000"/>
              </a:buClr>
              <a:buSzPct val="100000"/>
              <a:buFont typeface="Arial"/>
              <a:buAutoNum type="arabicPeriod"/>
            </a:pPr>
            <a:r>
              <a:rPr lang="en" sz="1800" b="0" i="0" u="none" strike="noStrike" cap="none" baseline="0" dirty="0">
                <a:uFillTx/>
              </a:rPr>
              <a:t>Markets – Several categories of markets, defined by the type of ecosystem service being offered.</a:t>
            </a:r>
          </a:p>
          <a:p>
            <a:pPr marL="524123" marR="0" lvl="0" indent="-524123" algn="l" rtl="0">
              <a:buClr>
                <a:srgbClr val="000000"/>
              </a:buClr>
              <a:buSzPct val="100000"/>
              <a:buFont typeface="Arial"/>
              <a:buAutoNum type="arabicPeriod"/>
            </a:pPr>
            <a:r>
              <a:rPr lang="en" sz="1800" b="0" i="0" u="none" strike="noStrike" cap="none" baseline="0" dirty="0">
                <a:uFillTx/>
              </a:rPr>
              <a:t>Typically more buyers, definitely more sellers – just like a typical farmers market, for example.  Consumers have more choice.  </a:t>
            </a:r>
          </a:p>
          <a:p>
            <a:pPr marL="524123" marR="0" lvl="0" indent="-524123" algn="l" rtl="0">
              <a:buClr>
                <a:srgbClr val="000000"/>
              </a:buClr>
              <a:buSzPct val="100000"/>
              <a:buFont typeface="Arial"/>
              <a:buAutoNum type="arabicPeriod"/>
            </a:pPr>
            <a:r>
              <a:rPr lang="en" sz="1800" b="0" i="0" u="none" strike="noStrike" cap="none" baseline="0" dirty="0">
                <a:uFillTx/>
              </a:rPr>
              <a:t>Whereas PES are typically voluntary, markets can be voluntary or regulatory</a:t>
            </a:r>
          </a:p>
        </p:txBody>
      </p:sp>
      <p:sp>
        <p:nvSpPr>
          <p:cNvPr id="201" name="Shape 20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280766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uFillTx/>
            </a:endParaRPr>
          </a:p>
        </p:txBody>
      </p:sp>
    </p:spTree>
    <p:extLst>
      <p:ext uri="{BB962C8B-B14F-4D97-AF65-F5344CB8AC3E}">
        <p14:creationId xmlns:p14="http://schemas.microsoft.com/office/powerpoint/2010/main" val="620639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15" name="Shape 21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524123" marR="0" lvl="0" indent="-524123" algn="l" rtl="0">
              <a:buClr>
                <a:srgbClr val="000000"/>
              </a:buClr>
              <a:buSzPct val="100000"/>
              <a:buFont typeface="Arial"/>
              <a:buAutoNum type="arabicPeriod"/>
            </a:pPr>
            <a:r>
              <a:rPr lang="en" sz="1800" b="0" i="0" u="none" strike="noStrike" cap="none" baseline="0">
                <a:uFillTx/>
              </a:rPr>
              <a:t>Markets – Several categories of markets, defined by the type of ecosystem service being offered.  Carbon is global, it doesn’t matter exactly where a ton is produced or sequestered if we are primarily concerned about the overall atmospheric concentration.  Water is particular to a watershed, and has importance on a local scale, so the spatial scale of the market will be limited.</a:t>
            </a:r>
          </a:p>
          <a:p>
            <a:pPr marL="524123" marR="0" lvl="0" indent="-524123" algn="l" rtl="0">
              <a:buClr>
                <a:srgbClr val="000000"/>
              </a:buClr>
              <a:buSzPct val="100000"/>
              <a:buFont typeface="Arial"/>
              <a:buAutoNum type="arabicPeriod"/>
            </a:pPr>
            <a:r>
              <a:rPr lang="en" sz="1800" b="0" i="0" u="none" strike="noStrike" cap="none" baseline="0">
                <a:uFillTx/>
              </a:rPr>
              <a:t>Typically more buyers, definitely more sellers – just like a typical farmers market, for example.  Consumers have more choice.  </a:t>
            </a:r>
          </a:p>
        </p:txBody>
      </p:sp>
      <p:sp>
        <p:nvSpPr>
          <p:cNvPr id="216" name="Shape 21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760884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6" name="Shape 1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baseline="0">
                <a:uFillTx/>
              </a:rPr>
              <a:t>Source: Elioth</a:t>
            </a:r>
          </a:p>
        </p:txBody>
      </p:sp>
      <p:sp>
        <p:nvSpPr>
          <p:cNvPr id="127" name="Shape 127"/>
          <p:cNvSpPr txBox="1">
            <a:spLocks/>
          </p:cNvSpPr>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buSzPct val="25000"/>
              <a:buFont typeface="Arial"/>
              <a:buNone/>
            </a:pPr>
            <a:r>
              <a:rPr lang="en" sz="1200" b="0" i="0" u="none" strike="noStrike" cap="none" baseline="0">
                <a:uFillTx/>
              </a:rPr>
              <a:t>*</a:t>
            </a:r>
          </a:p>
        </p:txBody>
      </p:sp>
    </p:spTree>
    <p:extLst>
      <p:ext uri="{BB962C8B-B14F-4D97-AF65-F5344CB8AC3E}">
        <p14:creationId xmlns:p14="http://schemas.microsoft.com/office/powerpoint/2010/main" val="2506595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5" name="Shape 22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buSzPct val="25000"/>
              <a:buFont typeface="Arial"/>
              <a:buNone/>
            </a:pPr>
            <a:r>
              <a:rPr lang="en" sz="1800" b="0" i="1" u="none" strike="noStrike" cap="none" baseline="0" dirty="0">
                <a:uFillTx/>
              </a:rPr>
              <a:t>Avoid emissions/enhance sequestration through:</a:t>
            </a:r>
          </a:p>
          <a:p>
            <a:pPr marL="524123" marR="0" lvl="0" indent="-524123" algn="l" rtl="0">
              <a:buClr>
                <a:srgbClr val="000000"/>
              </a:buClr>
              <a:buSzPct val="100000"/>
              <a:buFont typeface="Arial"/>
              <a:buAutoNum type="arabicPeriod"/>
            </a:pPr>
            <a:r>
              <a:rPr lang="en" sz="1800" b="0" i="0" u="none" strike="noStrike" cap="none" baseline="0" dirty="0">
                <a:uFillTx/>
              </a:rPr>
              <a:t>Afforestation/Reforestation</a:t>
            </a:r>
          </a:p>
          <a:p>
            <a:pPr marL="524123" marR="0" lvl="0" indent="-524123" algn="l" rtl="0">
              <a:buClr>
                <a:srgbClr val="000000"/>
              </a:buClr>
              <a:buSzPct val="100000"/>
              <a:buFont typeface="Arial"/>
              <a:buAutoNum type="arabicPeriod"/>
            </a:pPr>
            <a:r>
              <a:rPr lang="en" sz="1800" b="0" i="0" u="none" strike="noStrike" cap="none" baseline="0" dirty="0">
                <a:uFillTx/>
              </a:rPr>
              <a:t>Improved Forest Management</a:t>
            </a:r>
          </a:p>
          <a:p>
            <a:pPr marL="524123" marR="0" lvl="0" indent="-524123" algn="l" rtl="0">
              <a:buClr>
                <a:srgbClr val="000000"/>
              </a:buClr>
              <a:buSzPct val="100000"/>
              <a:buFont typeface="Arial"/>
              <a:buAutoNum type="arabicPeriod"/>
            </a:pPr>
            <a:r>
              <a:rPr lang="en" sz="1800" b="0" i="0" u="none" strike="noStrike" cap="none" baseline="0" dirty="0">
                <a:uFillTx/>
              </a:rPr>
              <a:t>Avoided Conversion (international: REDD, REDD+)</a:t>
            </a:r>
          </a:p>
          <a:p>
            <a:pPr marL="524123" marR="0" lvl="0" indent="-524123" algn="l" rtl="0">
              <a:buSzPct val="25000"/>
              <a:buNone/>
            </a:pPr>
            <a:r>
              <a:rPr lang="en" sz="1800" b="0" i="0" u="none" strike="noStrike" cap="none" baseline="0" dirty="0">
                <a:uFillTx/>
                <a:latin typeface="Arial"/>
                <a:ea typeface="Arial"/>
                <a:cs typeface="Arial"/>
                <a:sym typeface="Arial"/>
              </a:rPr>
              <a:t>→ Quality methodologies are available</a:t>
            </a:r>
          </a:p>
          <a:p>
            <a:endParaRPr lang="en" sz="1800" b="0" i="0" u="none" strike="noStrike" cap="none" baseline="0" dirty="0">
              <a:uFillTx/>
              <a:latin typeface="Arial"/>
              <a:ea typeface="Arial"/>
              <a:cs typeface="Arial"/>
              <a:sym typeface="Arial"/>
            </a:endParaRPr>
          </a:p>
          <a:p>
            <a:pPr>
              <a:buNone/>
            </a:pPr>
            <a:r>
              <a:rPr lang="en" sz="1800" b="0" i="0" u="none" strike="noStrike" cap="none" baseline="0" dirty="0">
                <a:uFillTx/>
              </a:rPr>
              <a:t>Why?</a:t>
            </a:r>
          </a:p>
          <a:p>
            <a:pPr marL="524123" marR="0" lvl="0" indent="-524123" algn="l" rtl="0">
              <a:buClr>
                <a:srgbClr val="000000"/>
              </a:buClr>
              <a:buSzPct val="100000"/>
              <a:buFont typeface="Arial"/>
              <a:buAutoNum type="arabicPeriod"/>
            </a:pPr>
            <a:r>
              <a:rPr lang="en" sz="1800" b="0" i="0" u="none" strike="noStrike" cap="none" baseline="0" dirty="0">
                <a:uFillTx/>
              </a:rPr>
              <a:t>Regulatory Mkts: buyers purchase offsets to meet mandated emissions reduction targets</a:t>
            </a:r>
          </a:p>
          <a:p>
            <a:pPr marL="524123" marR="0" lvl="0" indent="-524123" algn="l" rtl="0">
              <a:buClr>
                <a:srgbClr val="000000"/>
              </a:buClr>
              <a:buSzPct val="100000"/>
              <a:buFont typeface="Arial"/>
              <a:buAutoNum type="arabicPeriod"/>
            </a:pPr>
            <a:r>
              <a:rPr lang="en" sz="1800" b="0" i="0" u="none" strike="noStrike" cap="none" baseline="0" dirty="0">
                <a:uFillTx/>
              </a:rPr>
              <a:t>Voluntary Mkts:  pre-compliance, good corporate citizenship, personal interest, etc.</a:t>
            </a:r>
          </a:p>
          <a:p>
            <a:pPr marL="524123" marR="0" lvl="0" indent="-524123" algn="l" rtl="0">
              <a:buClr>
                <a:srgbClr val="000000"/>
              </a:buClr>
              <a:buSzPct val="100000"/>
              <a:buFont typeface="Arial"/>
              <a:buAutoNum type="arabicPeriod"/>
            </a:pPr>
            <a:r>
              <a:rPr lang="en" sz="1800" b="0" i="0" u="none" strike="noStrike" cap="none" baseline="0" dirty="0">
                <a:uFillTx/>
              </a:rPr>
              <a:t>Payments: cost-share and tax-incentive programs for private forest landowners (carbon is not the only objective)</a:t>
            </a:r>
          </a:p>
          <a:p>
            <a:endParaRPr lang="en" sz="1800" b="0" i="0" u="none" strike="noStrike" cap="none" baseline="0" dirty="0">
              <a:uFillTx/>
            </a:endParaRPr>
          </a:p>
        </p:txBody>
      </p:sp>
      <p:sp>
        <p:nvSpPr>
          <p:cNvPr id="226" name="Shape 22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3168396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5" name="Shape 23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buSzPct val="25000"/>
              <a:buFont typeface="Arial"/>
              <a:buNone/>
            </a:pPr>
            <a:r>
              <a:rPr lang="en" sz="1800" b="1" i="1" u="none" strike="noStrike" cap="none" baseline="0">
                <a:uFillTx/>
              </a:rPr>
              <a:t>How to maintain/enhance biodiversity?</a:t>
            </a:r>
          </a:p>
          <a:p>
            <a:pPr marL="524123" marR="0" lvl="0" indent="-524123" algn="l" rtl="0">
              <a:buClr>
                <a:srgbClr val="000000"/>
              </a:buClr>
              <a:buSzPct val="100000"/>
              <a:buFont typeface="Arial"/>
              <a:buAutoNum type="arabicPeriod"/>
            </a:pPr>
            <a:r>
              <a:rPr lang="en" sz="1800" b="0" i="0" u="none" strike="noStrike" cap="none" baseline="0">
                <a:uFillTx/>
              </a:rPr>
              <a:t>Payments for biodiversity management activities</a:t>
            </a:r>
          </a:p>
          <a:p>
            <a:pPr marL="524123" marR="0" lvl="0" indent="-524123" algn="l" rtl="0">
              <a:buClr>
                <a:srgbClr val="000000"/>
              </a:buClr>
              <a:buSzPct val="100000"/>
              <a:buFont typeface="Arial"/>
              <a:buAutoNum type="arabicPeriod"/>
            </a:pPr>
            <a:r>
              <a:rPr lang="en" sz="1800" b="0" i="0" u="none" strike="noStrike" cap="none" baseline="0">
                <a:uFillTx/>
              </a:rPr>
              <a:t>Payments for private access to farms/forests/ranches (ecotourism and/or hunting leases) that maintain/enhance complimentary biodiversity</a:t>
            </a:r>
          </a:p>
          <a:p>
            <a:pPr marL="524123" marR="0" lvl="0" indent="-524123" algn="l" rtl="0">
              <a:buClr>
                <a:srgbClr val="000000"/>
              </a:buClr>
              <a:buSzPct val="100000"/>
              <a:buFont typeface="Arial"/>
              <a:buAutoNum type="arabicPeriod"/>
            </a:pPr>
            <a:r>
              <a:rPr lang="en" sz="1800" b="0" i="0" u="none" strike="noStrike" cap="none" baseline="0">
                <a:uFillTx/>
              </a:rPr>
              <a:t> Tradable credits or offsets </a:t>
            </a:r>
          </a:p>
          <a:p>
            <a:pPr marL="524123" marR="0" lvl="0" indent="-524123" algn="l" rtl="0">
              <a:buClr>
                <a:srgbClr val="000000"/>
              </a:buClr>
              <a:buSzPct val="100000"/>
              <a:buFont typeface="Arial"/>
              <a:buAutoNum type="arabicPeriod"/>
            </a:pPr>
            <a:r>
              <a:rPr lang="en" sz="1800" b="0" i="0" u="none" strike="noStrike" cap="none" baseline="0">
                <a:uFillTx/>
              </a:rPr>
              <a:t>Eco-certification or labeling for products</a:t>
            </a:r>
          </a:p>
          <a:p>
            <a:pPr marL="524123" marR="0" lvl="0" indent="-524123" algn="l" rtl="0">
              <a:buSzPct val="25000"/>
              <a:buNone/>
            </a:pPr>
            <a:r>
              <a:rPr lang="en" sz="1800" b="0" i="0" u="none" strike="noStrike" cap="none" baseline="0">
                <a:uFillTx/>
                <a:latin typeface="Arial"/>
                <a:ea typeface="Arial"/>
                <a:cs typeface="Arial"/>
                <a:sym typeface="Arial"/>
              </a:rPr>
              <a:t>→ Quality methodologies are available</a:t>
            </a:r>
          </a:p>
          <a:p>
            <a:endParaRPr lang="en" sz="1800" b="0" i="0" u="none" strike="noStrike" cap="none" baseline="0">
              <a:uFillTx/>
              <a:latin typeface="Arial"/>
              <a:ea typeface="Arial"/>
              <a:cs typeface="Arial"/>
              <a:sym typeface="Arial"/>
            </a:endParaRPr>
          </a:p>
          <a:p>
            <a:endParaRPr lang="en" sz="1800" b="0" i="0" u="none" strike="noStrike" cap="none" baseline="0">
              <a:uFillTx/>
              <a:latin typeface="Arial"/>
              <a:ea typeface="Arial"/>
              <a:cs typeface="Arial"/>
              <a:sym typeface="Arial"/>
            </a:endParaRPr>
          </a:p>
          <a:p>
            <a:pPr marL="524123" marR="0" lvl="0" indent="-524123" algn="l" rtl="0">
              <a:buSzPct val="25000"/>
              <a:buNone/>
            </a:pPr>
            <a:r>
              <a:rPr lang="en" sz="1800" b="1" i="1" u="none" strike="noStrike" cap="none" baseline="0">
                <a:uFillTx/>
              </a:rPr>
              <a:t>Why?</a:t>
            </a:r>
          </a:p>
          <a:p>
            <a:pPr marL="524123" marR="0" lvl="0" indent="-524123" algn="l" rtl="0">
              <a:buClr>
                <a:srgbClr val="000000"/>
              </a:buClr>
              <a:buSzPct val="100000"/>
              <a:buFont typeface="Arial"/>
              <a:buAutoNum type="arabicPeriod"/>
            </a:pPr>
            <a:r>
              <a:rPr lang="en" sz="1800" b="0" i="0" u="none" strike="noStrike" cap="none" baseline="0">
                <a:uFillTx/>
              </a:rPr>
              <a:t>Regulatory or Voluntary Markets: Maintain biodiversity at a landscape-scale for its inherent values, economic and medicinal benefits to humans, and cultural, spiritual, and aesthetic values.</a:t>
            </a:r>
          </a:p>
          <a:p>
            <a:pPr marL="524123" marR="0" lvl="0" indent="-524123" algn="l" rtl="0">
              <a:buClr>
                <a:srgbClr val="000000"/>
              </a:buClr>
              <a:buSzPct val="100000"/>
              <a:buFont typeface="Arial"/>
              <a:buAutoNum type="arabicPeriod"/>
            </a:pPr>
            <a:r>
              <a:rPr lang="en" sz="1800" b="0" i="0" u="none" strike="noStrike" cap="none" baseline="0">
                <a:uFillTx/>
              </a:rPr>
              <a:t>Payments:  ecotourism access; hunting leases/access</a:t>
            </a:r>
          </a:p>
          <a:p>
            <a:endParaRPr lang="en" sz="1800" b="0" i="0" u="none" strike="noStrike" cap="none" baseline="0">
              <a:uFillTx/>
            </a:endParaRPr>
          </a:p>
        </p:txBody>
      </p:sp>
      <p:sp>
        <p:nvSpPr>
          <p:cNvPr id="236" name="Shape 23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3467000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45" name="Shape 24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 typeface="Arial"/>
              <a:buNone/>
              <a:tabLst/>
              <a:defRPr/>
            </a:pPr>
            <a:r>
              <a:rPr lang="en-US" sz="1800" b="1" i="0" u="none" strike="noStrike" cap="none" baseline="0" dirty="0">
                <a:uFillTx/>
              </a:rPr>
              <a:t>Reference</a:t>
            </a:r>
            <a:r>
              <a:rPr lang="en-US" sz="1800" b="0" i="0" u="none" strike="noStrike" cap="none" baseline="0" dirty="0">
                <a:uFillTx/>
              </a:rPr>
              <a:t>: http://</a:t>
            </a:r>
            <a:r>
              <a:rPr lang="en-US" sz="1800" b="0" i="0" u="none" strike="noStrike" cap="none" baseline="0" dirty="0" err="1">
                <a:uFillTx/>
              </a:rPr>
              <a:t>mochf.org</a:t>
            </a:r>
            <a:r>
              <a:rPr lang="en-US" sz="1800" b="0" i="0" u="none" strike="noStrike" cap="none" baseline="0" dirty="0">
                <a:uFillTx/>
              </a:rPr>
              <a:t>/contact-us/   and http://</a:t>
            </a:r>
            <a:r>
              <a:rPr lang="en-US" sz="1800" b="0" i="0" u="none" strike="noStrike" cap="none" baseline="0" dirty="0" err="1">
                <a:uFillTx/>
              </a:rPr>
              <a:t>biomesworld.com</a:t>
            </a:r>
            <a:r>
              <a:rPr lang="en-US" sz="1800" b="0" i="0" u="none" strike="noStrike" cap="none" baseline="0" dirty="0">
                <a:uFillTx/>
              </a:rPr>
              <a:t>/Riparian</a:t>
            </a:r>
          </a:p>
          <a:p>
            <a:pPr marL="0" marR="0" lvl="0" indent="0" algn="l" rtl="0">
              <a:buSzPct val="25000"/>
              <a:buFont typeface="Arial"/>
              <a:buNone/>
            </a:pPr>
            <a:endParaRPr lang="en-US" sz="1800" b="1" i="1" u="none" strike="noStrike" cap="none" baseline="0" dirty="0">
              <a:uFillTx/>
            </a:endParaRPr>
          </a:p>
          <a:p>
            <a:pPr marL="0" marR="0" lvl="0" indent="0" algn="l" rtl="0">
              <a:buSzPct val="25000"/>
              <a:buFont typeface="Arial"/>
              <a:buNone/>
            </a:pPr>
            <a:endParaRPr lang="en-US" sz="1800" b="1" i="1" u="none" strike="noStrike" cap="none" baseline="0" dirty="0">
              <a:uFillTx/>
            </a:endParaRPr>
          </a:p>
          <a:p>
            <a:pPr marL="0" marR="0" lvl="0" indent="0" algn="l" rtl="0">
              <a:buSzPct val="25000"/>
              <a:buFont typeface="Arial"/>
              <a:buNone/>
            </a:pPr>
            <a:r>
              <a:rPr lang="en" sz="1800" b="1" i="1" u="none" strike="noStrike" cap="none" baseline="0" dirty="0">
                <a:uFillTx/>
              </a:rPr>
              <a:t>How to maintain/enhance water quantity/quality?</a:t>
            </a:r>
          </a:p>
          <a:p>
            <a:pPr marL="524123" marR="0" lvl="0" indent="-524123" algn="l" rtl="0">
              <a:buClr>
                <a:srgbClr val="000000"/>
              </a:buClr>
              <a:buSzPct val="100000"/>
              <a:buFont typeface="Arial"/>
              <a:buAutoNum type="arabicPeriod"/>
            </a:pPr>
            <a:r>
              <a:rPr lang="en" sz="1800" b="0" i="0" u="none" strike="noStrike" cap="none" baseline="0" dirty="0">
                <a:uFillTx/>
              </a:rPr>
              <a:t>Maintain forest cover</a:t>
            </a:r>
          </a:p>
          <a:p>
            <a:pPr marL="524123" marR="0" lvl="0" indent="-524123" algn="l" rtl="0">
              <a:buClr>
                <a:srgbClr val="000000"/>
              </a:buClr>
              <a:buSzPct val="100000"/>
              <a:buFont typeface="Arial"/>
              <a:buAutoNum type="arabicPeriod"/>
            </a:pPr>
            <a:r>
              <a:rPr lang="en" sz="1800" b="0" i="0" u="none" strike="noStrike" cap="none" baseline="0" dirty="0">
                <a:uFillTx/>
              </a:rPr>
              <a:t>Reforestation (focus on native species)</a:t>
            </a:r>
          </a:p>
          <a:p>
            <a:pPr marL="524123" marR="0" lvl="0" indent="-524123" algn="l" rtl="0">
              <a:buClr>
                <a:srgbClr val="000000"/>
              </a:buClr>
              <a:buSzPct val="100000"/>
              <a:buFont typeface="Arial"/>
              <a:buAutoNum type="arabicPeriod"/>
            </a:pPr>
            <a:r>
              <a:rPr lang="en" sz="1800" b="0" i="0" u="none" strike="noStrike" cap="none" baseline="0" dirty="0">
                <a:uFillTx/>
              </a:rPr>
              <a:t>Wetland restoration</a:t>
            </a:r>
          </a:p>
          <a:p>
            <a:pPr marL="524123" marR="0" lvl="0" indent="-524123" algn="l" rtl="0">
              <a:buClr>
                <a:srgbClr val="000000"/>
              </a:buClr>
              <a:buSzPct val="100000"/>
              <a:buFont typeface="Arial"/>
              <a:buAutoNum type="arabicPeriod"/>
            </a:pPr>
            <a:r>
              <a:rPr lang="en" sz="1800" b="0" i="0" u="none" strike="noStrike" cap="none" baseline="0" dirty="0">
                <a:uFillTx/>
              </a:rPr>
              <a:t>Sustainable/Best Management Practices (BMPs)</a:t>
            </a:r>
          </a:p>
          <a:p>
            <a:pPr marL="524123" marR="0" lvl="0" indent="-524123" algn="l" rtl="0">
              <a:buClr>
                <a:srgbClr val="000000"/>
              </a:buClr>
              <a:buSzPct val="101851"/>
              <a:buFont typeface="Arial"/>
              <a:buChar char="•"/>
            </a:pPr>
            <a:r>
              <a:rPr lang="en" sz="1800" b="0" i="0" u="none" strike="noStrike" cap="none" baseline="0" dirty="0">
                <a:uFillTx/>
              </a:rPr>
              <a:t>Some good methodologies available.</a:t>
            </a:r>
          </a:p>
          <a:p>
            <a:endParaRPr lang="en" sz="1800" b="0" i="0" u="none" strike="noStrike" cap="none" baseline="0" dirty="0">
              <a:uFillTx/>
            </a:endParaRPr>
          </a:p>
          <a:p>
            <a:pPr marL="0" marR="0" lvl="0" indent="0" algn="l" rtl="0">
              <a:buSzPct val="25000"/>
              <a:buFont typeface="Arial"/>
              <a:buNone/>
            </a:pPr>
            <a:r>
              <a:rPr lang="en" sz="1800" b="1" i="1" u="none" strike="noStrike" cap="none" baseline="0" dirty="0">
                <a:uFillTx/>
              </a:rPr>
              <a:t>Why?</a:t>
            </a:r>
          </a:p>
          <a:p>
            <a:pPr marL="524123" marR="0" lvl="0" indent="-524123" algn="l" rtl="0">
              <a:buClr>
                <a:srgbClr val="000000"/>
              </a:buClr>
              <a:buSzPct val="100000"/>
              <a:buFont typeface="Arial"/>
              <a:buAutoNum type="arabicPeriod"/>
            </a:pPr>
            <a:r>
              <a:rPr lang="en" sz="1800" b="0" i="0" u="none" strike="noStrike" cap="none" baseline="0" dirty="0">
                <a:uFillTx/>
              </a:rPr>
              <a:t>Voluntary or Regulatory water quality trading/credits, especially in areas impaired by farming or urban runoff.</a:t>
            </a:r>
          </a:p>
          <a:p>
            <a:pPr marL="524123" marR="0" lvl="0" indent="-524123" algn="l" rtl="0">
              <a:buClr>
                <a:srgbClr val="000000"/>
              </a:buClr>
              <a:buSzPct val="100000"/>
              <a:buFont typeface="Arial"/>
              <a:buAutoNum type="arabicPeriod"/>
            </a:pPr>
            <a:r>
              <a:rPr lang="en" sz="1800" b="0" i="0" u="none" strike="noStrike" cap="none" baseline="0" dirty="0">
                <a:uFillTx/>
              </a:rPr>
              <a:t>Payments by governments or corporations to minimize soil loss and sedimentation; maintain vegetation to better regulate water flows throughout the year; control for flooding; or enhance water quality</a:t>
            </a:r>
          </a:p>
          <a:p>
            <a:endParaRPr lang="en" sz="1800" b="0" i="0" u="none" strike="noStrike" cap="none" baseline="0" dirty="0">
              <a:uFillTx/>
            </a:endParaRPr>
          </a:p>
          <a:p>
            <a:endParaRPr lang="en" sz="1800" b="0" i="0" u="none" strike="noStrike" cap="none" baseline="0" dirty="0">
              <a:uFillTx/>
            </a:endParaRPr>
          </a:p>
        </p:txBody>
      </p:sp>
      <p:sp>
        <p:nvSpPr>
          <p:cNvPr id="246" name="Shape 24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86718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57" name="Shape 257"/>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232943" marR="0" lvl="0" indent="-232943" algn="l" rtl="0">
              <a:buSzPct val="25000"/>
              <a:buNone/>
            </a:pPr>
            <a:r>
              <a:rPr lang="en" sz="1650" b="1" i="0" u="none" strike="noStrike" cap="none" baseline="0" dirty="0">
                <a:uFillTx/>
              </a:rPr>
              <a:t>Why would businesses consider investing in ecosystem services by either buying ES credits on a market, or engaging/starting a PES project?</a:t>
            </a:r>
          </a:p>
          <a:p>
            <a:pPr marL="232943" marR="0" lvl="0" indent="-232943" algn="l" rtl="0">
              <a:buClr>
                <a:srgbClr val="000000"/>
              </a:buClr>
              <a:buSzPct val="105882"/>
              <a:buFont typeface="Arial"/>
              <a:buAutoNum type="arabicPeriod"/>
            </a:pPr>
            <a:r>
              <a:rPr lang="en" sz="1650" b="1" i="0" u="none" strike="noStrike" cap="none" baseline="0" dirty="0">
                <a:uFillTx/>
              </a:rPr>
              <a:t>Strengthen corporate strategy.  </a:t>
            </a:r>
            <a:r>
              <a:rPr lang="en" sz="1650" b="0" i="0" u="none" strike="noStrike" cap="none" baseline="0" dirty="0">
                <a:uFillTx/>
              </a:rPr>
              <a:t>Certain ES can be very important to certain businesses.  For many businesses, water is critical.  Understanding and assessing the vulnerability of key resources can help to inform proactive solutions, that may include reducing demand while engaging in PES to help sustain an adequate supply of quality water.</a:t>
            </a:r>
          </a:p>
          <a:p>
            <a:pPr marL="232943" marR="0" lvl="0" indent="-232943" algn="l" rtl="0">
              <a:buClr>
                <a:srgbClr val="000000"/>
              </a:buClr>
              <a:buSzPct val="105882"/>
              <a:buFont typeface="Arial"/>
              <a:buAutoNum type="arabicPeriod"/>
            </a:pPr>
            <a:r>
              <a:rPr lang="en" sz="1650" b="1" i="0" u="none" strike="noStrike" cap="none" baseline="0" dirty="0">
                <a:uFillTx/>
              </a:rPr>
              <a:t>Lower regulatory compliance costs.  </a:t>
            </a:r>
            <a:r>
              <a:rPr lang="en" sz="1650" b="0" i="0" u="none" strike="noStrike" cap="none" baseline="0" dirty="0">
                <a:uFillTx/>
              </a:rPr>
              <a:t>Many early actors in the voluntary carbon market were motivated by wanting to “get some practice” before potential regulation took effect, and by the prospect of receiving credit for their early actions.  City water planners understand that investing in green infrastructure upstream can lower water treatment costs – both in terms of facilities required and ongoing operation &amp; maintenance.</a:t>
            </a:r>
          </a:p>
          <a:p>
            <a:pPr marL="232943" marR="0" lvl="0" indent="-232943" algn="l" rtl="0">
              <a:buClr>
                <a:srgbClr val="000000"/>
              </a:buClr>
              <a:buSzPct val="105882"/>
              <a:buFont typeface="Arial"/>
              <a:buAutoNum type="arabicPeriod"/>
            </a:pPr>
            <a:r>
              <a:rPr lang="en" sz="1650" b="1" i="0" u="none" strike="noStrike" cap="none" baseline="0" dirty="0">
                <a:uFillTx/>
              </a:rPr>
              <a:t>Reduced costs for capital acquisition.  </a:t>
            </a:r>
            <a:r>
              <a:rPr lang="en" sz="1650" b="0" i="0" u="none" strike="noStrike" cap="none" baseline="0" dirty="0">
                <a:uFillTx/>
              </a:rPr>
              <a:t>We don’t have a whole lot of data here yet, but a (slightly outdated) report by Government Metrics Institute  </a:t>
            </a:r>
            <a:r>
              <a:rPr lang="en" sz="1100" b="0" i="0" u="none" strike="noStrike" cap="none" baseline="0" dirty="0">
                <a:uFillTx/>
              </a:rPr>
              <a:t>found that companies with excellent governance, labor, and environmental practices significantly outperformed those with decidedly lax practices.  It remains whether high social and environmental standards may lead to better performance (which, in turn, makes it easier and cheaper for a company to attract investors, i.e. raise capital). </a:t>
            </a:r>
          </a:p>
          <a:p>
            <a:pPr marL="232943" marR="0" lvl="0" indent="-232943" algn="l" rtl="0">
              <a:buClr>
                <a:srgbClr val="000000"/>
              </a:buClr>
              <a:buSzPct val="109090"/>
              <a:buFont typeface="Arial"/>
              <a:buAutoNum type="arabicPeriod"/>
            </a:pPr>
            <a:r>
              <a:rPr lang="en" sz="1100" b="1" i="0" u="none" strike="noStrike" cap="none" baseline="0" dirty="0">
                <a:uFillTx/>
              </a:rPr>
              <a:t>Identify New Products and Services</a:t>
            </a:r>
            <a:r>
              <a:rPr lang="en" sz="1100" b="0" i="0" u="none" strike="noStrike" cap="none" baseline="0" dirty="0">
                <a:uFillTx/>
              </a:rPr>
              <a:t>.  Businesses that undergo an ecosystem services review can become more aware of future ecosystem-related challenges.  For example, understanding the drivers and likelihood of water scarcity in a region can prompt an agricultural company to begin developing more drought-resistant crops.</a:t>
            </a:r>
          </a:p>
          <a:p>
            <a:pPr marL="232943" marR="0" lvl="0" indent="-232943" algn="l" rtl="0">
              <a:buClr>
                <a:srgbClr val="000000"/>
              </a:buClr>
              <a:buSzPct val="109090"/>
              <a:buFont typeface="Arial"/>
              <a:buAutoNum type="arabicPeriod"/>
            </a:pPr>
            <a:r>
              <a:rPr lang="en" sz="1100" b="1" i="0" u="none" strike="noStrike" cap="none" baseline="0" dirty="0">
                <a:uFillTx/>
              </a:rPr>
              <a:t>Improve corporate performance.  </a:t>
            </a:r>
            <a:r>
              <a:rPr lang="en" sz="1100" b="0" i="0" u="none" strike="noStrike" cap="none" baseline="0" dirty="0">
                <a:uFillTx/>
              </a:rPr>
              <a:t>An ecosystem services review can help managers uncover new risks and opportunities that improve business decisions and strategy, avoid reputational risk, avert supply chain disruption, and decrease uncertainty.</a:t>
            </a:r>
          </a:p>
          <a:p>
            <a:endParaRPr lang="en" sz="1100" b="0" i="0" u="none" strike="noStrike" cap="none" baseline="0" dirty="0">
              <a:uFillTx/>
            </a:endParaRPr>
          </a:p>
          <a:p>
            <a:pPr marL="232943" marR="0" lvl="0" indent="-232943" algn="l" rtl="0">
              <a:buSzPct val="25000"/>
              <a:buNone/>
            </a:pPr>
            <a:r>
              <a:rPr lang="en" sz="1100" b="0" i="0" u="none" strike="noStrike" cap="none" baseline="0" dirty="0">
                <a:uFillTx/>
              </a:rPr>
              <a:t>The WBCSD (World Business Council for Sustainable Development) has a tool that helps corporations think about the ES they depend on and understand risks.</a:t>
            </a:r>
          </a:p>
          <a:p>
            <a:endParaRPr lang="en" sz="1100" b="0" i="0" u="none" strike="noStrike" cap="none" baseline="0" dirty="0">
              <a:uFillTx/>
            </a:endParaRPr>
          </a:p>
          <a:p>
            <a:endParaRPr lang="en" sz="1100" b="0" i="0" u="none" strike="noStrike" cap="none" baseline="0" dirty="0">
              <a:uFillTx/>
            </a:endParaRPr>
          </a:p>
        </p:txBody>
      </p:sp>
      <p:sp>
        <p:nvSpPr>
          <p:cNvPr id="258" name="Shape 25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1482061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70" name="Shape 27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cap="none" baseline="0" dirty="0">
                <a:uFillTx/>
              </a:rPr>
              <a:t>Reference</a:t>
            </a:r>
            <a:r>
              <a:rPr lang="en-US" sz="1800" b="0" i="0" u="none" strike="noStrike" cap="none" baseline="0" dirty="0">
                <a:uFillTx/>
              </a:rPr>
              <a:t>:  </a:t>
            </a:r>
            <a:r>
              <a:rPr lang="en" sz="1800" b="0" i="0" u="none" strike="noStrike" cap="none" baseline="0" dirty="0">
                <a:solidFill>
                  <a:schemeClr val="dk1"/>
                </a:solidFill>
                <a:uFillTx/>
                <a:latin typeface="Lato"/>
                <a:ea typeface="Lato"/>
                <a:cs typeface="Lato"/>
                <a:sym typeface="Lato"/>
              </a:rPr>
              <a:t>Butler, 2008. National Woodland Owner Survey.  US Forest Service Gen Tech Report NRS-27</a:t>
            </a:r>
          </a:p>
          <a:p>
            <a:pPr>
              <a:buNone/>
            </a:pPr>
            <a:endParaRPr lang="en-US" sz="1800" b="0" i="0" u="none" strike="noStrike" cap="none" baseline="0" dirty="0">
              <a:uFillTx/>
            </a:endParaRPr>
          </a:p>
          <a:p>
            <a:pPr>
              <a:buNone/>
            </a:pPr>
            <a:r>
              <a:rPr lang="en" sz="1800" b="0" i="0" u="none" strike="noStrike" cap="none" baseline="0" dirty="0">
                <a:uFillTx/>
              </a:rPr>
              <a:t>Here in the US, we obviously know quite a bit about our forest land base and we know much about our private forest land owners, thanks to researchers here at the US Forest Service.  Our federal public lands do not engage in selling ES, but private forest landowners may choose to.  We have learned some key lessons about these potential sellers:</a:t>
            </a:r>
          </a:p>
          <a:p>
            <a:pPr marL="232943" marR="0" lvl="0" indent="-232943" algn="l" rtl="0">
              <a:buClr>
                <a:srgbClr val="000000"/>
              </a:buClr>
              <a:buSzPct val="100000"/>
              <a:buFont typeface="Arial"/>
              <a:buAutoNum type="arabicPeriod"/>
            </a:pPr>
            <a:r>
              <a:rPr lang="en" sz="1800" b="1" i="0" u="none" strike="noStrike" cap="none" baseline="0" dirty="0">
                <a:uFillTx/>
              </a:rPr>
              <a:t>People own forest land for lots of different reasons and if we’re going to engage them, we need to understand their perspective.  </a:t>
            </a:r>
            <a:r>
              <a:rPr lang="en" sz="1800" b="0" i="0" u="none" strike="noStrike" cap="none" baseline="0" dirty="0">
                <a:uFillTx/>
              </a:rPr>
              <a:t>Most of the time, these people aren’t familiar with or compelled by “Ecosystem Service Markets”.  This language and these ideas aren’t attractive.  Instead, we must know their interests and start there.  If they appreciate wildlife and biodiversity, that the way to approach talking about a wetland restoration project for water quality.</a:t>
            </a:r>
          </a:p>
          <a:p>
            <a:pPr marL="232943" marR="0" lvl="0" indent="-232943" algn="l" rtl="0">
              <a:buClr>
                <a:srgbClr val="000000"/>
              </a:buClr>
              <a:buSzPct val="100000"/>
              <a:buFont typeface="Arial"/>
              <a:buAutoNum type="arabicPeriod"/>
            </a:pPr>
            <a:r>
              <a:rPr lang="en" sz="1800" b="1" i="0" u="none" strike="noStrike" cap="none" baseline="0" dirty="0">
                <a:uFillTx/>
              </a:rPr>
              <a:t>Size of landholding influences options available, from an economic perspective</a:t>
            </a:r>
            <a:r>
              <a:rPr lang="en" sz="1800" b="0" i="0" u="none" strike="noStrike" cap="none" baseline="0" dirty="0">
                <a:uFillTx/>
              </a:rPr>
              <a:t>.  Carbon markets can involve lots of start-up and transaction costs, so a landowner may need hundreds or thousands (not dozens) of acres to have an economically viable project.  But, a much smaller landowner may be eligible to participate in a payments for watershed services project, for example, that involves maintaining or restoring forest, or using particular best management practices.</a:t>
            </a:r>
          </a:p>
          <a:p>
            <a:pPr marL="232943" marR="0" lvl="0" indent="-232943" algn="l" rtl="0">
              <a:buClr>
                <a:srgbClr val="000000"/>
              </a:buClr>
              <a:buSzPct val="100000"/>
              <a:buFont typeface="Arial"/>
              <a:buAutoNum type="arabicPeriod"/>
            </a:pPr>
            <a:r>
              <a:rPr lang="en" sz="1800" b="1" i="0" u="none" strike="noStrike" cap="none" baseline="0" dirty="0">
                <a:uFillTx/>
              </a:rPr>
              <a:t>Policies around markets/payments have a big influence.  </a:t>
            </a:r>
            <a:r>
              <a:rPr lang="en" sz="1800" b="0" i="0" u="none" strike="noStrike" cap="none" baseline="0" dirty="0">
                <a:uFillTx/>
              </a:rPr>
              <a:t>In general, landowners are very reluctant to sign long-term agreements (like is required in most carbon markets).  Landowners do not like limiting their long-term options (or those of their heirs).  So, short-term contracts – more likely in PES - can be far more attractive to landowners, or “sellers”.</a:t>
            </a:r>
          </a:p>
          <a:p>
            <a:pPr marL="232943" marR="0" lvl="0" indent="-232943" algn="l" rtl="0">
              <a:buClr>
                <a:srgbClr val="000000"/>
              </a:buClr>
              <a:buSzPct val="100000"/>
              <a:buFont typeface="Arial"/>
              <a:buAutoNum type="arabicPeriod"/>
            </a:pPr>
            <a:r>
              <a:rPr lang="en" sz="1800" b="1" i="0" u="none" strike="noStrike" cap="none" baseline="0" dirty="0">
                <a:uFillTx/>
              </a:rPr>
              <a:t>Community is often very important.  </a:t>
            </a:r>
            <a:r>
              <a:rPr lang="en" sz="1800" b="0" i="0" u="none" strike="noStrike" cap="none" baseline="0" dirty="0">
                <a:uFillTx/>
              </a:rPr>
              <a:t>Community participation in the design and implementation of PES schemes can contribute to their success.  Markets tend to be large-scale and complicated, so design, implementation, and policies tend to be pre-established.  Nonetheless, individuals and communities are more likely to engage if they can learn from or through a trusted source or network.</a:t>
            </a:r>
          </a:p>
        </p:txBody>
      </p:sp>
      <p:sp>
        <p:nvSpPr>
          <p:cNvPr id="271" name="Shape 27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184747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81" name="Shape 281"/>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 typeface="Arial"/>
              <a:buNone/>
              <a:tabLst/>
              <a:defRPr/>
            </a:pPr>
            <a:r>
              <a:rPr lang="en-US" sz="1800" b="1" i="0" u="none" strike="noStrike" cap="none" baseline="0" dirty="0">
                <a:uFillTx/>
              </a:rPr>
              <a:t>Reference</a:t>
            </a:r>
            <a:r>
              <a:rPr lang="en-US" sz="1800" b="0" i="0" u="none" strike="noStrike" cap="none" baseline="0" dirty="0">
                <a:uFillTx/>
              </a:rPr>
              <a:t>:  </a:t>
            </a:r>
            <a:r>
              <a:rPr lang="en" sz="1800" b="0" i="0" u="none" strike="noStrike" cap="none" baseline="0" dirty="0">
                <a:solidFill>
                  <a:schemeClr val="dk1"/>
                </a:solidFill>
                <a:uFillTx/>
                <a:latin typeface="Lato"/>
                <a:ea typeface="Lato"/>
                <a:cs typeface="Lato"/>
                <a:sym typeface="Lato"/>
              </a:rPr>
              <a:t>Butler, 2008. National Woodland Owner Survey.  US Forest Service Gen Tech Report NRS-27</a:t>
            </a:r>
          </a:p>
          <a:p>
            <a:pPr marL="0" marR="0" lvl="0" indent="0" algn="l" rtl="0">
              <a:buSzPct val="25000"/>
              <a:buFont typeface="Arial"/>
              <a:buNone/>
            </a:pPr>
            <a:endParaRPr lang="en-US" sz="1800" b="0" i="0" u="none" strike="noStrike" cap="none" baseline="0" dirty="0">
              <a:uFillTx/>
            </a:endParaRPr>
          </a:p>
          <a:p>
            <a:pPr marL="0" marR="0" lvl="0" indent="0" algn="l" rtl="0">
              <a:buSzPct val="25000"/>
              <a:buFont typeface="Arial"/>
              <a:buNone/>
            </a:pPr>
            <a:endParaRPr lang="en-US" sz="1800" b="0" i="0" u="none" strike="noStrike" cap="none" baseline="0" dirty="0">
              <a:uFillTx/>
            </a:endParaRPr>
          </a:p>
          <a:p>
            <a:pPr marL="0" marR="0" lvl="0" indent="0" algn="l" rtl="0">
              <a:buSzPct val="25000"/>
              <a:buFont typeface="Arial"/>
              <a:buNone/>
            </a:pPr>
            <a:r>
              <a:rPr lang="en" sz="1800" b="0" i="0" u="none" strike="noStrike" cap="none" baseline="0" dirty="0">
                <a:uFillTx/>
              </a:rPr>
              <a:t>There are certain market conditions to ensuring success of any PES or market scheme</a:t>
            </a:r>
          </a:p>
          <a:p>
            <a:pPr marL="0" marR="0" lvl="0" indent="0" algn="l" rtl="0">
              <a:buClr>
                <a:srgbClr val="000000"/>
              </a:buClr>
              <a:buSzPct val="101851"/>
              <a:buFont typeface="Arial"/>
              <a:buChar char="•"/>
            </a:pPr>
            <a:r>
              <a:rPr lang="en" sz="1800" b="0" i="0" u="none" strike="noStrike" cap="none" baseline="0" dirty="0">
                <a:uFillTx/>
              </a:rPr>
              <a:t>Demand and a willingness to pay for a well-defined ecosystem service exists</a:t>
            </a:r>
          </a:p>
          <a:p>
            <a:pPr marL="0" marR="0" lvl="0" indent="0" algn="l" rtl="0">
              <a:buClr>
                <a:srgbClr val="000000"/>
              </a:buClr>
              <a:buSzPct val="101851"/>
              <a:buFont typeface="Arial"/>
              <a:buChar char="•"/>
            </a:pPr>
            <a:r>
              <a:rPr lang="en" sz="1800" b="0" i="0" u="none" strike="noStrike" cap="none" baseline="0" dirty="0">
                <a:uFillTx/>
              </a:rPr>
              <a:t>Supply is constrained/limited</a:t>
            </a:r>
          </a:p>
          <a:p>
            <a:pPr marL="0" marR="0" lvl="0" indent="0" algn="l" rtl="0">
              <a:buClr>
                <a:srgbClr val="000000"/>
              </a:buClr>
              <a:buSzPct val="101851"/>
              <a:buFont typeface="Arial"/>
              <a:buChar char="•"/>
            </a:pPr>
            <a:r>
              <a:rPr lang="en" sz="1800" b="0" i="0" u="none" strike="noStrike" cap="none" baseline="0" dirty="0">
                <a:uFillTx/>
              </a:rPr>
              <a:t>Specific actions or practices can address supply constraints</a:t>
            </a:r>
          </a:p>
          <a:p>
            <a:pPr marL="0" marR="0" lvl="0" indent="0" algn="l" rtl="0">
              <a:buClr>
                <a:srgbClr val="000000"/>
              </a:buClr>
              <a:buSzPct val="101851"/>
              <a:buFont typeface="Arial"/>
              <a:buChar char="•"/>
            </a:pPr>
            <a:r>
              <a:rPr lang="en" sz="1800" b="0" i="0" u="none" strike="noStrike" cap="none" baseline="0" dirty="0">
                <a:uFillTx/>
              </a:rPr>
              <a:t>Brokers and intermediaries exist (to carry out monitoring, certification, and verification)</a:t>
            </a:r>
          </a:p>
          <a:p>
            <a:pPr marL="0" marR="0" lvl="0" indent="0" algn="l" rtl="0">
              <a:buClr>
                <a:srgbClr val="000000"/>
              </a:buClr>
              <a:buSzPct val="101851"/>
              <a:buFont typeface="Arial"/>
              <a:buChar char="•"/>
            </a:pPr>
            <a:r>
              <a:rPr lang="en" sz="1800" b="0" i="0" u="none" strike="noStrike" cap="none" baseline="0" dirty="0">
                <a:uFillTx/>
              </a:rPr>
              <a:t>Resource tenure is clear and laws are enforceable</a:t>
            </a:r>
          </a:p>
          <a:p>
            <a:endParaRPr lang="en" sz="1800" b="0" i="0" u="none" strike="noStrike" cap="none" baseline="0" dirty="0">
              <a:uFillTx/>
            </a:endParaRPr>
          </a:p>
          <a:p>
            <a:pPr marL="0" marR="0" lvl="0" indent="0" algn="l" rtl="0">
              <a:buSzPct val="25000"/>
              <a:buFont typeface="Arial"/>
              <a:buNone/>
            </a:pPr>
            <a:r>
              <a:rPr lang="en" sz="1800" b="0" i="0" u="none" strike="noStrike" cap="none" baseline="0" dirty="0">
                <a:uFillTx/>
              </a:rPr>
              <a:t>In addition, there is always a social and cultural component to market success.  Oftentimes, developing trust and relationships is critical to setting up any kind of PES system, or engaging people in a market.  (Perhaps this will change over time, as these become more common and accepted)</a:t>
            </a:r>
          </a:p>
          <a:p>
            <a:endParaRPr lang="en" sz="1800" b="0" i="0" u="none" strike="noStrike" cap="none" baseline="0" dirty="0">
              <a:uFillTx/>
            </a:endParaRPr>
          </a:p>
        </p:txBody>
      </p:sp>
      <p:sp>
        <p:nvSpPr>
          <p:cNvPr id="282" name="Shape 282"/>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1342595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89" name="Shape 289"/>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 typeface="Arial"/>
              <a:buNone/>
              <a:tabLst/>
              <a:defRPr/>
            </a:pPr>
            <a:r>
              <a:rPr lang="en-US" sz="1800" b="1" i="0" u="none" strike="noStrike" cap="none" baseline="0" dirty="0">
                <a:uFillTx/>
              </a:rPr>
              <a:t>Reference</a:t>
            </a:r>
            <a:r>
              <a:rPr lang="en-US" sz="1800" b="0" i="0" u="none" strike="noStrike" cap="none" baseline="0" dirty="0">
                <a:uFillTx/>
              </a:rPr>
              <a:t>:  </a:t>
            </a:r>
            <a:r>
              <a:rPr lang="en" sz="1800" b="0" i="0" u="none" strike="noStrike" cap="none" baseline="0" dirty="0">
                <a:solidFill>
                  <a:schemeClr val="dk1"/>
                </a:solidFill>
                <a:uFillTx/>
                <a:latin typeface="Lato"/>
                <a:ea typeface="Lato"/>
                <a:cs typeface="Lato"/>
                <a:sym typeface="Lato"/>
              </a:rPr>
              <a:t>Butler, 2008. National Woodland Owner Survey.  US Forest Service Gen Tech Report NRS-27</a:t>
            </a:r>
          </a:p>
          <a:p>
            <a:pPr marL="0" marR="0" lvl="0" indent="0" algn="l" rtl="0">
              <a:buSzPct val="25000"/>
              <a:buFont typeface="Arial"/>
              <a:buNone/>
            </a:pPr>
            <a:endParaRPr lang="en-US" sz="1800" b="0" i="0" u="none" strike="noStrike" cap="none" baseline="0" dirty="0">
              <a:uFillTx/>
            </a:endParaRPr>
          </a:p>
          <a:p>
            <a:pPr marL="0" marR="0" lvl="0" indent="0" algn="l" rtl="0">
              <a:buSzPct val="25000"/>
              <a:buFont typeface="Arial"/>
              <a:buNone/>
            </a:pPr>
            <a:r>
              <a:rPr lang="en" sz="1800" b="0" i="0" u="none" strike="noStrike" cap="none" baseline="0" dirty="0">
                <a:uFillTx/>
              </a:rPr>
              <a:t>In the US in 2007:</a:t>
            </a:r>
          </a:p>
          <a:p>
            <a:pPr marL="0" marR="0" lvl="0" indent="0" algn="l" rtl="0">
              <a:buClr>
                <a:srgbClr val="000000"/>
              </a:buClr>
              <a:buSzPct val="101851"/>
              <a:buFont typeface="Arial"/>
              <a:buChar char="•"/>
            </a:pPr>
            <a:r>
              <a:rPr lang="en" sz="1800" b="0" i="0" u="none" strike="noStrike" cap="none" baseline="0" dirty="0">
                <a:uFillTx/>
              </a:rPr>
              <a:t>Total revenues related to ecosystem service markets &amp; payments was $1.9 billion.</a:t>
            </a:r>
          </a:p>
          <a:p>
            <a:pPr marL="0" marR="0" lvl="0" indent="0" algn="l" rtl="0">
              <a:buClr>
                <a:srgbClr val="000000"/>
              </a:buClr>
              <a:buSzPct val="101851"/>
              <a:buFont typeface="Arial"/>
              <a:buChar char="•"/>
            </a:pPr>
            <a:r>
              <a:rPr lang="en" sz="1800" b="0" i="0" u="none" strike="noStrike" cap="none" baseline="0" dirty="0">
                <a:uFillTx/>
              </a:rPr>
              <a:t>Wetland mitigation accounted for 38% of this total, but payments were made to only 173 mitigation banks.</a:t>
            </a:r>
          </a:p>
          <a:p>
            <a:pPr marL="0" marR="0" lvl="0" indent="0" algn="l" rtl="0">
              <a:buClr>
                <a:srgbClr val="000000"/>
              </a:buClr>
              <a:buSzPct val="101851"/>
              <a:buFont typeface="Arial"/>
              <a:buChar char="•"/>
            </a:pPr>
            <a:r>
              <a:rPr lang="en" sz="1800" b="0" i="0" u="none" strike="noStrike" cap="none" baseline="0" dirty="0">
                <a:uFillTx/>
              </a:rPr>
              <a:t>Voluntary forest carbon offset revenue totaled $1.7 million</a:t>
            </a:r>
          </a:p>
          <a:p>
            <a:pPr marL="0" marR="0" lvl="0" indent="0" algn="l" rtl="0">
              <a:buClr>
                <a:srgbClr val="000000"/>
              </a:buClr>
              <a:buSzPct val="101851"/>
              <a:buFont typeface="Arial"/>
              <a:buChar char="•"/>
            </a:pPr>
            <a:r>
              <a:rPr lang="en" sz="1800" b="0" i="0" u="none" strike="noStrike" cap="none" baseline="0" dirty="0">
                <a:uFillTx/>
              </a:rPr>
              <a:t>As a point of reference,  Americans spend $8 billion annually on cosmetics.</a:t>
            </a:r>
          </a:p>
          <a:p>
            <a:pPr marL="0" marR="0" lvl="0" indent="0" algn="l" rtl="0">
              <a:buClr>
                <a:srgbClr val="000000"/>
              </a:buClr>
              <a:buSzPct val="101851"/>
              <a:buFont typeface="Arial"/>
              <a:buChar char="•"/>
            </a:pPr>
            <a:r>
              <a:rPr lang="en" sz="1800" b="0" i="0" u="none" strike="noStrike" cap="none" baseline="0" dirty="0">
                <a:uFillTx/>
              </a:rPr>
              <a:t>“.. The economic and social forces that have led to forest fragmentation and loss in the US are so strong that Payments for Ecosystem Services have had a minimal impact on forest land use at the regional or national level.”</a:t>
            </a:r>
          </a:p>
          <a:p>
            <a:endParaRPr lang="en" sz="1800" b="0" i="0" u="none" strike="noStrike" cap="none" baseline="0" dirty="0">
              <a:uFillTx/>
            </a:endParaRPr>
          </a:p>
          <a:p>
            <a:endParaRPr lang="en" sz="1800" b="0" i="0" u="none" strike="noStrike" cap="none" baseline="0" dirty="0">
              <a:uFillTx/>
            </a:endParaRPr>
          </a:p>
        </p:txBody>
      </p:sp>
      <p:sp>
        <p:nvSpPr>
          <p:cNvPr id="290" name="Shape 290"/>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2625108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15" name="Shape 31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a:buNone/>
            </a:pPr>
            <a:r>
              <a:rPr lang="en-US" sz="1800" b="1" i="0" u="none" strike="noStrike" cap="none" baseline="0" dirty="0">
                <a:uFillTx/>
              </a:rPr>
              <a:t>Reference</a:t>
            </a:r>
            <a:r>
              <a:rPr lang="en-US" sz="1800" b="0" i="0" u="none" strike="noStrike" cap="none" baseline="0" dirty="0">
                <a:uFillTx/>
              </a:rPr>
              <a:t>: USFS </a:t>
            </a:r>
          </a:p>
          <a:p>
            <a:pPr>
              <a:buNone/>
            </a:pPr>
            <a:endParaRPr lang="en-US" sz="1800" b="0" i="0" u="none" strike="noStrike" cap="none" baseline="0" dirty="0">
              <a:uFillTx/>
            </a:endParaRPr>
          </a:p>
          <a:p>
            <a:pPr>
              <a:buNone/>
            </a:pPr>
            <a:r>
              <a:rPr lang="en" sz="1800" b="0" i="0" u="none" strike="noStrike" cap="none" baseline="0" dirty="0">
                <a:uFillTx/>
              </a:rPr>
              <a:t>A single project can provide multiple benefits.  Sometimes just one benefit is sold.  Sometimes several benefits are sold seperately.  Or, sometimes all benefits can be bundled and sold as a package.  Much depends on the project and circumstances.  Credits that are stacked and sold seperately cannot sell the same benefit twice.   This can be a challenge, as benefits are sometimes distinct yet all closely related.</a:t>
            </a:r>
          </a:p>
        </p:txBody>
      </p:sp>
      <p:sp>
        <p:nvSpPr>
          <p:cNvPr id="316" name="Shape 31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54675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“World Bank. 2012. Turn Down the Heat: Why a 4°C Warmer World Must Be Avoided. Washington, DC. © World Bank. https://</a:t>
            </a:r>
            <a:r>
              <a:rPr lang="en-US" dirty="0" err="1"/>
              <a:t>openknowledge.worldbank.org</a:t>
            </a:r>
            <a:r>
              <a:rPr lang="en-US" dirty="0"/>
              <a:t>/handle/10986/11860 ”</a:t>
            </a:r>
          </a:p>
          <a:p>
            <a:pPr lvl="0">
              <a:buFont typeface="+mj-lt"/>
              <a:buNone/>
            </a:pPr>
            <a:endParaRPr lang="en-US" sz="1200" dirty="0"/>
          </a:p>
          <a:p>
            <a:pPr lvl="0">
              <a:buFont typeface="+mj-lt"/>
              <a:buAutoNum type="arabicPeriod"/>
            </a:pPr>
            <a:r>
              <a:rPr lang="en-US" sz="1200" dirty="0"/>
              <a:t>What are ecosystem services?  What are some of the ecosystem services provided by ocean and coastal environments in South Asia?  </a:t>
            </a:r>
          </a:p>
          <a:p>
            <a:pPr lvl="0">
              <a:buFont typeface="+mj-lt"/>
              <a:buAutoNum type="arabicPeriod"/>
            </a:pPr>
            <a:r>
              <a:rPr lang="en-US" sz="1200" dirty="0"/>
              <a:t>Why are mangrove forests so important to human wellbeing in South Asia?  How are they being threatened by climate change and other human activities?</a:t>
            </a:r>
          </a:p>
          <a:p>
            <a:pPr lvl="0">
              <a:buFont typeface="+mj-lt"/>
              <a:buAutoNum type="arabicPeriod"/>
            </a:pPr>
            <a:r>
              <a:rPr lang="en-US" sz="1200" dirty="0"/>
              <a:t> What are the threats to  coral reef ecosystems from both climate change and human activities?  How would the loss of coral reef communities affect local coastal livelihoods? </a:t>
            </a:r>
          </a:p>
          <a:p>
            <a:pPr lvl="0">
              <a:buFont typeface="+mj-lt"/>
              <a:buAutoNum type="arabicPeriod"/>
            </a:pPr>
            <a:r>
              <a:rPr lang="en-US" sz="1200" dirty="0"/>
              <a:t>Explain how increasing CO2 levels lead to ocean acidification and some ways in which this affects marine life.</a:t>
            </a:r>
          </a:p>
          <a:p>
            <a:pPr lvl="0">
              <a:buFont typeface="+mj-lt"/>
              <a:buAutoNum type="arabicPeriod"/>
            </a:pPr>
            <a:r>
              <a:rPr lang="en-US" sz="1200" dirty="0"/>
              <a:t>What level of atmospheric CO2 concentration has been suggested as the long-term viability limit for coral reefs?  </a:t>
            </a:r>
          </a:p>
          <a:p>
            <a:pPr lvl="0">
              <a:buFont typeface="+mj-lt"/>
              <a:buAutoNum type="arabicPeriod"/>
            </a:pPr>
            <a:r>
              <a:rPr lang="en-US" sz="1200" dirty="0"/>
              <a:t>What causes coral bleaching events?  What might cause the likelihood of coral bleaching to vary by location?</a:t>
            </a:r>
          </a:p>
          <a:p>
            <a:pPr lvl="0">
              <a:buFont typeface="+mj-lt"/>
              <a:buAutoNum type="arabicPeriod"/>
            </a:pPr>
            <a:r>
              <a:rPr lang="en-US" sz="1200" dirty="0"/>
              <a:t>What level of warming is projected to cause severe bleaching events for coral reefs?</a:t>
            </a:r>
          </a:p>
          <a:p>
            <a:pPr lvl="0">
              <a:buFont typeface="+mj-lt"/>
              <a:buAutoNum type="arabicPeriod"/>
            </a:pPr>
            <a:r>
              <a:rPr lang="en-US" sz="1200" dirty="0"/>
              <a:t>How does increasing ocean temperature affect the tolerance of marine species to ocean acidification?</a:t>
            </a:r>
          </a:p>
          <a:p>
            <a:pPr lvl="0">
              <a:buFont typeface="+mj-lt"/>
              <a:buAutoNum type="arabicPeriod"/>
            </a:pPr>
            <a:r>
              <a:rPr lang="en-US" sz="1200" dirty="0"/>
              <a:t>What are some of the ecosystem services provided by coral reefs that will be lost as these ecosystems are degraded?</a:t>
            </a:r>
          </a:p>
          <a:p>
            <a:pPr lvl="0">
              <a:buFont typeface="+mj-lt"/>
              <a:buAutoNum type="arabicPeriod"/>
            </a:pPr>
            <a:r>
              <a:rPr lang="en-US" sz="1200" dirty="0"/>
              <a:t>How are changes in ocean chemistry and water temperature expected to affect marine life and consequently fisheries in South East Asia?  </a:t>
            </a:r>
          </a:p>
          <a:p>
            <a:pPr lvl="0">
              <a:buFont typeface="+mj-lt"/>
              <a:buAutoNum type="arabicPeriod"/>
            </a:pPr>
            <a:r>
              <a:rPr lang="en-US" sz="1200" dirty="0"/>
              <a:t>How does ocean stratification change with increasing sea surface temperatures?  How does this affect  ocean productivity?</a:t>
            </a:r>
          </a:p>
          <a:p>
            <a:pPr lvl="0">
              <a:buFont typeface="+mj-lt"/>
              <a:buAutoNum type="arabicPeriod"/>
            </a:pPr>
            <a:r>
              <a:rPr lang="en-US" sz="1200" dirty="0"/>
              <a:t>What is ocean hypoxia?  What contributes to this phenomenon?  How does it affect marine organisms?</a:t>
            </a:r>
          </a:p>
        </p:txBody>
      </p:sp>
    </p:spTree>
    <p:extLst>
      <p:ext uri="{BB962C8B-B14F-4D97-AF65-F5344CB8AC3E}">
        <p14:creationId xmlns:p14="http://schemas.microsoft.com/office/powerpoint/2010/main" val="447229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25" name="Shape 32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101851"/>
              <a:buFont typeface="Arial"/>
              <a:buNone/>
              <a:tabLst/>
              <a:defRPr/>
            </a:pPr>
            <a:r>
              <a:rPr lang="en-US" sz="1800" b="1" i="0" u="none" strike="noStrike" cap="none" baseline="0" dirty="0">
                <a:solidFill>
                  <a:schemeClr val="dk1"/>
                </a:solidFill>
                <a:uFillTx/>
                <a:latin typeface="Lato"/>
                <a:ea typeface="Lato"/>
                <a:cs typeface="Lato"/>
                <a:sym typeface="Lato"/>
              </a:rPr>
              <a:t>Reference</a:t>
            </a:r>
            <a:r>
              <a:rPr lang="en-US" sz="1800" b="0" i="0" u="none" strike="noStrike" cap="none" baseline="0" dirty="0">
                <a:solidFill>
                  <a:schemeClr val="dk1"/>
                </a:solidFill>
                <a:uFillTx/>
                <a:latin typeface="Lato"/>
                <a:ea typeface="Lato"/>
                <a:cs typeface="Lato"/>
                <a:sym typeface="Lato"/>
              </a:rPr>
              <a:t>: NYC DEP,  http://www.pwconserve.org/issues/watersheds/newyorkcity/ </a:t>
            </a:r>
          </a:p>
          <a:p>
            <a:pPr marL="0" marR="0" lvl="0" indent="0" algn="l" defTabSz="457200" rtl="0" eaLnBrk="1" fontAlgn="auto" latinLnBrk="0" hangingPunct="1">
              <a:lnSpc>
                <a:spcPct val="100000"/>
              </a:lnSpc>
              <a:spcBef>
                <a:spcPts val="0"/>
              </a:spcBef>
              <a:spcAft>
                <a:spcPts val="0"/>
              </a:spcAft>
              <a:buClr>
                <a:srgbClr val="000000"/>
              </a:buClr>
              <a:buSzPct val="101851"/>
              <a:buFont typeface="Arial"/>
              <a:buNone/>
              <a:tabLst/>
              <a:defRPr/>
            </a:pPr>
            <a:r>
              <a:rPr lang="en-US" sz="1800" b="0" i="0" u="none" strike="noStrike" cap="none" baseline="0" dirty="0">
                <a:solidFill>
                  <a:schemeClr val="dk1"/>
                </a:solidFill>
                <a:uFillTx/>
                <a:latin typeface="Lato"/>
                <a:ea typeface="Lato"/>
                <a:cs typeface="Lato"/>
                <a:sym typeface="Lato"/>
              </a:rPr>
              <a:t>Images: http://wnyt.com/wnytimages/repository/cs/CATSKILLS.jpg, http://www.f1online.pro/en/image-details/360928.html</a:t>
            </a:r>
          </a:p>
          <a:p>
            <a:pPr marL="0" marR="0" lvl="0" indent="0" algn="l" defTabSz="457200" rtl="0" eaLnBrk="1" fontAlgn="auto" latinLnBrk="0" hangingPunct="1">
              <a:lnSpc>
                <a:spcPct val="100000"/>
              </a:lnSpc>
              <a:spcBef>
                <a:spcPts val="0"/>
              </a:spcBef>
              <a:spcAft>
                <a:spcPts val="0"/>
              </a:spcAft>
              <a:buClr>
                <a:srgbClr val="000000"/>
              </a:buClr>
              <a:buSzPct val="101851"/>
              <a:buFont typeface="Arial"/>
              <a:buNone/>
              <a:tabLst/>
              <a:defRPr/>
            </a:pPr>
            <a:endParaRPr lang="en-US" sz="1800" b="0" i="0" u="none" strike="noStrike" cap="none" baseline="0" dirty="0">
              <a:uFillTx/>
            </a:endParaRPr>
          </a:p>
          <a:p>
            <a:pPr marL="0" marR="0" lvl="0" indent="0" algn="l" rtl="0">
              <a:buClr>
                <a:srgbClr val="000000"/>
              </a:buClr>
              <a:buSzPct val="101851"/>
              <a:buFont typeface="Arial"/>
              <a:buChar char="•"/>
            </a:pPr>
            <a:r>
              <a:rPr lang="en" sz="1800" b="0" i="0" u="none" strike="noStrike" cap="none" baseline="0" dirty="0">
                <a:uFillTx/>
              </a:rPr>
              <a:t>Government Funded PES</a:t>
            </a:r>
          </a:p>
          <a:p>
            <a:pPr marL="0" marR="0" lvl="0" indent="0" algn="l" rtl="0">
              <a:buClr>
                <a:srgbClr val="000000"/>
              </a:buClr>
              <a:buSzPct val="101851"/>
              <a:buFont typeface="Arial"/>
              <a:buChar char="•"/>
            </a:pPr>
            <a:r>
              <a:rPr lang="en" sz="1800" b="0" i="0" u="none" strike="noStrike" cap="none" baseline="0" dirty="0">
                <a:uFillTx/>
              </a:rPr>
              <a:t>90% of NYC’s drinking water comes from the Catskills Mountains &amp; surrounding Watershed</a:t>
            </a:r>
          </a:p>
          <a:p>
            <a:pPr>
              <a:buNone/>
            </a:pPr>
            <a:r>
              <a:rPr lang="en" sz="1200" b="0" i="0" u="none" strike="noStrike" cap="none" baseline="0" dirty="0">
                <a:uFillTx/>
              </a:rPr>
              <a:t>Declines in water quality in the 1990s prompted the EPA to require the city to make improvements.</a:t>
            </a:r>
          </a:p>
          <a:p>
            <a:pPr>
              <a:buNone/>
            </a:pPr>
            <a:r>
              <a:rPr lang="en" sz="1200" b="0" i="0" u="none" strike="noStrike" cap="none" baseline="0" dirty="0">
                <a:uFillTx/>
              </a:rPr>
              <a:t>Rather than spending $6 to 8 billion on a new filtration plant (plus $300 million in annual operating expenses),</a:t>
            </a:r>
          </a:p>
          <a:p>
            <a:pPr>
              <a:buNone/>
            </a:pPr>
            <a:r>
              <a:rPr lang="en" sz="1200" b="0" i="0" u="none" strike="noStrike" cap="none" baseline="0" dirty="0">
                <a:uFillTx/>
              </a:rPr>
              <a:t>New York City chose instead to invest in protecting and conserving lands in the watershed. </a:t>
            </a:r>
          </a:p>
          <a:p>
            <a:pPr>
              <a:buNone/>
            </a:pPr>
            <a:r>
              <a:rPr lang="en" sz="1200" b="0" i="0" u="none" strike="noStrike" cap="none" baseline="0" dirty="0">
                <a:uFillTx/>
              </a:rPr>
              <a:t>NYC spent about $1-2b in acquiring lands and paying farmers and forest landowners for protection and better land-use and management.  In 2008, the City invested nearly $209 million dollars in watershed management activities to maintain its high level of water quality.</a:t>
            </a:r>
          </a:p>
          <a:p>
            <a:pPr marL="0" marR="0" lvl="0" indent="0" algn="l" rtl="0">
              <a:buClr>
                <a:srgbClr val="000000"/>
              </a:buClr>
              <a:buSzPct val="97222"/>
              <a:buFont typeface="Arial"/>
              <a:buChar char="•"/>
            </a:pPr>
            <a:r>
              <a:rPr lang="en" sz="1200" b="0" i="0" u="none" strike="noStrike" cap="none" baseline="0" dirty="0">
                <a:uFillTx/>
              </a:rPr>
              <a:t>Boston, San Francisco, and Seattle have made similar (but smaller-scale) investments that include land acquisition, road decommissioning, habitat restoration, and public education for their watersheds.</a:t>
            </a:r>
          </a:p>
        </p:txBody>
      </p:sp>
      <p:sp>
        <p:nvSpPr>
          <p:cNvPr id="326" name="Shape 32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4163006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35" name="Shape 33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chemeClr val="dk1"/>
                </a:solidFill>
                <a:uFillTx/>
                <a:latin typeface="Lato"/>
                <a:ea typeface="Lato"/>
                <a:cs typeface="Lato"/>
                <a:sym typeface="Lato"/>
              </a:rPr>
              <a:t>Reference</a:t>
            </a:r>
            <a:r>
              <a:rPr lang="en-US" sz="1800" b="0" i="0" u="none" strike="noStrike" cap="none" baseline="0" dirty="0">
                <a:solidFill>
                  <a:schemeClr val="dk1"/>
                </a:solidFill>
                <a:uFillTx/>
                <a:latin typeface="Lato"/>
                <a:ea typeface="Lato"/>
                <a:cs typeface="Lato"/>
                <a:sym typeface="Lato"/>
              </a:rPr>
              <a:t>: USFS and Denver Water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cap="none" baseline="0" dirty="0">
              <a:uFillTx/>
            </a:endParaRPr>
          </a:p>
          <a:p>
            <a:pPr>
              <a:buNone/>
            </a:pPr>
            <a:r>
              <a:rPr lang="en" sz="1800" b="0" i="0" u="none" strike="noStrike" cap="none" baseline="0" dirty="0">
                <a:uFillTx/>
              </a:rPr>
              <a:t>In Denver, CO, Denver water has a responsibility to deliver water to 1.3 million people.  Denver Water has entered into a 5-year, $33m partnership with the US Forest Service to implement projects to reduce the risk of wildfire, reforest areas damaged by wildfire,  and minimize erosion and sedimentation on 38,000 acres of National Forest Land.  The $33m investment represents a 50/50 match between the FS &amp; Denver.</a:t>
            </a:r>
          </a:p>
        </p:txBody>
      </p:sp>
      <p:sp>
        <p:nvSpPr>
          <p:cNvPr id="336" name="Shape 33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1462505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57" name="Shape 357"/>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chemeClr val="dk1"/>
                </a:solidFill>
                <a:uFillTx/>
                <a:latin typeface="Lato"/>
                <a:ea typeface="Lato"/>
                <a:cs typeface="Lato"/>
                <a:sym typeface="Lato"/>
              </a:rPr>
              <a:t>Reference</a:t>
            </a:r>
            <a:r>
              <a:rPr lang="en-US" sz="1800" b="0" i="0" u="none" strike="noStrike" cap="none" baseline="0" dirty="0">
                <a:solidFill>
                  <a:schemeClr val="dk1"/>
                </a:solidFill>
                <a:uFillTx/>
                <a:latin typeface="Lato"/>
                <a:ea typeface="Lato"/>
                <a:cs typeface="Lato"/>
                <a:sym typeface="Lato"/>
              </a:rPr>
              <a:t>: USFS</a:t>
            </a:r>
            <a:endParaRPr lang="en-US" sz="1800" b="0" i="0" u="none" strike="noStrike" cap="none" baseline="0" dirty="0">
              <a:uFillTx/>
            </a:endParaRPr>
          </a:p>
          <a:p>
            <a:pPr eaLnBrk="1" hangingPunct="1"/>
            <a:endParaRPr lang="en-US" sz="1800" dirty="0">
              <a:latin typeface="Calibri" charset="0"/>
            </a:endParaRPr>
          </a:p>
          <a:p>
            <a:pPr eaLnBrk="1" hangingPunct="1"/>
            <a:endParaRPr lang="en-US" sz="1800" dirty="0">
              <a:latin typeface="Calibri" charset="0"/>
            </a:endParaRPr>
          </a:p>
          <a:p>
            <a:pPr eaLnBrk="1" hangingPunct="1"/>
            <a:r>
              <a:rPr lang="en-US" sz="1800" dirty="0">
                <a:latin typeface="Calibri" charset="0"/>
              </a:rPr>
              <a:t>A 2,200 acre improved forest management (IFM) project in Northern California that was spearheaded by Pacific Forest Trust</a:t>
            </a:r>
          </a:p>
          <a:p>
            <a:pPr eaLnBrk="1" hangingPunct="1"/>
            <a:r>
              <a:rPr lang="en-US" sz="1800" dirty="0">
                <a:latin typeface="Calibri" charset="0"/>
              </a:rPr>
              <a:t>First project registered on CA’s voluntary forestry protocol registry</a:t>
            </a:r>
          </a:p>
          <a:p>
            <a:pPr eaLnBrk="1" hangingPunct="1"/>
            <a:r>
              <a:rPr lang="en-US" sz="1800" dirty="0">
                <a:latin typeface="Calibri" charset="0"/>
              </a:rPr>
              <a:t>Expected to reduce 500,000 tons CO2 over 100 year lifespan through less intensive harvesting practices</a:t>
            </a:r>
          </a:p>
          <a:p>
            <a:pPr eaLnBrk="1" hangingPunct="1"/>
            <a:r>
              <a:rPr lang="en-US" sz="1800" dirty="0">
                <a:latin typeface="Calibri" charset="0"/>
              </a:rPr>
              <a:t>Voluntary credits have been sold on the Climate Action Reserve (CAR) and will convert to Compliance credits through the “Early Action” program of the California Air Resources Board.</a:t>
            </a:r>
          </a:p>
          <a:p>
            <a:endParaRPr lang="en" sz="1800" b="0" i="0" u="none" strike="noStrike" cap="none" baseline="0" dirty="0">
              <a:uFillTx/>
            </a:endParaRPr>
          </a:p>
        </p:txBody>
      </p:sp>
      <p:sp>
        <p:nvSpPr>
          <p:cNvPr id="358" name="Shape 35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buSzPct val="25000"/>
              <a:buNone/>
            </a:pPr>
            <a:r>
              <a:rPr lang="en">
                <a:uFillTx/>
              </a:rPr>
              <a:t> </a:t>
            </a:r>
          </a:p>
        </p:txBody>
      </p:sp>
    </p:spTree>
    <p:extLst>
      <p:ext uri="{BB962C8B-B14F-4D97-AF65-F5344CB8AC3E}">
        <p14:creationId xmlns:p14="http://schemas.microsoft.com/office/powerpoint/2010/main" val="377380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Reference: </a:t>
            </a:r>
            <a:r>
              <a:rPr lang="en-US" b="1" i="1" dirty="0">
                <a:latin typeface="Calibri" charset="0"/>
              </a:rPr>
              <a:t>http://</a:t>
            </a:r>
            <a:r>
              <a:rPr lang="en-US" b="1" i="1" dirty="0" err="1">
                <a:latin typeface="Calibri" charset="0"/>
              </a:rPr>
              <a:t>www.arb.ca.gov</a:t>
            </a:r>
            <a:r>
              <a:rPr lang="en-US" b="1" i="1" dirty="0">
                <a:latin typeface="Calibri" charset="0"/>
              </a:rPr>
              <a:t>/cc/</a:t>
            </a:r>
            <a:r>
              <a:rPr lang="en-US" b="1" i="1" dirty="0" err="1">
                <a:latin typeface="Calibri" charset="0"/>
              </a:rPr>
              <a:t>capandtrade</a:t>
            </a:r>
            <a:r>
              <a:rPr lang="en-US" b="1" i="1" dirty="0">
                <a:latin typeface="Calibri" charset="0"/>
              </a:rPr>
              <a:t>/</a:t>
            </a:r>
            <a:r>
              <a:rPr lang="en-US" b="1" i="1" dirty="0" err="1">
                <a:latin typeface="Calibri" charset="0"/>
              </a:rPr>
              <a:t>capandtrade.htm</a:t>
            </a:r>
            <a:endParaRPr lang="en-US" b="1" i="1" dirty="0">
              <a:latin typeface="Calibri" charset="0"/>
            </a:endParaRPr>
          </a:p>
          <a:p>
            <a:pPr eaLnBrk="1" hangingPunct="1">
              <a:spcBef>
                <a:spcPct val="0"/>
              </a:spcBef>
            </a:pPr>
            <a:endParaRPr lang="en-US" i="1" dirty="0">
              <a:latin typeface="Calibri" charset="0"/>
            </a:endParaRPr>
          </a:p>
          <a:p>
            <a:pPr eaLnBrk="1" hangingPunct="1">
              <a:spcBef>
                <a:spcPct val="0"/>
              </a:spcBef>
            </a:pPr>
            <a:r>
              <a:rPr lang="en-US" dirty="0">
                <a:latin typeface="Calibri" charset="0"/>
              </a:rPr>
              <a:t>A Cap-and-Trade market system was launched in California in January, 2012.  It establishes a program for setting GHG emission caps on regulated entities and issuing Allowances (permits to pollute) that can be auctioned and traded.  It also establishes the rules (“Protocols”) for generating carbon offsets in non-capped sectors (e.g. forests and agriculture).</a:t>
            </a:r>
          </a:p>
          <a:p>
            <a:pPr eaLnBrk="1" hangingPunct="1">
              <a:spcBef>
                <a:spcPct val="0"/>
              </a:spcBef>
            </a:pPr>
            <a:endParaRPr lang="en-US" dirty="0">
              <a:latin typeface="Calibri" charset="0"/>
            </a:endParaRPr>
          </a:p>
          <a:p>
            <a:pPr eaLnBrk="1" hangingPunct="1">
              <a:spcBef>
                <a:spcPct val="0"/>
              </a:spcBef>
            </a:pPr>
            <a:r>
              <a:rPr lang="en-US" dirty="0">
                <a:latin typeface="Calibri" charset="0"/>
              </a:rPr>
              <a:t>The cap sets a definite level on the amount of GHGs that can be emitted by a regulated entity.  Entities demonstrate that have met their cap by reporting every year, and submitting Allowances and Offsets  equal to their cap every 3 years.  Entities can meet their cap by reducing their own emissions, submitting allowances they have purchased from elsewhere, and submitting up to 8% offset credits (ARBOCs).</a:t>
            </a:r>
          </a:p>
          <a:p>
            <a:pPr eaLnBrk="1" hangingPunct="1">
              <a:spcBef>
                <a:spcPct val="0"/>
              </a:spcBef>
            </a:pPr>
            <a:endParaRPr lang="en-US" dirty="0">
              <a:latin typeface="Calibri" charset="0"/>
            </a:endParaRPr>
          </a:p>
          <a:p>
            <a:pPr eaLnBrk="1" hangingPunct="1">
              <a:spcBef>
                <a:spcPct val="0"/>
              </a:spcBef>
            </a:pPr>
            <a:r>
              <a:rPr lang="en-US" dirty="0">
                <a:latin typeface="Calibri" charset="0"/>
              </a:rPr>
              <a:t>Market forces of supply and demand a set a price on carbon through the auction and trade of Allowances, and a trading market for Offsets. </a:t>
            </a:r>
            <a:br>
              <a:rPr lang="en-US" dirty="0">
                <a:latin typeface="Calibri" charset="0"/>
              </a:rPr>
            </a:br>
            <a:endParaRPr lang="en-US" dirty="0">
              <a:latin typeface="Calibri" charset="0"/>
            </a:endParaRPr>
          </a:p>
          <a:p>
            <a:pPr eaLnBrk="1" hangingPunct="1">
              <a:spcBef>
                <a:spcPct val="0"/>
              </a:spcBef>
            </a:pPr>
            <a:r>
              <a:rPr lang="en-US" dirty="0">
                <a:latin typeface="Calibri" charset="0"/>
              </a:rPr>
              <a:t>A market price on carbon allows entities to make the most cost-efficient decisions on how to achieve their emission reductions</a:t>
            </a:r>
          </a:p>
          <a:p>
            <a:pPr eaLnBrk="1" hangingPunct="1">
              <a:spcBef>
                <a:spcPct val="0"/>
              </a:spcBef>
            </a:pPr>
            <a:r>
              <a:rPr lang="en-US" dirty="0">
                <a:latin typeface="Calibri" charset="0"/>
              </a:rPr>
              <a:t>.</a:t>
            </a:r>
          </a:p>
          <a:p>
            <a:pPr eaLnBrk="1" hangingPunct="1">
              <a:spcBef>
                <a:spcPct val="0"/>
              </a:spcBef>
            </a:pPr>
            <a:endParaRPr lang="en-US" dirty="0">
              <a:latin typeface="Calibri" charset="0"/>
            </a:endParaRPr>
          </a:p>
          <a:p>
            <a:pPr eaLnBrk="1" hangingPunct="1">
              <a:spcBef>
                <a:spcPct val="0"/>
              </a:spcBef>
            </a:pPr>
            <a:r>
              <a:rPr lang="en-US" dirty="0">
                <a:latin typeface="Calibri" charset="0"/>
              </a:rPr>
              <a:t> </a:t>
            </a:r>
          </a:p>
          <a:p>
            <a:pPr eaLnBrk="1" hangingPunct="1">
              <a:spcBef>
                <a:spcPct val="0"/>
              </a:spcBef>
            </a:pPr>
            <a:endParaRPr lang="en-US" dirty="0">
              <a:latin typeface="Calibri" charset="0"/>
            </a:endParaRPr>
          </a:p>
        </p:txBody>
      </p:sp>
      <p:sp>
        <p:nvSpPr>
          <p:cNvPr id="9728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D5D93EFC-6A8B-174F-9138-DE57AB76A07F}" type="slidenum">
              <a:rPr lang="en-US">
                <a:latin typeface="Arial" charset="0"/>
              </a:rPr>
              <a:pPr/>
              <a:t>38</a:t>
            </a:fld>
            <a:endParaRPr lang="en-US">
              <a:latin typeface="Arial" charset="0"/>
            </a:endParaRPr>
          </a:p>
        </p:txBody>
      </p:sp>
    </p:spTree>
    <p:extLst>
      <p:ext uri="{BB962C8B-B14F-4D97-AF65-F5344CB8AC3E}">
        <p14:creationId xmlns:p14="http://schemas.microsoft.com/office/powerpoint/2010/main" val="18801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9830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8EE97E0-1717-634D-BB1F-D81366A918E1}" type="slidenum">
              <a:rPr lang="en-US">
                <a:latin typeface="Arial" charset="0"/>
              </a:rPr>
              <a:pPr/>
              <a:t>39</a:t>
            </a:fld>
            <a:endParaRPr lang="en-US">
              <a:latin typeface="Arial" charset="0"/>
            </a:endParaRPr>
          </a:p>
        </p:txBody>
      </p:sp>
    </p:spTree>
    <p:extLst>
      <p:ext uri="{BB962C8B-B14F-4D97-AF65-F5344CB8AC3E}">
        <p14:creationId xmlns:p14="http://schemas.microsoft.com/office/powerpoint/2010/main" val="3693252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a:latin typeface="Calibri" charset="0"/>
              </a:rPr>
              <a:t>See: </a:t>
            </a:r>
            <a:r>
              <a:rPr lang="en-US" i="1" dirty="0">
                <a:latin typeface="Calibri" charset="0"/>
              </a:rPr>
              <a:t>http://</a:t>
            </a:r>
            <a:r>
              <a:rPr lang="en-US" i="1" dirty="0" err="1">
                <a:latin typeface="Calibri" charset="0"/>
              </a:rPr>
              <a:t>www.arb.ca.gov</a:t>
            </a:r>
            <a:r>
              <a:rPr lang="en-US" i="1" dirty="0">
                <a:latin typeface="Calibri" charset="0"/>
              </a:rPr>
              <a:t>/cc/</a:t>
            </a:r>
            <a:r>
              <a:rPr lang="en-US" i="1" dirty="0" err="1">
                <a:latin typeface="Calibri" charset="0"/>
              </a:rPr>
              <a:t>capandtrade</a:t>
            </a:r>
            <a:r>
              <a:rPr lang="en-US" i="1" dirty="0">
                <a:latin typeface="Calibri" charset="0"/>
              </a:rPr>
              <a:t>/</a:t>
            </a:r>
            <a:r>
              <a:rPr lang="en-US" i="1" dirty="0" err="1">
                <a:latin typeface="Calibri" charset="0"/>
              </a:rPr>
              <a:t>capandtrade.htm</a:t>
            </a:r>
            <a:endParaRPr lang="en-US" i="1" dirty="0">
              <a:latin typeface="Calibri" charset="0"/>
            </a:endParaRP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99332"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6CF52E3-38DD-0343-93F2-ED85E176FEC7}" type="slidenum">
              <a:rPr lang="en-US">
                <a:solidFill>
                  <a:srgbClr val="000000"/>
                </a:solidFill>
                <a:latin typeface="Arial" charset="0"/>
              </a:rPr>
              <a:pPr/>
              <a:t>40</a:t>
            </a:fld>
            <a:endParaRPr lang="en-US">
              <a:solidFill>
                <a:srgbClr val="000000"/>
              </a:solidFill>
              <a:latin typeface="Arial" charset="0"/>
            </a:endParaRPr>
          </a:p>
        </p:txBody>
      </p:sp>
    </p:spTree>
    <p:extLst>
      <p:ext uri="{BB962C8B-B14F-4D97-AF65-F5344CB8AC3E}">
        <p14:creationId xmlns:p14="http://schemas.microsoft.com/office/powerpoint/2010/main" val="2674533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latin typeface="Calibri" charset="0"/>
              </a:rPr>
              <a:t>Reference</a:t>
            </a:r>
            <a:r>
              <a:rPr lang="en-US" dirty="0">
                <a:latin typeface="Calibri" charset="0"/>
              </a:rPr>
              <a:t>:  </a:t>
            </a:r>
            <a:r>
              <a:rPr lang="en-US" i="1" dirty="0">
                <a:latin typeface="Calibri" charset="0"/>
              </a:rPr>
              <a:t>http://</a:t>
            </a:r>
            <a:r>
              <a:rPr lang="en-US" i="1" dirty="0" err="1">
                <a:latin typeface="Calibri" charset="0"/>
              </a:rPr>
              <a:t>www.arb.ca.gov</a:t>
            </a:r>
            <a:r>
              <a:rPr lang="en-US" i="1" dirty="0">
                <a:latin typeface="Calibri" charset="0"/>
              </a:rPr>
              <a:t>/cc/</a:t>
            </a:r>
            <a:r>
              <a:rPr lang="en-US" i="1" dirty="0" err="1">
                <a:latin typeface="Calibri" charset="0"/>
              </a:rPr>
              <a:t>capandtrade</a:t>
            </a:r>
            <a:r>
              <a:rPr lang="en-US" i="1" dirty="0">
                <a:latin typeface="Calibri" charset="0"/>
              </a:rPr>
              <a:t>/protocols/</a:t>
            </a:r>
            <a:r>
              <a:rPr lang="en-US" i="1" dirty="0" err="1">
                <a:latin typeface="Calibri" charset="0"/>
              </a:rPr>
              <a:t>usforestprojects.htm</a:t>
            </a:r>
            <a:endParaRPr lang="en-US" i="1"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In other words, offsets are actions taken to reduce GHG emissions </a:t>
            </a:r>
            <a:r>
              <a:rPr lang="en-US" b="1" i="1" dirty="0">
                <a:latin typeface="Calibri" charset="0"/>
              </a:rPr>
              <a:t>additional to </a:t>
            </a:r>
            <a:r>
              <a:rPr lang="en-US" dirty="0">
                <a:latin typeface="Calibri" charset="0"/>
              </a:rPr>
              <a:t>what would otherwise occur,</a:t>
            </a:r>
            <a:r>
              <a:rPr lang="en-US" i="1" dirty="0">
                <a:latin typeface="Calibri" charset="0"/>
              </a:rPr>
              <a:t> </a:t>
            </a:r>
            <a:r>
              <a:rPr lang="en-US" dirty="0">
                <a:latin typeface="Calibri" charset="0"/>
              </a:rPr>
              <a:t>in order to compensate for emissions elsewhere.</a:t>
            </a:r>
          </a:p>
          <a:p>
            <a:pPr eaLnBrk="1" hangingPunct="1">
              <a:spcBef>
                <a:spcPct val="0"/>
              </a:spcBef>
            </a:pPr>
            <a:endParaRPr lang="en-US" dirty="0">
              <a:latin typeface="Calibri" charset="0"/>
            </a:endParaRPr>
          </a:p>
        </p:txBody>
      </p:sp>
      <p:sp>
        <p:nvSpPr>
          <p:cNvPr id="100356"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C8A38D6D-512A-0D4B-8A43-81BFF4838EBF}" type="slidenum">
              <a:rPr lang="en-US">
                <a:latin typeface="Arial" charset="0"/>
              </a:rPr>
              <a:pPr/>
              <a:t>41</a:t>
            </a:fld>
            <a:endParaRPr lang="en-US">
              <a:latin typeface="Arial" charset="0"/>
            </a:endParaRPr>
          </a:p>
        </p:txBody>
      </p:sp>
    </p:spTree>
    <p:extLst>
      <p:ext uri="{BB962C8B-B14F-4D97-AF65-F5344CB8AC3E}">
        <p14:creationId xmlns:p14="http://schemas.microsoft.com/office/powerpoint/2010/main" val="3835414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Reference</a:t>
            </a:r>
            <a:r>
              <a:rPr lang="en-US" dirty="0">
                <a:latin typeface="Calibri" charset="0"/>
              </a:rPr>
              <a:t>: Yurok project: </a:t>
            </a:r>
          </a:p>
          <a:p>
            <a:pPr eaLnBrk="1" hangingPunct="1">
              <a:spcBef>
                <a:spcPct val="0"/>
              </a:spcBef>
            </a:pPr>
            <a:r>
              <a:rPr lang="en-US" dirty="0">
                <a:latin typeface="Calibri" charset="0"/>
              </a:rPr>
              <a:t>https://thereserve2.apx.com/</a:t>
            </a:r>
            <a:r>
              <a:rPr lang="en-US" dirty="0" err="1">
                <a:latin typeface="Calibri" charset="0"/>
              </a:rPr>
              <a:t>mymodule</a:t>
            </a:r>
            <a:r>
              <a:rPr lang="en-US" dirty="0">
                <a:latin typeface="Calibri" charset="0"/>
              </a:rPr>
              <a:t>/</a:t>
            </a:r>
            <a:r>
              <a:rPr lang="en-US" dirty="0" err="1">
                <a:latin typeface="Calibri" charset="0"/>
              </a:rPr>
              <a:t>reg</a:t>
            </a:r>
            <a:r>
              <a:rPr lang="en-US" dirty="0">
                <a:latin typeface="Calibri" charset="0"/>
              </a:rPr>
              <a:t>/prjView.asp?id1=993</a:t>
            </a:r>
            <a:r>
              <a:rPr lang="en-US" i="1" dirty="0">
                <a:latin typeface="Calibri" charset="0"/>
              </a:rPr>
              <a:t>http://</a:t>
            </a:r>
            <a:r>
              <a:rPr lang="en-US" i="1" dirty="0" err="1">
                <a:latin typeface="Calibri" charset="0"/>
              </a:rPr>
              <a:t>www.arb.ca.gov</a:t>
            </a:r>
            <a:r>
              <a:rPr lang="en-US" i="1" dirty="0">
                <a:latin typeface="Calibri" charset="0"/>
              </a:rPr>
              <a:t>/cc/</a:t>
            </a:r>
            <a:r>
              <a:rPr lang="en-US" i="1" dirty="0" err="1">
                <a:latin typeface="Calibri" charset="0"/>
              </a:rPr>
              <a:t>capandtrade</a:t>
            </a:r>
            <a:r>
              <a:rPr lang="en-US" i="1" dirty="0">
                <a:latin typeface="Calibri" charset="0"/>
              </a:rPr>
              <a:t>/protocols/</a:t>
            </a:r>
            <a:r>
              <a:rPr lang="en-US" i="1" dirty="0" err="1">
                <a:latin typeface="Calibri" charset="0"/>
              </a:rPr>
              <a:t>usforestprojects.htm</a:t>
            </a:r>
            <a:endParaRPr lang="en-US" i="1" dirty="0">
              <a:latin typeface="Calibri" charset="0"/>
            </a:endParaRPr>
          </a:p>
          <a:p>
            <a:pPr eaLnBrk="1" hangingPunct="1">
              <a:spcBef>
                <a:spcPct val="0"/>
              </a:spcBef>
            </a:pPr>
            <a:endParaRPr lang="en-US" i="1" dirty="0">
              <a:latin typeface="Calibri" charset="0"/>
            </a:endParaRPr>
          </a:p>
          <a:p>
            <a:pPr eaLnBrk="1" hangingPunct="1">
              <a:spcBef>
                <a:spcPct val="0"/>
              </a:spcBef>
            </a:pPr>
            <a:r>
              <a:rPr lang="en-US" i="1" dirty="0">
                <a:latin typeface="Calibri" charset="0"/>
              </a:rPr>
              <a:t>http://</a:t>
            </a:r>
            <a:r>
              <a:rPr lang="en-US" i="1" dirty="0" err="1">
                <a:latin typeface="Calibri" charset="0"/>
              </a:rPr>
              <a:t>www.arb.ca.gov</a:t>
            </a:r>
            <a:r>
              <a:rPr lang="en-US" i="1" dirty="0">
                <a:latin typeface="Calibri" charset="0"/>
              </a:rPr>
              <a:t>/</a:t>
            </a:r>
            <a:r>
              <a:rPr lang="en-US" i="1" dirty="0" err="1">
                <a:latin typeface="Calibri" charset="0"/>
              </a:rPr>
              <a:t>newsrel</a:t>
            </a:r>
            <a:r>
              <a:rPr lang="en-US" i="1" dirty="0">
                <a:latin typeface="Calibri" charset="0"/>
              </a:rPr>
              <a:t>/</a:t>
            </a:r>
            <a:r>
              <a:rPr lang="en-US" i="1" dirty="0" err="1">
                <a:latin typeface="Calibri" charset="0"/>
              </a:rPr>
              <a:t>newsrelease.php?id</a:t>
            </a:r>
            <a:r>
              <a:rPr lang="en-US" i="1" dirty="0">
                <a:latin typeface="Calibri" charset="0"/>
              </a:rPr>
              <a:t>=597</a:t>
            </a:r>
          </a:p>
          <a:p>
            <a:pPr eaLnBrk="1" hangingPunct="1">
              <a:spcBef>
                <a:spcPct val="0"/>
              </a:spcBef>
            </a:pPr>
            <a:endParaRPr lang="en-US" dirty="0">
              <a:latin typeface="Calibri" charset="0"/>
            </a:endParaRPr>
          </a:p>
        </p:txBody>
      </p:sp>
      <p:sp>
        <p:nvSpPr>
          <p:cNvPr id="101380"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C1D6CB77-7048-A54F-8D9F-F42F5212ADCF}" type="slidenum">
              <a:rPr lang="en-US">
                <a:latin typeface="Arial" charset="0"/>
              </a:rPr>
              <a:pPr/>
              <a:t>42</a:t>
            </a:fld>
            <a:endParaRPr lang="en-US">
              <a:latin typeface="Arial" charset="0"/>
            </a:endParaRPr>
          </a:p>
        </p:txBody>
      </p:sp>
    </p:spTree>
    <p:extLst>
      <p:ext uri="{BB962C8B-B14F-4D97-AF65-F5344CB8AC3E}">
        <p14:creationId xmlns:p14="http://schemas.microsoft.com/office/powerpoint/2010/main" val="583463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a:latin typeface="Calibri" charset="0"/>
              </a:rPr>
              <a:t>See: </a:t>
            </a:r>
          </a:p>
          <a:p>
            <a:pPr eaLnBrk="1" hangingPunct="1">
              <a:spcBef>
                <a:spcPct val="0"/>
              </a:spcBef>
            </a:pPr>
            <a:r>
              <a:rPr lang="en-US">
                <a:latin typeface="Calibri" charset="0"/>
              </a:rPr>
              <a:t> Moro Big Pine project, Arkansas:</a:t>
            </a:r>
          </a:p>
          <a:p>
            <a:pPr eaLnBrk="1" hangingPunct="1">
              <a:spcBef>
                <a:spcPct val="0"/>
              </a:spcBef>
            </a:pPr>
            <a:r>
              <a:rPr lang="en-US" i="1">
                <a:latin typeface="Calibri" charset="0"/>
              </a:rPr>
              <a:t>http://www.finitecarbon.com/2014/01/07/potlatch-ca-arb-compliance-offsets-issued/</a:t>
            </a:r>
          </a:p>
          <a:p>
            <a:pPr eaLnBrk="1" hangingPunct="1">
              <a:spcBef>
                <a:spcPct val="0"/>
              </a:spcBef>
            </a:pPr>
            <a:endParaRPr lang="en-US" i="1">
              <a:latin typeface="Calibri" charset="0"/>
            </a:endParaRPr>
          </a:p>
          <a:p>
            <a:pPr eaLnBrk="1" hangingPunct="1">
              <a:spcBef>
                <a:spcPct val="0"/>
              </a:spcBef>
            </a:pPr>
            <a:r>
              <a:rPr lang="en-US" i="1">
                <a:latin typeface="Calibri" charset="0"/>
              </a:rPr>
              <a:t>https://thereserve2.apx.com/mymodule/reg/prjView.asp?id1=648</a:t>
            </a:r>
          </a:p>
          <a:p>
            <a:pPr eaLnBrk="1" hangingPunct="1">
              <a:spcBef>
                <a:spcPct val="0"/>
              </a:spcBef>
            </a:pPr>
            <a:endParaRPr lang="en-US">
              <a:latin typeface="Calibri" charset="0"/>
            </a:endParaRPr>
          </a:p>
        </p:txBody>
      </p:sp>
      <p:sp>
        <p:nvSpPr>
          <p:cNvPr id="10240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56AE90E-7792-FE40-A0F9-5C1FBC2CCF6F}" type="slidenum">
              <a:rPr lang="en-US">
                <a:latin typeface="Arial" charset="0"/>
              </a:rPr>
              <a:pPr/>
              <a:t>43</a:t>
            </a:fld>
            <a:endParaRPr lang="en-US">
              <a:latin typeface="Arial" charset="0"/>
            </a:endParaRPr>
          </a:p>
        </p:txBody>
      </p:sp>
    </p:spTree>
    <p:extLst>
      <p:ext uri="{BB962C8B-B14F-4D97-AF65-F5344CB8AC3E}">
        <p14:creationId xmlns:p14="http://schemas.microsoft.com/office/powerpoint/2010/main" val="256042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See:   CaliforniaCarbon.info: </a:t>
            </a:r>
          </a:p>
          <a:p>
            <a:r>
              <a:rPr lang="en-US" u="sng">
                <a:latin typeface="Calibri" charset="0"/>
                <a:hlinkClick r:id="rId3"/>
              </a:rPr>
              <a:t>http://us7.campaign-archive2.com/?u=1bca4a471e2ba68b03c5ccdcd&amp;id=eba79e4aa2&amp;e=0804bbe142</a:t>
            </a:r>
            <a:endParaRPr lang="en-US">
              <a:latin typeface="Calibri" charset="0"/>
            </a:endParaRPr>
          </a:p>
          <a:p>
            <a:r>
              <a:rPr lang="en-US">
                <a:latin typeface="Calibri" charset="0"/>
              </a:rPr>
              <a:t> </a:t>
            </a:r>
          </a:p>
          <a:p>
            <a:pPr eaLnBrk="1" hangingPunct="1">
              <a:spcBef>
                <a:spcPct val="0"/>
              </a:spcBef>
            </a:pPr>
            <a:endParaRPr lang="en-US">
              <a:latin typeface="Calibri" charset="0"/>
            </a:endParaRPr>
          </a:p>
        </p:txBody>
      </p:sp>
      <p:sp>
        <p:nvSpPr>
          <p:cNvPr id="10342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200A13D-8577-834F-B5C2-604FAD6D8377}" type="slidenum">
              <a:rPr lang="en-US">
                <a:latin typeface="Arial" charset="0"/>
              </a:rPr>
              <a:pPr/>
              <a:t>44</a:t>
            </a:fld>
            <a:endParaRPr lang="en-US">
              <a:latin typeface="Arial" charset="0"/>
            </a:endParaRPr>
          </a:p>
        </p:txBody>
      </p:sp>
    </p:spTree>
    <p:extLst>
      <p:ext uri="{BB962C8B-B14F-4D97-AF65-F5344CB8AC3E}">
        <p14:creationId xmlns:p14="http://schemas.microsoft.com/office/powerpoint/2010/main" val="337385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 name="Shape 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dirty="0">
                <a:uFillTx/>
              </a:rPr>
              <a:t>Reference</a:t>
            </a:r>
            <a:r>
              <a:rPr lang="en" sz="1800" dirty="0">
                <a:uFillTx/>
              </a:rPr>
              <a:t>: </a:t>
            </a:r>
            <a:r>
              <a:rPr lang="en-US" dirty="0"/>
              <a:t>Millennium Ecosystem Assessment, 2005. Ecosystems and Human Well-being: Synthesis. Island Press, Washington, DC. http://www.millenniumassessment.org/documents/document.356.aspx.pdf</a:t>
            </a:r>
          </a:p>
          <a:p>
            <a:pPr marL="0" marR="0" lvl="0" indent="0" algn="l" rtl="0">
              <a:spcBef>
                <a:spcPts val="0"/>
              </a:spcBef>
              <a:buSzPct val="25000"/>
              <a:buFont typeface="Arial"/>
              <a:buNone/>
            </a:pPr>
            <a:endParaRPr lang="en-US" sz="1200" b="0" i="0" kern="1200" dirty="0">
              <a:solidFill>
                <a:schemeClr val="tx1"/>
              </a:solidFill>
              <a:effectLst/>
              <a:uFillTx/>
              <a:latin typeface="+mn-lt"/>
              <a:ea typeface="+mn-ea"/>
              <a:cs typeface="+mn-cs"/>
            </a:endParaRPr>
          </a:p>
          <a:p>
            <a:pPr marL="0" marR="0" lvl="0" indent="0" algn="l" rtl="0">
              <a:spcBef>
                <a:spcPts val="0"/>
              </a:spcBef>
              <a:buSzPct val="25000"/>
              <a:buFont typeface="Arial"/>
              <a:buNone/>
            </a:pPr>
            <a:r>
              <a:rPr lang="en-US" sz="1200" b="0" i="0" kern="1200" dirty="0">
                <a:solidFill>
                  <a:schemeClr val="tx1"/>
                </a:solidFill>
                <a:effectLst/>
                <a:uFillTx/>
                <a:latin typeface="+mn-lt"/>
                <a:ea typeface="+mn-ea"/>
                <a:cs typeface="+mn-cs"/>
              </a:rPr>
              <a:t>Message: </a:t>
            </a:r>
            <a:r>
              <a:rPr lang="en" sz="1800" dirty="0">
                <a:uFillTx/>
              </a:rPr>
              <a:t>Ecosysem services are a way of accounting for and communicating about the things we get from natural systems; the things that we value from nature, from forests and rivers, air, soil, water, wildlife, solitude, and so on. </a:t>
            </a:r>
          </a:p>
          <a:p>
            <a:pPr marL="0" marR="0" lvl="0" indent="0" algn="l" rtl="0">
              <a:spcBef>
                <a:spcPts val="0"/>
              </a:spcBef>
              <a:buSzPct val="25000"/>
              <a:buFont typeface="Arial"/>
              <a:buNone/>
            </a:pPr>
            <a:r>
              <a:rPr lang="en" sz="1800" b="0" i="0" u="none" strike="noStrike" cap="none" baseline="0" dirty="0">
                <a:uFillTx/>
              </a:rPr>
              <a:t>From: Elioth</a:t>
            </a:r>
          </a:p>
          <a:p>
            <a:pPr marL="0" marR="0" lvl="0" indent="0" algn="l" rtl="0">
              <a:spcBef>
                <a:spcPts val="0"/>
              </a:spcBef>
              <a:buSzPct val="25000"/>
              <a:buFont typeface="Arial"/>
              <a:buNone/>
            </a:pPr>
            <a:r>
              <a:rPr lang="en" sz="1800" b="0" i="0" u="none" strike="noStrike" cap="none" baseline="0" dirty="0">
                <a:uFillTx/>
              </a:rPr>
              <a:t>Describing and accounting services in this way makes them more tangible to people, and leads them to understand "what is in it for me?" and therefore a greater appreciation. </a:t>
            </a:r>
          </a:p>
        </p:txBody>
      </p:sp>
      <p:sp>
        <p:nvSpPr>
          <p:cNvPr id="49" name="Shape 49"/>
          <p:cNvSpPr txBox="1">
            <a:spLocks/>
          </p:cNvSpPr>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buSzPct val="25000"/>
              <a:buFont typeface="Arial"/>
              <a:buNone/>
            </a:pPr>
            <a:r>
              <a:rPr lang="en" sz="1200" b="0" i="0" u="none" strike="noStrike" cap="none" baseline="0">
                <a:uFillTx/>
              </a:rPr>
              <a:t>*</a:t>
            </a:r>
          </a:p>
        </p:txBody>
      </p:sp>
    </p:spTree>
    <p:extLst>
      <p:ext uri="{BB962C8B-B14F-4D97-AF65-F5344CB8AC3E}">
        <p14:creationId xmlns:p14="http://schemas.microsoft.com/office/powerpoint/2010/main" val="778283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uFillTx/>
            </a:endParaRPr>
          </a:p>
        </p:txBody>
      </p:sp>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892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 name="Shape 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a:uFillTx/>
              </a:rPr>
              <a:t>Ecosysem services are a way of accounting for and communicating about the things we get from natural systems; the things that we value from nature, from forests and rivers, air, soil, water, wildlife, solitude, and so on. </a:t>
            </a:r>
          </a:p>
          <a:p>
            <a:pPr marL="0" marR="0" lvl="0" indent="0" algn="l" rtl="0">
              <a:spcBef>
                <a:spcPts val="0"/>
              </a:spcBef>
              <a:buSzPct val="25000"/>
              <a:buFont typeface="Arial"/>
              <a:buNone/>
            </a:pPr>
            <a:r>
              <a:rPr lang="en" sz="1800" b="0" i="0" u="none" strike="noStrike" cap="none" baseline="0">
                <a:uFillTx/>
              </a:rPr>
              <a:t>From: Elioth</a:t>
            </a:r>
          </a:p>
        </p:txBody>
      </p:sp>
      <p:sp>
        <p:nvSpPr>
          <p:cNvPr id="49" name="Shape 49"/>
          <p:cNvSpPr txBox="1">
            <a:spLocks/>
          </p:cNvSpPr>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buSzPct val="25000"/>
              <a:buFont typeface="Arial"/>
              <a:buNone/>
            </a:pPr>
            <a:r>
              <a:rPr lang="en" sz="1200" b="0" i="0" u="none" strike="noStrike" cap="none" baseline="0">
                <a:uFillTx/>
              </a:rPr>
              <a:t>*</a:t>
            </a:r>
          </a:p>
        </p:txBody>
      </p:sp>
    </p:spTree>
    <p:extLst>
      <p:ext uri="{BB962C8B-B14F-4D97-AF65-F5344CB8AC3E}">
        <p14:creationId xmlns:p14="http://schemas.microsoft.com/office/powerpoint/2010/main" val="81249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a:uFillTx/>
              </a:rPr>
              <a:t>Ecosystem services are divided into four different types of services.</a:t>
            </a:r>
          </a:p>
          <a:p>
            <a:r>
              <a:rPr>
                <a:uFillTx/>
              </a:rPr>
              <a:t>It is appropriate for students to understand these categories</a:t>
            </a:r>
          </a:p>
        </p:txBody>
      </p:sp>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22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a:uFillTx/>
              </a:rPr>
              <a:t>The categories were first promulgated in the millennium ecosystem assessment Here are the categories and some examples</a:t>
            </a: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5267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 name="Shape 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1" i="0" u="none" strike="noStrike" cap="none" baseline="0" dirty="0">
                <a:uFillTx/>
              </a:rPr>
              <a:t>Reference</a:t>
            </a:r>
            <a:r>
              <a:rPr lang="en-US" sz="1800" b="0" i="0" u="none" strike="noStrike" cap="none" baseline="0" dirty="0">
                <a:uFillTx/>
              </a:rPr>
              <a:t>: </a:t>
            </a:r>
            <a:r>
              <a:rPr lang="en-US" sz="1800" dirty="0"/>
              <a:t>Millennium Ecosystem Assessment, 2005. Ecosystems and Human Well-being: Synthesis. Island Press, Washington, DC.</a:t>
            </a:r>
          </a:p>
          <a:p>
            <a:pPr marL="0" marR="0" lvl="0" indent="0" algn="l" rtl="0">
              <a:spcBef>
                <a:spcPts val="0"/>
              </a:spcBef>
              <a:buSzPct val="25000"/>
              <a:buFont typeface="Arial"/>
              <a:buNone/>
            </a:pPr>
            <a:endParaRPr lang="en-US" sz="1800" b="0" i="0" u="none" strike="noStrike" cap="none" baseline="0" dirty="0">
              <a:uFillTx/>
            </a:endParaRPr>
          </a:p>
          <a:p>
            <a:pPr marL="0" marR="0" lvl="0" indent="0" algn="l" rtl="0">
              <a:spcBef>
                <a:spcPts val="0"/>
              </a:spcBef>
              <a:buSzPct val="25000"/>
              <a:buFont typeface="Arial"/>
              <a:buNone/>
            </a:pPr>
            <a:r>
              <a:rPr lang="en" sz="1800" b="0" i="0" u="none" strike="noStrike" cap="none" baseline="0" dirty="0">
                <a:uFillTx/>
              </a:rPr>
              <a:t>The Millenium Ecosystem Assessment classifies ES into four broad categories, represented here: Supporting, Provisioning, Regulating, and Cultural.  These are worth memorizing.</a:t>
            </a:r>
          </a:p>
        </p:txBody>
      </p:sp>
      <p:sp>
        <p:nvSpPr>
          <p:cNvPr id="62" name="Shape 62"/>
          <p:cNvSpPr txBox="1">
            <a:spLocks/>
          </p:cNvSpPr>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buSzPct val="25000"/>
              <a:buFont typeface="Arial"/>
              <a:buNone/>
            </a:pPr>
            <a:r>
              <a:rPr lang="en" sz="1200" b="0" i="0" u="none" strike="noStrike" cap="none" baseline="0">
                <a:uFillTx/>
              </a:rPr>
              <a:t>*</a:t>
            </a:r>
          </a:p>
        </p:txBody>
      </p:sp>
    </p:spTree>
    <p:extLst>
      <p:ext uri="{BB962C8B-B14F-4D97-AF65-F5344CB8AC3E}">
        <p14:creationId xmlns:p14="http://schemas.microsoft.com/office/powerpoint/2010/main" val="149606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rtl="0">
              <a:spcBef>
                <a:spcPts val="0"/>
              </a:spcBef>
              <a:buSzPct val="25000"/>
              <a:buFont typeface="Arial"/>
              <a:buNone/>
            </a:pPr>
            <a:r>
              <a:rPr lang="en-US" sz="1200" b="1" i="0" u="none" strike="noStrike" cap="none" baseline="0" dirty="0">
                <a:uFillTx/>
              </a:rPr>
              <a:t>Reference: </a:t>
            </a:r>
            <a:r>
              <a:rPr lang="en-US" dirty="0"/>
              <a:t>Millennium Ecosystem Assessment, 2005. Ecosystems and Human Well-being: Synthesis. Island Press, Washington, DC.</a:t>
            </a:r>
          </a:p>
          <a:p>
            <a:endParaRPr lang="en-US" dirty="0">
              <a:uFillTx/>
            </a:endParaRPr>
          </a:p>
          <a:p>
            <a:r>
              <a:rPr dirty="0">
                <a:uFillTx/>
              </a:rPr>
              <a:t>This chart connects ecosystem services to well-being. It looks more complex than it is. </a:t>
            </a:r>
          </a:p>
        </p:txBody>
      </p:sp>
    </p:spTree>
    <p:extLst>
      <p:ext uri="{BB962C8B-B14F-4D97-AF65-F5344CB8AC3E}">
        <p14:creationId xmlns:p14="http://schemas.microsoft.com/office/powerpoint/2010/main" val="2290641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7BE8FF02-D5CD-4905-8B5D-40AABE6C4790}"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A61022B-4BD3-4EEA-9145-4118AEB8DDE4}"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2956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108680"/>
            <a:ext cx="10467041" cy="672626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85319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C023C7E9-8E44-4B57-A427-9DA3E22B97E1}"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37191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301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75911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06EDCAE9-A8F4-4A7B-BCED-624CFFF51B23}"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732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741073"/>
            <a:ext cx="11396869"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3922643"/>
            <a:ext cx="11396869"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2CEEAB68-F788-4DBE-AF00-2C57A591968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B33235ED-4126-4712-BB18-29AFEC51B2A4}"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25913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00B8773B-78D5-48E1-868F-5D71705455F2}"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7778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DC848CCD-A32C-4641-886E-6B6831FDF47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930D6B46-770D-4459-B003-16939942E208}"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70B50D1-3D3E-4173-9840-3966477EC7AE}"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09496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fld id="{56C84032-2427-B749-AEE9-A70223192715}"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974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FC456E5-86F8-48B5-BCEC-222B195DEFE3}"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2830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61151F-8C6D-4B5E-8ECF-8F638BEB18A8}"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B5835-5D57-4F97-B64E-740F32DDF1D3}" type="datetime1">
              <a:rPr lang="en-US" smtClean="0"/>
              <a:t>1/10/2017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725" r:id="rId5"/>
    <p:sldLayoutId id="2147483652" r:id="rId6"/>
    <p:sldLayoutId id="2147483721" r:id="rId7"/>
    <p:sldLayoutId id="2147483695" r:id="rId8"/>
    <p:sldLayoutId id="2147483654" r:id="rId9"/>
    <p:sldLayoutId id="2147483696" r:id="rId10"/>
    <p:sldLayoutId id="2147483691" r:id="rId11"/>
    <p:sldLayoutId id="2147483722" r:id="rId12"/>
    <p:sldLayoutId id="2147483697" r:id="rId13"/>
    <p:sldLayoutId id="2147483665" r:id="rId14"/>
    <p:sldLayoutId id="2147483724" r:id="rId15"/>
    <p:sldLayoutId id="2147483708" r:id="rId16"/>
    <p:sldLayoutId id="2147483666" r:id="rId17"/>
    <p:sldLayoutId id="2147483709" r:id="rId18"/>
    <p:sldLayoutId id="2147483667" r:id="rId19"/>
    <p:sldLayoutId id="2147483693" r:id="rId20"/>
    <p:sldLayoutId id="2147483692" r:id="rId21"/>
    <p:sldLayoutId id="2147483663"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www.arb.ca.gov/cc/capandtrade/protocols/usforestprojects.htm"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hyperlink" Target="mailto:climatecurriculum@googlegroups.com" TargetMode="Externa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hyperlink" Target="http://www.treesearch.fs.fed.us/pubs/15758" TargetMode="External"/><Relationship Id="rId2" Type="http://schemas.openxmlformats.org/officeDocument/2006/relationships/hyperlink" Target="http://nicholasinstitute.duke.edu/initiatives/national-ecosystem-services-partnership/selected-references-ecosystem-services" TargetMode="External"/><Relationship Id="rId1" Type="http://schemas.openxmlformats.org/officeDocument/2006/relationships/slideLayout" Target="../slideLayouts/slideLayout19.xml"/><Relationship Id="rId4" Type="http://schemas.openxmlformats.org/officeDocument/2006/relationships/hyperlink" Target="http://www.millenniumassessment.org/documents/document.356.aspx.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documents.worldbank.org/curated/en/2013/06/17862361/turn-down-heat-climate-extremes-regional-impacts-case-resilience-full-report"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idx="1"/>
          </p:nvPr>
        </p:nvSpPr>
        <p:spPr/>
        <p:txBody>
          <a:bodyPr>
            <a:normAutofit fontScale="92500" lnSpcReduction="20000"/>
          </a:bodyPr>
          <a:lstStyle/>
          <a:p>
            <a:pPr marL="0" indent="0" algn="ctr">
              <a:buNone/>
            </a:pPr>
            <a:r>
              <a:rPr lang="en-US" sz="3200" b="1" i="1" dirty="0">
                <a:solidFill>
                  <a:srgbClr val="32733C"/>
                </a:solidFill>
              </a:rPr>
              <a:t>What are ecosystem services? </a:t>
            </a:r>
          </a:p>
          <a:p>
            <a:pPr marL="0" indent="0">
              <a:buNone/>
            </a:pPr>
            <a:endParaRPr lang="en" sz="2400" dirty="0">
              <a:sym typeface="Arial"/>
            </a:endParaRPr>
          </a:p>
          <a:p>
            <a:r>
              <a:rPr lang="en" sz="2400" dirty="0">
                <a:sym typeface="Arial"/>
              </a:rPr>
              <a:t>Ecosystems provide essential services on which humans depend</a:t>
            </a:r>
          </a:p>
          <a:p>
            <a:pPr lvl="1"/>
            <a:r>
              <a:rPr lang="en" dirty="0">
                <a:uFillTx/>
                <a:sym typeface="Arial"/>
              </a:rPr>
              <a:t>Provisioning services</a:t>
            </a:r>
          </a:p>
          <a:p>
            <a:pPr lvl="1"/>
            <a:r>
              <a:rPr lang="en" dirty="0">
                <a:uFillTx/>
                <a:sym typeface="Arial"/>
              </a:rPr>
              <a:t>Regulating services</a:t>
            </a:r>
            <a:endParaRPr lang="fr-CH" dirty="0">
              <a:uFillTx/>
              <a:sym typeface="Arial"/>
            </a:endParaRPr>
          </a:p>
          <a:p>
            <a:pPr lvl="1"/>
            <a:r>
              <a:rPr lang="en" dirty="0">
                <a:uFillTx/>
                <a:sym typeface="Arial"/>
              </a:rPr>
              <a:t>Supporting services</a:t>
            </a:r>
          </a:p>
          <a:p>
            <a:pPr lvl="1"/>
            <a:r>
              <a:rPr lang="en" dirty="0">
                <a:uFillTx/>
                <a:sym typeface="Arial"/>
              </a:rPr>
              <a:t>Cultural services</a:t>
            </a:r>
          </a:p>
          <a:p>
            <a:pPr marL="0" indent="0">
              <a:buNone/>
            </a:pPr>
            <a:r>
              <a:rPr lang="en" sz="2400" dirty="0">
                <a:sym typeface="Arial"/>
              </a:rPr>
              <a:t>Disturbance of ecosystems can lead to loss or degradation of ecosystem services</a:t>
            </a:r>
          </a:p>
        </p:txBody>
      </p:sp>
      <p:sp>
        <p:nvSpPr>
          <p:cNvPr id="2" name="Title 1"/>
          <p:cNvSpPr>
            <a:spLocks noGrp="1"/>
          </p:cNvSpPr>
          <p:nvPr>
            <p:ph type="title"/>
          </p:nvPr>
        </p:nvSpPr>
        <p:spPr/>
        <p:txBody>
          <a:bodyPr/>
          <a:lstStyle/>
          <a:p>
            <a:r>
              <a:rPr lang="en-US" dirty="0">
                <a:uFillTx/>
              </a:rPr>
              <a:t>Definitions</a:t>
            </a:r>
          </a:p>
        </p:txBody>
      </p:sp>
    </p:spTree>
    <p:extLst>
      <p:ext uri="{BB962C8B-B14F-4D97-AF65-F5344CB8AC3E}">
        <p14:creationId xmlns:p14="http://schemas.microsoft.com/office/powerpoint/2010/main" val="271086395"/>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idx="1"/>
          </p:nvPr>
        </p:nvSpPr>
        <p:spPr>
          <a:prstGeom prst="rect">
            <a:avLst/>
          </a:prstGeom>
          <a:noFill/>
          <a:ln>
            <a:noFill/>
          </a:ln>
        </p:spPr>
        <p:txBody>
          <a:bodyPr vert="horz" lIns="91425" tIns="45700" rIns="91425" bIns="45700" rtlCol="0" anchor="t" anchorCtr="0">
            <a:noAutofit/>
          </a:bodyPr>
          <a:lstStyle/>
          <a:p>
            <a:pPr marL="0" indent="0">
              <a:spcAft>
                <a:spcPts val="600"/>
              </a:spcAft>
              <a:buClr>
                <a:schemeClr val="dk2"/>
              </a:buClr>
              <a:buSzPct val="25000"/>
              <a:buNone/>
            </a:pPr>
            <a:r>
              <a:rPr lang="en" sz="2200" dirty="0">
                <a:solidFill>
                  <a:schemeClr val="dk1"/>
                </a:solidFill>
                <a:latin typeface="Calibri"/>
                <a:ea typeface="Arial"/>
                <a:cs typeface="Calibri"/>
                <a:sym typeface="Arial"/>
              </a:rPr>
              <a:t>Millennium Ecosystem Assessment classifies four categories:</a:t>
            </a:r>
            <a:endParaRPr lang="fr-CH" sz="2200" dirty="0">
              <a:solidFill>
                <a:schemeClr val="dk1"/>
              </a:solidFill>
              <a:latin typeface="Calibri"/>
              <a:ea typeface="Arial"/>
              <a:cs typeface="Calibri"/>
              <a:sym typeface="Arial"/>
            </a:endParaRPr>
          </a:p>
          <a:p>
            <a:pPr marL="400050" lvl="1" indent="0">
              <a:spcAft>
                <a:spcPts val="600"/>
              </a:spcAft>
              <a:buClr>
                <a:schemeClr val="dk2"/>
              </a:buClr>
              <a:buSzPct val="25000"/>
              <a:buNone/>
            </a:pPr>
            <a:r>
              <a:rPr lang="en" sz="2000" dirty="0">
                <a:solidFill>
                  <a:schemeClr val="dk1"/>
                </a:solidFill>
                <a:latin typeface="Calibri"/>
                <a:ea typeface="Arial"/>
                <a:cs typeface="Calibri"/>
                <a:sym typeface="Arial"/>
              </a:rPr>
              <a:t>Provisioning</a:t>
            </a:r>
            <a:r>
              <a:rPr lang="en" sz="2000" dirty="0">
                <a:solidFill>
                  <a:schemeClr val="accent2"/>
                </a:solidFill>
                <a:latin typeface="Calibri"/>
                <a:ea typeface="Arial"/>
                <a:cs typeface="Calibri"/>
                <a:sym typeface="Arial"/>
              </a:rPr>
              <a:t> (food, fresh water,timber, wood and fiber, genetic resources, medicines and, etc.)</a:t>
            </a:r>
            <a:endParaRPr lang="fr-CH" sz="2000" dirty="0">
              <a:solidFill>
                <a:schemeClr val="accent2"/>
              </a:solidFill>
              <a:latin typeface="Calibri"/>
              <a:ea typeface="Arial"/>
              <a:cs typeface="Calibri"/>
              <a:sym typeface="Arial"/>
            </a:endParaRPr>
          </a:p>
          <a:p>
            <a:pPr marL="400050" lvl="1" indent="0">
              <a:spcAft>
                <a:spcPts val="600"/>
              </a:spcAft>
              <a:buClr>
                <a:schemeClr val="dk2"/>
              </a:buClr>
              <a:buSzPct val="25000"/>
              <a:buNone/>
            </a:pPr>
            <a:r>
              <a:rPr lang="en" sz="2000" dirty="0">
                <a:solidFill>
                  <a:schemeClr val="dk1"/>
                </a:solidFill>
                <a:latin typeface="Calibri"/>
                <a:ea typeface="Arial"/>
                <a:cs typeface="Calibri"/>
                <a:sym typeface="Arial"/>
              </a:rPr>
              <a:t>Cultural</a:t>
            </a:r>
            <a:r>
              <a:rPr lang="en" sz="2000" dirty="0">
                <a:solidFill>
                  <a:schemeClr val="accent2"/>
                </a:solidFill>
                <a:latin typeface="Calibri"/>
                <a:ea typeface="Arial"/>
                <a:cs typeface="Calibri"/>
                <a:sym typeface="Arial"/>
              </a:rPr>
              <a:t> (educational, aesthetic beauty, cultural heritage, recreation, spirtual and religious values and tourism) </a:t>
            </a:r>
            <a:endParaRPr lang="fr-CH" sz="2000" dirty="0">
              <a:solidFill>
                <a:schemeClr val="accent2"/>
              </a:solidFill>
              <a:latin typeface="Calibri"/>
              <a:ea typeface="Arial"/>
              <a:cs typeface="Calibri"/>
              <a:sym typeface="Arial"/>
            </a:endParaRPr>
          </a:p>
          <a:p>
            <a:pPr marL="400050" lvl="1" indent="0">
              <a:spcAft>
                <a:spcPts val="600"/>
              </a:spcAft>
              <a:buClr>
                <a:schemeClr val="dk2"/>
              </a:buClr>
              <a:buSzPct val="25000"/>
              <a:buNone/>
            </a:pPr>
            <a:r>
              <a:rPr lang="en" sz="2000" dirty="0">
                <a:solidFill>
                  <a:schemeClr val="dk1"/>
                </a:solidFill>
                <a:latin typeface="Calibri"/>
                <a:ea typeface="Arial"/>
                <a:cs typeface="Calibri"/>
                <a:sym typeface="Arial"/>
              </a:rPr>
              <a:t>Regulating</a:t>
            </a:r>
            <a:r>
              <a:rPr lang="en" sz="2000" dirty="0">
                <a:solidFill>
                  <a:schemeClr val="accent2"/>
                </a:solidFill>
                <a:latin typeface="Calibri"/>
                <a:ea typeface="Arial"/>
                <a:cs typeface="Calibri"/>
                <a:sym typeface="Arial"/>
              </a:rPr>
              <a:t> (climate, air quality, water, disease regulation, pest control and pollination)</a:t>
            </a:r>
            <a:endParaRPr lang="fr-CH" sz="2000" dirty="0">
              <a:solidFill>
                <a:schemeClr val="accent2"/>
              </a:solidFill>
              <a:latin typeface="Calibri"/>
              <a:ea typeface="Arial"/>
              <a:cs typeface="Calibri"/>
              <a:sym typeface="Arial"/>
            </a:endParaRPr>
          </a:p>
          <a:p>
            <a:pPr marL="400050" lvl="1" indent="0">
              <a:spcAft>
                <a:spcPts val="600"/>
              </a:spcAft>
              <a:buClr>
                <a:schemeClr val="dk2"/>
              </a:buClr>
              <a:buSzPct val="25000"/>
              <a:buNone/>
            </a:pPr>
            <a:r>
              <a:rPr lang="en" sz="2000" dirty="0">
                <a:solidFill>
                  <a:schemeClr val="dk1"/>
                </a:solidFill>
                <a:latin typeface="Calibri"/>
                <a:ea typeface="Arial"/>
                <a:cs typeface="Calibri"/>
                <a:sym typeface="Arial"/>
              </a:rPr>
              <a:t>Supporting</a:t>
            </a:r>
            <a:r>
              <a:rPr lang="en" sz="2000" dirty="0">
                <a:solidFill>
                  <a:schemeClr val="accent2"/>
                </a:solidFill>
                <a:latin typeface="Calibri"/>
                <a:ea typeface="Arial"/>
                <a:cs typeface="Calibri"/>
                <a:sym typeface="Arial"/>
              </a:rPr>
              <a:t> (processes necessary for proper functioning of other services, such as provision of habitat, primary production, soil formation and nutrient cycling)</a:t>
            </a:r>
          </a:p>
          <a:p>
            <a:pPr marL="0" indent="0">
              <a:spcAft>
                <a:spcPts val="600"/>
              </a:spcAft>
              <a:buClr>
                <a:schemeClr val="dk2"/>
              </a:buClr>
              <a:buSzPct val="25000"/>
              <a:buNone/>
            </a:pPr>
            <a:endParaRPr lang="en" sz="2200" dirty="0">
              <a:solidFill>
                <a:schemeClr val="accent2"/>
              </a:solidFill>
              <a:latin typeface="Calibri"/>
              <a:ea typeface="Arial"/>
              <a:cs typeface="Calibri"/>
              <a:sym typeface="Arial"/>
            </a:endParaRPr>
          </a:p>
          <a:p>
            <a:pPr marL="0" indent="0">
              <a:spcAft>
                <a:spcPts val="600"/>
              </a:spcAft>
              <a:buClr>
                <a:schemeClr val="dk2"/>
              </a:buClr>
              <a:buSzPct val="25000"/>
              <a:buNone/>
            </a:pPr>
            <a:endParaRPr lang="en" sz="2200" dirty="0">
              <a:solidFill>
                <a:schemeClr val="accent2"/>
              </a:solidFill>
              <a:latin typeface="Calibri"/>
              <a:ea typeface="Arial"/>
              <a:cs typeface="Calibri"/>
              <a:sym typeface="Arial"/>
            </a:endParaRPr>
          </a:p>
          <a:p>
            <a:pPr marL="0" indent="0">
              <a:spcAft>
                <a:spcPts val="600"/>
              </a:spcAft>
              <a:buClr>
                <a:schemeClr val="dk2"/>
              </a:buClr>
              <a:buSzPct val="25000"/>
              <a:buNone/>
            </a:pPr>
            <a:r>
              <a:rPr lang="en" sz="2200" dirty="0">
                <a:solidFill>
                  <a:schemeClr val="accent2"/>
                </a:solidFill>
                <a:latin typeface="Calibri"/>
                <a:ea typeface="Arial"/>
                <a:cs typeface="Calibri"/>
                <a:sym typeface="Arial"/>
              </a:rPr>
              <a:t> </a:t>
            </a:r>
          </a:p>
          <a:p>
            <a:pPr marL="0" indent="0">
              <a:spcAft>
                <a:spcPts val="600"/>
              </a:spcAft>
              <a:buClr>
                <a:schemeClr val="dk2"/>
              </a:buClr>
              <a:buSzPct val="25000"/>
              <a:buNone/>
            </a:pPr>
            <a:endParaRPr lang="en" sz="2200" dirty="0">
              <a:solidFill>
                <a:schemeClr val="dk1"/>
              </a:solidFill>
              <a:latin typeface="Calibri"/>
              <a:ea typeface="Arial"/>
              <a:cs typeface="Calibri"/>
              <a:sym typeface="Arial"/>
            </a:endParaRPr>
          </a:p>
        </p:txBody>
      </p:sp>
      <p:sp>
        <p:nvSpPr>
          <p:cNvPr id="5" name="Title 4"/>
          <p:cNvSpPr>
            <a:spLocks noGrp="1"/>
          </p:cNvSpPr>
          <p:nvPr>
            <p:ph type="title"/>
          </p:nvPr>
        </p:nvSpPr>
        <p:spPr/>
        <p:txBody>
          <a:bodyPr/>
          <a:lstStyle/>
          <a:p>
            <a:r>
              <a:rPr lang="en-US" dirty="0"/>
              <a:t>What does that include?</a:t>
            </a:r>
          </a:p>
        </p:txBody>
      </p:sp>
    </p:spTree>
    <p:extLst>
      <p:ext uri="{BB962C8B-B14F-4D97-AF65-F5344CB8AC3E}">
        <p14:creationId xmlns:p14="http://schemas.microsoft.com/office/powerpoint/2010/main" val="3943575918"/>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Shape 58"/>
          <p:cNvSpPr>
            <a:spLocks/>
          </p:cNvSpPr>
          <p:nvPr/>
        </p:nvSpPr>
        <p:spPr>
          <a:xfrm>
            <a:off x="1900273" y="1395514"/>
            <a:ext cx="8399462" cy="5164872"/>
          </a:xfrm>
          <a:prstGeom prst="rect">
            <a:avLst/>
          </a:prstGeom>
          <a:blipFill>
            <a:blip r:embed="rId3"/>
            <a:stretch>
              <a:fillRect/>
            </a:stretch>
          </a:blipFill>
        </p:spPr>
      </p:sp>
      <p:sp>
        <p:nvSpPr>
          <p:cNvPr id="4" name="Slide Number Placeholder 3"/>
          <p:cNvSpPr>
            <a:spLocks noGrp="1"/>
          </p:cNvSpPr>
          <p:nvPr>
            <p:ph type="sldNum" sz="quarter" idx="12"/>
          </p:nvPr>
        </p:nvSpPr>
        <p:spPr/>
        <p:txBody>
          <a:bodyPr/>
          <a:lstStyle/>
          <a:p>
            <a:fld id="{B818E3A8-9D77-481E-AD69-AEE260291361}" type="slidenum">
              <a:rPr lang="en-US" smtClean="0">
                <a:uFillTx/>
              </a:rPr>
              <a:pPr/>
              <a:t>12</a:t>
            </a:fld>
            <a:endParaRPr lang="en-US">
              <a:uFillTx/>
            </a:endParaRPr>
          </a:p>
        </p:txBody>
      </p:sp>
      <p:sp>
        <p:nvSpPr>
          <p:cNvPr id="2" name="Title 1"/>
          <p:cNvSpPr>
            <a:spLocks noGrp="1"/>
          </p:cNvSpPr>
          <p:nvPr>
            <p:ph type="title"/>
          </p:nvPr>
        </p:nvSpPr>
        <p:spPr/>
        <p:txBody>
          <a:bodyPr>
            <a:normAutofit/>
          </a:bodyPr>
          <a:lstStyle/>
          <a:p>
            <a:r>
              <a:rPr lang="en-US" dirty="0"/>
              <a:t>Different ecosystems &amp; the services they provide</a:t>
            </a:r>
          </a:p>
        </p:txBody>
      </p:sp>
    </p:spTree>
    <p:extLst>
      <p:ext uri="{BB962C8B-B14F-4D97-AF65-F5344CB8AC3E}">
        <p14:creationId xmlns:p14="http://schemas.microsoft.com/office/powerpoint/2010/main" val="1267622417"/>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Ecosystem services explicitly connect human well being with ecosystem health</a:t>
            </a:r>
          </a:p>
        </p:txBody>
      </p:sp>
      <p:pic>
        <p:nvPicPr>
          <p:cNvPr id="2" name="Picture 1" descr="linkages-between-ecosystem-services-and-human-well-being_83bb.jpg"/>
          <p:cNvPicPr>
            <a:picLocks noChangeAspect="1"/>
          </p:cNvPicPr>
          <p:nvPr/>
        </p:nvPicPr>
        <p:blipFill rotWithShape="1">
          <a:blip r:embed="rId3">
            <a:extLst>
              <a:ext uri="{28A0092B-C50C-407E-A947-70E740481C1C}">
                <a14:useLocalDpi xmlns:a14="http://schemas.microsoft.com/office/drawing/2010/main" val="0"/>
              </a:ext>
            </a:extLst>
          </a:blip>
          <a:srcRect b="22762"/>
          <a:stretch/>
        </p:blipFill>
        <p:spPr>
          <a:xfrm>
            <a:off x="1268317" y="1371600"/>
            <a:ext cx="9379033" cy="5310824"/>
          </a:xfrm>
          <a:prstGeom prst="rect">
            <a:avLst/>
          </a:prstGeom>
        </p:spPr>
      </p:pic>
    </p:spTree>
    <p:extLst>
      <p:ext uri="{BB962C8B-B14F-4D97-AF65-F5344CB8AC3E}">
        <p14:creationId xmlns:p14="http://schemas.microsoft.com/office/powerpoint/2010/main" val="1482329980"/>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Examine this image</a:t>
            </a:r>
          </a:p>
        </p:txBody>
      </p:sp>
      <p:sp>
        <p:nvSpPr>
          <p:cNvPr id="6" name="Shape 80"/>
          <p:cNvSpPr>
            <a:spLocks/>
          </p:cNvSpPr>
          <p:nvPr/>
        </p:nvSpPr>
        <p:spPr>
          <a:xfrm>
            <a:off x="3284445" y="1660850"/>
            <a:ext cx="7808976" cy="4767942"/>
          </a:xfrm>
          <a:prstGeom prst="rect">
            <a:avLst/>
          </a:prstGeom>
          <a:blipFill>
            <a:blip r:embed="rId3"/>
            <a:srcRect/>
            <a:stretch>
              <a:fillRect l="-3638" t="-3608" r="-928" b="-7998"/>
            </a:stretch>
          </a:blipFill>
          <a:ln>
            <a:noFill/>
          </a:ln>
        </p:spPr>
      </p:sp>
      <p:sp>
        <p:nvSpPr>
          <p:cNvPr id="7" name="Rectangle 6"/>
          <p:cNvSpPr/>
          <p:nvPr/>
        </p:nvSpPr>
        <p:spPr>
          <a:xfrm>
            <a:off x="483115" y="1197506"/>
            <a:ext cx="5602660" cy="1785104"/>
          </a:xfrm>
          <a:prstGeom prst="rect">
            <a:avLst/>
          </a:prstGeom>
          <a:solidFill>
            <a:srgbClr val="66FFFF">
              <a:alpha val="64000"/>
            </a:srgbClr>
          </a:solidFill>
        </p:spPr>
        <p:txBody>
          <a:bodyPr wrap="square">
            <a:spAutoFit/>
          </a:bodyPr>
          <a:lstStyle/>
          <a:p>
            <a:pPr marL="285750" indent="-285750">
              <a:spcBef>
                <a:spcPts val="300"/>
              </a:spcBef>
              <a:spcAft>
                <a:spcPts val="300"/>
              </a:spcAft>
              <a:buFont typeface="Arial" panose="020B0604020202020204" pitchFamily="34" charset="0"/>
              <a:buChar char="•"/>
            </a:pPr>
            <a:r>
              <a:rPr lang="en" dirty="0"/>
              <a:t>What ecosystem services are depicted here? </a:t>
            </a:r>
          </a:p>
          <a:p>
            <a:pPr marL="285750" indent="-285750">
              <a:spcBef>
                <a:spcPts val="300"/>
              </a:spcBef>
              <a:spcAft>
                <a:spcPts val="300"/>
              </a:spcAft>
              <a:buFont typeface="Arial" panose="020B0604020202020204" pitchFamily="34" charset="0"/>
              <a:buChar char="•"/>
            </a:pPr>
            <a:r>
              <a:rPr lang="en" dirty="0"/>
              <a:t>How are they related? </a:t>
            </a:r>
          </a:p>
          <a:p>
            <a:pPr marL="285750" indent="-285750">
              <a:spcBef>
                <a:spcPts val="300"/>
              </a:spcBef>
              <a:spcAft>
                <a:spcPts val="300"/>
              </a:spcAft>
              <a:buFont typeface="Arial" panose="020B0604020202020204" pitchFamily="34" charset="0"/>
              <a:buChar char="•"/>
            </a:pPr>
            <a:r>
              <a:rPr lang="en" dirty="0"/>
              <a:t>Are any of these in conflict? </a:t>
            </a:r>
          </a:p>
          <a:p>
            <a:pPr marL="285750" indent="-285750">
              <a:spcBef>
                <a:spcPts val="300"/>
              </a:spcBef>
              <a:spcAft>
                <a:spcPts val="300"/>
              </a:spcAft>
              <a:buFont typeface="Arial" panose="020B0604020202020204" pitchFamily="34" charset="0"/>
              <a:buChar char="•"/>
            </a:pPr>
            <a:r>
              <a:rPr lang="en" dirty="0"/>
              <a:t>What impacts might diminish these services?</a:t>
            </a:r>
          </a:p>
          <a:p>
            <a:pPr marL="285750" indent="-285750">
              <a:spcBef>
                <a:spcPts val="300"/>
              </a:spcBef>
              <a:spcAft>
                <a:spcPts val="300"/>
              </a:spcAft>
              <a:buFont typeface="Arial" panose="020B0604020202020204" pitchFamily="34" charset="0"/>
              <a:buChar char="•"/>
            </a:pPr>
            <a:r>
              <a:rPr lang="en" dirty="0"/>
              <a:t>How might climate change affect the services? </a:t>
            </a:r>
            <a:endParaRPr lang="en-US" dirty="0"/>
          </a:p>
        </p:txBody>
      </p:sp>
    </p:spTree>
    <p:extLst>
      <p:ext uri="{BB962C8B-B14F-4D97-AF65-F5344CB8AC3E}">
        <p14:creationId xmlns:p14="http://schemas.microsoft.com/office/powerpoint/2010/main" val="2828308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How are these ecosystem services valued?</a:t>
            </a:r>
          </a:p>
        </p:txBody>
      </p:sp>
      <p:sp>
        <p:nvSpPr>
          <p:cNvPr id="10" name="TextBox 9"/>
          <p:cNvSpPr txBox="1">
            <a:spLocks/>
          </p:cNvSpPr>
          <p:nvPr/>
        </p:nvSpPr>
        <p:spPr>
          <a:xfrm>
            <a:off x="2097582" y="1702525"/>
            <a:ext cx="3410101" cy="1465016"/>
          </a:xfrm>
          <a:prstGeom prst="rect">
            <a:avLst/>
          </a:prstGeom>
          <a:noFill/>
        </p:spPr>
        <p:txBody>
          <a:bodyPr wrap="none" rtlCol="0">
            <a:spAutoFit/>
          </a:bodyPr>
          <a:lstStyle/>
          <a:p>
            <a:pPr marL="342900" indent="-342900">
              <a:lnSpc>
                <a:spcPct val="110000"/>
              </a:lnSpc>
              <a:spcBef>
                <a:spcPts val="300"/>
              </a:spcBef>
              <a:spcAft>
                <a:spcPts val="300"/>
              </a:spcAft>
              <a:buFont typeface="Wingdings" charset="2"/>
              <a:buChar char="§"/>
            </a:pPr>
            <a:r>
              <a:rPr lang="en-US" sz="2400" dirty="0"/>
              <a:t>Undervalued</a:t>
            </a:r>
          </a:p>
          <a:p>
            <a:pPr marL="342900" indent="-342900">
              <a:lnSpc>
                <a:spcPct val="110000"/>
              </a:lnSpc>
              <a:spcBef>
                <a:spcPts val="300"/>
              </a:spcBef>
              <a:spcAft>
                <a:spcPts val="300"/>
              </a:spcAft>
              <a:buFont typeface="Wingdings" charset="2"/>
              <a:buChar char="§"/>
            </a:pPr>
            <a:r>
              <a:rPr lang="en-US" sz="2400" dirty="0"/>
              <a:t>Have no financial value</a:t>
            </a:r>
          </a:p>
          <a:p>
            <a:pPr marL="342900" indent="-342900">
              <a:lnSpc>
                <a:spcPct val="110000"/>
              </a:lnSpc>
              <a:spcBef>
                <a:spcPts val="300"/>
              </a:spcBef>
              <a:spcAft>
                <a:spcPts val="300"/>
              </a:spcAft>
              <a:buFont typeface="Wingdings" charset="2"/>
              <a:buChar char="§"/>
            </a:pPr>
            <a:r>
              <a:rPr lang="en-US" sz="2400" dirty="0" err="1"/>
              <a:t>Unsustained</a:t>
            </a:r>
            <a:endParaRPr lang="en-US" sz="2400" dirty="0"/>
          </a:p>
        </p:txBody>
      </p:sp>
      <p:sp>
        <p:nvSpPr>
          <p:cNvPr id="11" name="TextBox 10"/>
          <p:cNvSpPr txBox="1">
            <a:spLocks/>
          </p:cNvSpPr>
          <p:nvPr/>
        </p:nvSpPr>
        <p:spPr>
          <a:xfrm>
            <a:off x="4165199" y="3789988"/>
            <a:ext cx="6184194" cy="1871282"/>
          </a:xfrm>
          <a:prstGeom prst="rect">
            <a:avLst/>
          </a:prstGeom>
          <a:noFill/>
        </p:spPr>
        <p:txBody>
          <a:bodyPr wrap="square" rtlCol="0">
            <a:spAutoFit/>
          </a:bodyPr>
          <a:lstStyle/>
          <a:p>
            <a:pPr marL="342900" indent="-342900">
              <a:lnSpc>
                <a:spcPct val="110000"/>
              </a:lnSpc>
              <a:spcBef>
                <a:spcPts val="300"/>
              </a:spcBef>
              <a:spcAft>
                <a:spcPts val="300"/>
              </a:spcAft>
              <a:buSzPct val="70000"/>
              <a:buFont typeface="Wingdings" charset="2"/>
              <a:buChar char="à"/>
            </a:pPr>
            <a:r>
              <a:rPr lang="en-US" sz="2400" dirty="0">
                <a:latin typeface="Calibri"/>
                <a:cs typeface="Calibri"/>
                <a:sym typeface="Wingdings"/>
              </a:rPr>
              <a:t>Overexploited (i.e. fish stock)</a:t>
            </a:r>
          </a:p>
          <a:p>
            <a:pPr marL="342900" indent="-342900">
              <a:lnSpc>
                <a:spcPct val="110000"/>
              </a:lnSpc>
              <a:spcBef>
                <a:spcPts val="300"/>
              </a:spcBef>
              <a:spcAft>
                <a:spcPts val="300"/>
              </a:spcAft>
              <a:buSzPct val="70000"/>
              <a:buFont typeface="Wingdings" charset="2"/>
              <a:buChar char="à"/>
            </a:pPr>
            <a:r>
              <a:rPr lang="en-US" sz="2400" dirty="0">
                <a:latin typeface="Calibri"/>
                <a:cs typeface="Calibri"/>
                <a:sym typeface="Wingdings"/>
              </a:rPr>
              <a:t>Degraded faster than recovered (i.e. soil nutrient)  </a:t>
            </a:r>
          </a:p>
          <a:p>
            <a:pPr marL="342900" indent="-342900">
              <a:lnSpc>
                <a:spcPct val="110000"/>
              </a:lnSpc>
              <a:spcBef>
                <a:spcPts val="300"/>
              </a:spcBef>
              <a:spcAft>
                <a:spcPts val="300"/>
              </a:spcAft>
              <a:buSzPct val="70000"/>
              <a:buFont typeface="Wingdings" charset="2"/>
              <a:buChar char="à"/>
            </a:pPr>
            <a:r>
              <a:rPr lang="en-US" sz="2400" dirty="0">
                <a:latin typeface="Calibri"/>
                <a:cs typeface="Calibri"/>
                <a:sym typeface="Wingdings"/>
              </a:rPr>
              <a:t>Destroyed…</a:t>
            </a:r>
            <a:endParaRPr lang="en-US" sz="2400" dirty="0">
              <a:latin typeface="Calibri"/>
              <a:cs typeface="Calibri"/>
            </a:endParaRPr>
          </a:p>
        </p:txBody>
      </p:sp>
    </p:spTree>
    <p:extLst>
      <p:ext uri="{BB962C8B-B14F-4D97-AF65-F5344CB8AC3E}">
        <p14:creationId xmlns:p14="http://schemas.microsoft.com/office/powerpoint/2010/main" val="1492855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SzPct val="70000"/>
              <a:buNone/>
            </a:pPr>
            <a:r>
              <a:rPr lang="en-US" sz="2400" b="1" dirty="0">
                <a:solidFill>
                  <a:schemeClr val="accent1">
                    <a:lumMod val="50000"/>
                  </a:schemeClr>
                </a:solidFill>
              </a:rPr>
              <a:t>Provisioning services:</a:t>
            </a:r>
          </a:p>
          <a:p>
            <a:pPr marL="800100" lvl="1" indent="-342900">
              <a:buSzPct val="70000"/>
            </a:pPr>
            <a:r>
              <a:rPr lang="en-US" dirty="0"/>
              <a:t>Water resource scarcity;</a:t>
            </a:r>
          </a:p>
          <a:p>
            <a:pPr marL="800100" lvl="1" indent="-342900">
              <a:buSzPct val="70000"/>
            </a:pPr>
            <a:r>
              <a:rPr lang="en-US" dirty="0"/>
              <a:t>Water overuse;</a:t>
            </a:r>
          </a:p>
          <a:p>
            <a:pPr marL="800100" lvl="1" indent="-342900">
              <a:buSzPct val="70000"/>
            </a:pPr>
            <a:r>
              <a:rPr lang="en-US" dirty="0"/>
              <a:t>High level of arsenic;</a:t>
            </a:r>
          </a:p>
          <a:p>
            <a:pPr marL="800100" lvl="1" indent="-342900">
              <a:buSzPct val="70000"/>
            </a:pPr>
            <a:r>
              <a:rPr lang="en-US" dirty="0"/>
              <a:t>High concentration of pollutants and microorganism;</a:t>
            </a:r>
          </a:p>
          <a:p>
            <a:pPr marL="800100" lvl="1" indent="-342900">
              <a:buSzPct val="70000"/>
            </a:pPr>
            <a:r>
              <a:rPr lang="en-US" dirty="0"/>
              <a:t>Declining water availability…</a:t>
            </a:r>
          </a:p>
        </p:txBody>
      </p:sp>
      <p:sp>
        <p:nvSpPr>
          <p:cNvPr id="5" name="Title 4"/>
          <p:cNvSpPr>
            <a:spLocks noGrp="1"/>
          </p:cNvSpPr>
          <p:nvPr>
            <p:ph type="title"/>
          </p:nvPr>
        </p:nvSpPr>
        <p:spPr/>
        <p:txBody>
          <a:bodyPr>
            <a:normAutofit/>
          </a:bodyPr>
          <a:lstStyle/>
          <a:p>
            <a:r>
              <a:rPr lang="en-US" dirty="0"/>
              <a:t>Condition and trends of ecosystem services</a:t>
            </a:r>
          </a:p>
        </p:txBody>
      </p:sp>
    </p:spTree>
    <p:extLst>
      <p:ext uri="{BB962C8B-B14F-4D97-AF65-F5344CB8AC3E}">
        <p14:creationId xmlns:p14="http://schemas.microsoft.com/office/powerpoint/2010/main" val="2524098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SzPct val="70000"/>
              <a:buNone/>
            </a:pPr>
            <a:r>
              <a:rPr lang="en-US" sz="2400" b="1" dirty="0">
                <a:solidFill>
                  <a:srgbClr val="254061"/>
                </a:solidFill>
              </a:rPr>
              <a:t>Regulating services:</a:t>
            </a:r>
          </a:p>
          <a:p>
            <a:pPr marL="800100" lvl="1" indent="-342900">
              <a:buSzPct val="70000"/>
            </a:pPr>
            <a:r>
              <a:rPr lang="en-US" dirty="0"/>
              <a:t>Declining farmland productivity;</a:t>
            </a:r>
          </a:p>
          <a:p>
            <a:pPr marL="800100" lvl="1" indent="-342900">
              <a:buSzPct val="70000"/>
            </a:pPr>
            <a:r>
              <a:rPr lang="en-US" dirty="0"/>
              <a:t>Soil erosion;</a:t>
            </a:r>
          </a:p>
          <a:p>
            <a:pPr marL="800100" lvl="1" indent="-342900">
              <a:buSzPct val="70000"/>
            </a:pPr>
            <a:r>
              <a:rPr lang="en-US" dirty="0"/>
              <a:t>High salt accumulation in soil;</a:t>
            </a:r>
          </a:p>
          <a:p>
            <a:pPr marL="800100" lvl="1" indent="-342900">
              <a:buSzPct val="70000"/>
            </a:pPr>
            <a:r>
              <a:rPr lang="en-US" dirty="0"/>
              <a:t>Declining water quality…</a:t>
            </a:r>
          </a:p>
          <a:p>
            <a:endParaRPr lang="en-US" dirty="0"/>
          </a:p>
        </p:txBody>
      </p:sp>
      <p:sp>
        <p:nvSpPr>
          <p:cNvPr id="5" name="Title 4"/>
          <p:cNvSpPr>
            <a:spLocks noGrp="1"/>
          </p:cNvSpPr>
          <p:nvPr>
            <p:ph type="title"/>
          </p:nvPr>
        </p:nvSpPr>
        <p:spPr/>
        <p:txBody>
          <a:bodyPr>
            <a:normAutofit/>
          </a:bodyPr>
          <a:lstStyle/>
          <a:p>
            <a:r>
              <a:rPr lang="en-US" dirty="0"/>
              <a:t>Condition and trends of ecosystem services</a:t>
            </a:r>
          </a:p>
        </p:txBody>
      </p:sp>
    </p:spTree>
    <p:extLst>
      <p:ext uri="{BB962C8B-B14F-4D97-AF65-F5344CB8AC3E}">
        <p14:creationId xmlns:p14="http://schemas.microsoft.com/office/powerpoint/2010/main" val="3242942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SzPct val="70000"/>
              <a:buNone/>
            </a:pPr>
            <a:r>
              <a:rPr lang="en-US" sz="2400" b="1" dirty="0">
                <a:solidFill>
                  <a:srgbClr val="254061"/>
                </a:solidFill>
              </a:rPr>
              <a:t>Cultural services:</a:t>
            </a:r>
          </a:p>
          <a:p>
            <a:pPr marL="800100" lvl="1" indent="-342900">
              <a:buSzPct val="70000"/>
            </a:pPr>
            <a:r>
              <a:rPr lang="en-US" dirty="0"/>
              <a:t>Disturbing landscapes;</a:t>
            </a:r>
          </a:p>
          <a:p>
            <a:pPr marL="800100" lvl="1" indent="-342900">
              <a:buSzPct val="70000"/>
            </a:pPr>
            <a:r>
              <a:rPr lang="en-US" dirty="0"/>
              <a:t>Declining non-recreational cultural services …</a:t>
            </a:r>
          </a:p>
          <a:p>
            <a:pPr marL="800100" lvl="1" indent="-342900">
              <a:buSzPct val="70000"/>
            </a:pPr>
            <a:r>
              <a:rPr lang="en-US" dirty="0"/>
              <a:t>Increasing tourism and recreation condition</a:t>
            </a:r>
          </a:p>
          <a:p>
            <a:endParaRPr lang="en-US" dirty="0"/>
          </a:p>
        </p:txBody>
      </p:sp>
      <p:sp>
        <p:nvSpPr>
          <p:cNvPr id="5" name="Title 4"/>
          <p:cNvSpPr>
            <a:spLocks noGrp="1"/>
          </p:cNvSpPr>
          <p:nvPr>
            <p:ph type="title"/>
          </p:nvPr>
        </p:nvSpPr>
        <p:spPr/>
        <p:txBody>
          <a:bodyPr>
            <a:normAutofit/>
          </a:bodyPr>
          <a:lstStyle/>
          <a:p>
            <a:r>
              <a:rPr lang="en-US" dirty="0"/>
              <a:t>Condition and trends of ecosystem services</a:t>
            </a:r>
          </a:p>
        </p:txBody>
      </p:sp>
    </p:spTree>
    <p:extLst>
      <p:ext uri="{BB962C8B-B14F-4D97-AF65-F5344CB8AC3E}">
        <p14:creationId xmlns:p14="http://schemas.microsoft.com/office/powerpoint/2010/main" val="4276906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a:spLocks/>
          </p:cNvSpPr>
          <p:nvPr/>
        </p:nvSpPr>
        <p:spPr>
          <a:xfrm>
            <a:off x="1981201" y="1385665"/>
            <a:ext cx="8043964" cy="1942070"/>
          </a:xfrm>
          <a:prstGeom prst="rect">
            <a:avLst/>
          </a:prstGeom>
          <a:noFill/>
        </p:spPr>
        <p:txBody>
          <a:bodyPr wrap="square" rtlCol="0">
            <a:spAutoFit/>
          </a:bodyPr>
          <a:lstStyle/>
          <a:p>
            <a:pPr>
              <a:lnSpc>
                <a:spcPct val="110000"/>
              </a:lnSpc>
              <a:spcBef>
                <a:spcPts val="300"/>
              </a:spcBef>
              <a:spcAft>
                <a:spcPts val="300"/>
              </a:spcAft>
              <a:buSzPct val="70000"/>
            </a:pPr>
            <a:r>
              <a:rPr lang="en-US" sz="2400" b="1" dirty="0">
                <a:solidFill>
                  <a:srgbClr val="254061"/>
                </a:solidFill>
              </a:rPr>
              <a:t>Supporting services:</a:t>
            </a:r>
          </a:p>
          <a:p>
            <a:pPr marL="800100" lvl="1" indent="-342900">
              <a:lnSpc>
                <a:spcPct val="110000"/>
              </a:lnSpc>
              <a:spcBef>
                <a:spcPts val="300"/>
              </a:spcBef>
              <a:spcAft>
                <a:spcPts val="300"/>
              </a:spcAft>
              <a:buSzPct val="70000"/>
              <a:buFont typeface="Wingdings" charset="2"/>
              <a:buChar char="§"/>
            </a:pPr>
            <a:r>
              <a:rPr lang="en-US" sz="2400" dirty="0"/>
              <a:t>Destroying biogeochemical cycles;</a:t>
            </a:r>
          </a:p>
          <a:p>
            <a:pPr marL="800100" lvl="1" indent="-342900">
              <a:lnSpc>
                <a:spcPct val="110000"/>
              </a:lnSpc>
              <a:spcBef>
                <a:spcPts val="300"/>
              </a:spcBef>
              <a:spcAft>
                <a:spcPts val="300"/>
              </a:spcAft>
              <a:buSzPct val="70000"/>
              <a:buFont typeface="Wingdings" charset="2"/>
              <a:buChar char="§"/>
            </a:pPr>
            <a:r>
              <a:rPr lang="en-US" sz="2400" dirty="0"/>
              <a:t>Losing wildlife habitats;</a:t>
            </a:r>
          </a:p>
          <a:p>
            <a:pPr marL="800100" lvl="1" indent="-342900">
              <a:lnSpc>
                <a:spcPct val="110000"/>
              </a:lnSpc>
              <a:spcBef>
                <a:spcPts val="300"/>
              </a:spcBef>
              <a:spcAft>
                <a:spcPts val="300"/>
              </a:spcAft>
              <a:buSzPct val="70000"/>
              <a:buFont typeface="Wingdings" charset="2"/>
              <a:buChar char="§"/>
            </a:pPr>
            <a:r>
              <a:rPr lang="en-US" sz="2400" dirty="0"/>
              <a:t>Declining biological productivity…</a:t>
            </a:r>
          </a:p>
        </p:txBody>
      </p:sp>
      <p:sp>
        <p:nvSpPr>
          <p:cNvPr id="5" name="Title 4"/>
          <p:cNvSpPr>
            <a:spLocks noGrp="1"/>
          </p:cNvSpPr>
          <p:nvPr>
            <p:ph type="title"/>
          </p:nvPr>
        </p:nvSpPr>
        <p:spPr/>
        <p:txBody>
          <a:bodyPr>
            <a:normAutofit/>
          </a:bodyPr>
          <a:lstStyle/>
          <a:p>
            <a:r>
              <a:rPr lang="en-US" dirty="0"/>
              <a:t>Condition and trends of ecosystem services</a:t>
            </a:r>
          </a:p>
        </p:txBody>
      </p:sp>
      <p:pic>
        <p:nvPicPr>
          <p:cNvPr id="9" name="Picture 8"/>
          <p:cNvPicPr>
            <a:picLocks noChangeAspect="1"/>
          </p:cNvPicPr>
          <p:nvPr/>
        </p:nvPicPr>
        <p:blipFill>
          <a:blip r:embed="rId3"/>
          <a:stretch>
            <a:fillRect/>
          </a:stretch>
        </p:blipFill>
        <p:spPr>
          <a:xfrm>
            <a:off x="2119746" y="3862150"/>
            <a:ext cx="3289300" cy="2476500"/>
          </a:xfrm>
          <a:prstGeom prst="rect">
            <a:avLst/>
          </a:prstGeom>
        </p:spPr>
      </p:pic>
      <p:pic>
        <p:nvPicPr>
          <p:cNvPr id="12" name="Picture 11"/>
          <p:cNvPicPr>
            <a:picLocks noChangeAspect="1"/>
          </p:cNvPicPr>
          <p:nvPr/>
        </p:nvPicPr>
        <p:blipFill>
          <a:blip r:embed="rId4"/>
          <a:stretch>
            <a:fillRect/>
          </a:stretch>
        </p:blipFill>
        <p:spPr>
          <a:xfrm>
            <a:off x="6436064" y="3812128"/>
            <a:ext cx="3302000" cy="2463800"/>
          </a:xfrm>
          <a:prstGeom prst="rect">
            <a:avLst/>
          </a:prstGeom>
        </p:spPr>
      </p:pic>
    </p:spTree>
    <p:extLst>
      <p:ext uri="{BB962C8B-B14F-4D97-AF65-F5344CB8AC3E}">
        <p14:creationId xmlns:p14="http://schemas.microsoft.com/office/powerpoint/2010/main" val="1354907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Module 1: Introduction to Climate Change</a:t>
            </a:r>
            <a:endParaRPr lang="en-US" dirty="0"/>
          </a:p>
        </p:txBody>
      </p:sp>
      <p:sp>
        <p:nvSpPr>
          <p:cNvPr id="3" name="Subtitle 2"/>
          <p:cNvSpPr>
            <a:spLocks noGrp="1"/>
          </p:cNvSpPr>
          <p:nvPr>
            <p:ph type="subTitle" idx="1"/>
          </p:nvPr>
        </p:nvSpPr>
        <p:spPr>
          <a:xfrm>
            <a:off x="1064148" y="3846443"/>
            <a:ext cx="9997440" cy="2493397"/>
          </a:xfrm>
        </p:spPr>
        <p:txBody>
          <a:bodyPr>
            <a:noAutofit/>
          </a:bodyPr>
          <a:lstStyle/>
          <a:p>
            <a:pPr algn="l"/>
            <a:r>
              <a:rPr lang="de-DE" sz="3600" dirty="0"/>
              <a:t>SECTION III: 	</a:t>
            </a:r>
            <a:r>
              <a:rPr lang="en-US" sz="3600" dirty="0"/>
              <a:t>REPONSES TO CLIMATE CHANGE -			</a:t>
            </a:r>
            <a:r>
              <a:rPr lang="en-US" sz="3600"/>
              <a:t>	MITIGATION </a:t>
            </a:r>
            <a:r>
              <a:rPr lang="en-US" sz="3600" dirty="0"/>
              <a:t>AND ADAPTATION</a:t>
            </a:r>
          </a:p>
          <a:p>
            <a:pPr algn="l"/>
            <a:r>
              <a:rPr lang="de-DE" sz="4000" dirty="0">
                <a:solidFill>
                  <a:srgbClr val="FFC000"/>
                </a:solidFill>
              </a:rPr>
              <a:t>3.5. </a:t>
            </a:r>
            <a:r>
              <a:rPr lang="en-US" sz="4000" dirty="0">
                <a:solidFill>
                  <a:srgbClr val="FFC000"/>
                </a:solidFill>
              </a:rPr>
              <a:t>Climate Change and Ecosystem Services</a:t>
            </a:r>
          </a:p>
        </p:txBody>
      </p:sp>
    </p:spTree>
    <p:extLst>
      <p:ext uri="{BB962C8B-B14F-4D97-AF65-F5344CB8AC3E}">
        <p14:creationId xmlns:p14="http://schemas.microsoft.com/office/powerpoint/2010/main" val="3810921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700" dirty="0"/>
              <a:t>Identifying drivers of climate change influencing ecosystem services and indicators</a:t>
            </a:r>
          </a:p>
        </p:txBody>
      </p:sp>
      <p:pic>
        <p:nvPicPr>
          <p:cNvPr id="2" name="Picture 1"/>
          <p:cNvPicPr>
            <a:picLocks noChangeAspect="1"/>
          </p:cNvPicPr>
          <p:nvPr/>
        </p:nvPicPr>
        <p:blipFill>
          <a:blip r:embed="rId3"/>
          <a:stretch>
            <a:fillRect/>
          </a:stretch>
        </p:blipFill>
        <p:spPr>
          <a:xfrm>
            <a:off x="1524000" y="1444781"/>
            <a:ext cx="6807208" cy="3860805"/>
          </a:xfrm>
          <a:prstGeom prst="rect">
            <a:avLst/>
          </a:prstGeom>
        </p:spPr>
      </p:pic>
      <p:pic>
        <p:nvPicPr>
          <p:cNvPr id="3" name="Picture 2"/>
          <p:cNvPicPr>
            <a:picLocks noChangeAspect="1"/>
          </p:cNvPicPr>
          <p:nvPr/>
        </p:nvPicPr>
        <p:blipFill>
          <a:blip r:embed="rId4"/>
          <a:stretch>
            <a:fillRect/>
          </a:stretch>
        </p:blipFill>
        <p:spPr>
          <a:xfrm>
            <a:off x="5665762" y="2614229"/>
            <a:ext cx="5330892" cy="3998168"/>
          </a:xfrm>
          <a:prstGeom prst="rect">
            <a:avLst/>
          </a:prstGeom>
        </p:spPr>
      </p:pic>
    </p:spTree>
    <p:extLst>
      <p:ext uri="{BB962C8B-B14F-4D97-AF65-F5344CB8AC3E}">
        <p14:creationId xmlns:p14="http://schemas.microsoft.com/office/powerpoint/2010/main" val="202051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ln w="3175">
                  <a:solidFill>
                    <a:srgbClr val="FF6600"/>
                  </a:solidFill>
                </a:ln>
                <a:solidFill>
                  <a:srgbClr val="FF0000"/>
                </a:solidFill>
              </a:rPr>
              <a:t>Optional Topic</a:t>
            </a:r>
            <a:r>
              <a:rPr lang="en-US" b="1" dirty="0">
                <a:ln w="3175">
                  <a:solidFill>
                    <a:srgbClr val="FFFF00"/>
                  </a:solidFill>
                </a:ln>
                <a:solidFill>
                  <a:srgbClr val="FF0000"/>
                </a:solidFill>
              </a:rPr>
              <a:t/>
            </a:r>
            <a:br>
              <a:rPr lang="en-US" b="1" dirty="0">
                <a:ln w="3175">
                  <a:solidFill>
                    <a:srgbClr val="FFFF00"/>
                  </a:solidFill>
                </a:ln>
                <a:solidFill>
                  <a:srgbClr val="FF0000"/>
                </a:solidFill>
              </a:rPr>
            </a:br>
            <a:r>
              <a:rPr lang="en-US" dirty="0"/>
              <a:t>Payments for ecosystem services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9592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spcAft>
                <a:spcPts val="600"/>
              </a:spcAft>
              <a:buNone/>
            </a:pPr>
            <a:r>
              <a:rPr lang="en-US" sz="2500" b="1" i="1" dirty="0">
                <a:solidFill>
                  <a:srgbClr val="32733C"/>
                </a:solidFill>
              </a:rPr>
              <a:t>What are payments for ecosystem services? </a:t>
            </a:r>
          </a:p>
          <a:p>
            <a:pPr algn="just">
              <a:spcAft>
                <a:spcPts val="600"/>
              </a:spcAft>
            </a:pPr>
            <a:r>
              <a:rPr lang="en-US" sz="2500" dirty="0">
                <a:solidFill>
                  <a:schemeClr val="accent4">
                    <a:lumMod val="50000"/>
                  </a:schemeClr>
                </a:solidFill>
                <a:latin typeface="Calibri"/>
                <a:cs typeface="Calibri"/>
              </a:rPr>
              <a:t>Incentives offered to farmers or landowners in exchange for managing their land to provide some sort of ecological service. </a:t>
            </a:r>
          </a:p>
          <a:p>
            <a:pPr>
              <a:spcAft>
                <a:spcPts val="600"/>
              </a:spcAft>
              <a:buFont typeface="Wingdings" charset="0"/>
              <a:buChar char="à"/>
            </a:pPr>
            <a:r>
              <a:rPr lang="en-US" sz="2500" dirty="0">
                <a:solidFill>
                  <a:srgbClr val="000090"/>
                </a:solidFill>
                <a:latin typeface="Calibri"/>
                <a:cs typeface="Calibri"/>
              </a:rPr>
              <a:t>They have been defined as "a transparent system for the additional provision of environmental services through conditional payments to voluntary providers.”</a:t>
            </a:r>
          </a:p>
          <a:p>
            <a:pPr marL="0" indent="0" algn="r">
              <a:spcAft>
                <a:spcPts val="600"/>
              </a:spcAft>
              <a:buNone/>
            </a:pPr>
            <a:r>
              <a:rPr lang="en-US" sz="2500" i="1" dirty="0">
                <a:solidFill>
                  <a:srgbClr val="000090"/>
                </a:solidFill>
                <a:latin typeface="Calibri"/>
                <a:cs typeface="Calibri"/>
              </a:rPr>
              <a:t>(</a:t>
            </a:r>
            <a:r>
              <a:rPr lang="it-IT" sz="2500" i="1" dirty="0">
                <a:solidFill>
                  <a:srgbClr val="000090"/>
                </a:solidFill>
                <a:latin typeface="Calibri"/>
                <a:cs typeface="Calibri"/>
              </a:rPr>
              <a:t>Tacconi, L. (2012)</a:t>
            </a:r>
            <a:r>
              <a:rPr lang="en-US" sz="2500" i="1" dirty="0">
                <a:solidFill>
                  <a:srgbClr val="000090"/>
                </a:solidFill>
                <a:latin typeface="Calibri"/>
                <a:cs typeface="Calibri"/>
              </a:rPr>
              <a:t>)</a:t>
            </a:r>
          </a:p>
        </p:txBody>
      </p:sp>
      <p:sp>
        <p:nvSpPr>
          <p:cNvPr id="5" name="Title 4"/>
          <p:cNvSpPr>
            <a:spLocks noGrp="1"/>
          </p:cNvSpPr>
          <p:nvPr>
            <p:ph type="title"/>
          </p:nvPr>
        </p:nvSpPr>
        <p:spPr/>
        <p:txBody>
          <a:bodyPr>
            <a:normAutofit/>
          </a:bodyPr>
          <a:lstStyle/>
          <a:p>
            <a:r>
              <a:rPr lang="en-US" b="1" dirty="0">
                <a:ln w="3175">
                  <a:solidFill>
                    <a:srgbClr val="FF6600"/>
                  </a:solidFill>
                </a:ln>
                <a:solidFill>
                  <a:srgbClr val="FF0000"/>
                </a:solidFill>
              </a:rPr>
              <a:t>Optional Topic: </a:t>
            </a:r>
            <a:r>
              <a:rPr lang="en-US" dirty="0"/>
              <a:t>Payments for ecosystem services</a:t>
            </a:r>
            <a:endParaRPr lang="en-US" dirty="0">
              <a:uFillTx/>
            </a:endParaRPr>
          </a:p>
        </p:txBody>
      </p:sp>
    </p:spTree>
    <p:extLst>
      <p:ext uri="{BB962C8B-B14F-4D97-AF65-F5344CB8AC3E}">
        <p14:creationId xmlns:p14="http://schemas.microsoft.com/office/powerpoint/2010/main" val="1570513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Title 5"/>
          <p:cNvSpPr>
            <a:spLocks noGrp="1"/>
          </p:cNvSpPr>
          <p:nvPr>
            <p:ph type="title"/>
          </p:nvPr>
        </p:nvSpPr>
        <p:spPr/>
        <p:txBody>
          <a:bodyPr/>
          <a:lstStyle/>
          <a:p>
            <a:r>
              <a:rPr lang="en-US" dirty="0"/>
              <a:t>Payments for Ecosystem Services</a:t>
            </a:r>
          </a:p>
        </p:txBody>
      </p:sp>
      <p:sp>
        <p:nvSpPr>
          <p:cNvPr id="148" name="Shape 148"/>
          <p:cNvSpPr txBox="1">
            <a:spLocks noGrp="1"/>
          </p:cNvSpPr>
          <p:nvPr>
            <p:ph idx="4294967295"/>
          </p:nvPr>
        </p:nvSpPr>
        <p:spPr>
          <a:xfrm>
            <a:off x="0" y="1219200"/>
            <a:ext cx="8229600" cy="4937125"/>
          </a:xfrm>
          <a:prstGeom prst="rect">
            <a:avLst/>
          </a:prstGeom>
          <a:noFill/>
          <a:ln>
            <a:noFill/>
          </a:ln>
        </p:spPr>
        <p:txBody>
          <a:bodyPr vert="horz" lIns="91425" tIns="45700" rIns="91425" bIns="45700" rtlCol="0" anchor="t" anchorCtr="0">
            <a:noAutofit/>
          </a:bodyPr>
          <a:lstStyle/>
          <a:p>
            <a:pPr marL="274320" indent="-274320">
              <a:spcBef>
                <a:spcPts val="600"/>
              </a:spcBef>
              <a:buClr>
                <a:schemeClr val="accent1"/>
              </a:buClr>
              <a:buSzPct val="25000"/>
              <a:buNone/>
            </a:pPr>
            <a:r>
              <a:rPr lang="en" sz="2600" dirty="0">
                <a:solidFill>
                  <a:schemeClr val="dk1"/>
                </a:solidFill>
                <a:latin typeface="Calibri"/>
                <a:ea typeface="Lato"/>
                <a:cs typeface="Calibri"/>
                <a:sym typeface="Lato"/>
              </a:rPr>
              <a:t>Four key ingredients:</a:t>
            </a:r>
          </a:p>
          <a:p>
            <a:endParaRPr lang="en" sz="2600" dirty="0">
              <a:solidFill>
                <a:schemeClr val="dk1"/>
              </a:solidFill>
              <a:latin typeface="Calibri"/>
              <a:ea typeface="Lato"/>
              <a:cs typeface="Calibri"/>
              <a:sym typeface="Lato"/>
            </a:endParaRPr>
          </a:p>
          <a:p>
            <a:endParaRPr lang="en" sz="2600" dirty="0">
              <a:solidFill>
                <a:schemeClr val="dk1"/>
              </a:solidFill>
              <a:latin typeface="Calibri"/>
              <a:ea typeface="Lato"/>
              <a:cs typeface="Calibri"/>
              <a:sym typeface="Lato"/>
            </a:endParaRPr>
          </a:p>
          <a:p>
            <a:endParaRPr lang="en" sz="2600" dirty="0">
              <a:solidFill>
                <a:schemeClr val="dk1"/>
              </a:solidFill>
              <a:latin typeface="Calibri"/>
              <a:ea typeface="Lato"/>
              <a:cs typeface="Calibri"/>
              <a:sym typeface="Lato"/>
            </a:endParaRPr>
          </a:p>
        </p:txBody>
      </p:sp>
      <p:sp>
        <p:nvSpPr>
          <p:cNvPr id="149" name="Shape 149"/>
          <p:cNvSpPr>
            <a:spLocks/>
          </p:cNvSpPr>
          <p:nvPr/>
        </p:nvSpPr>
        <p:spPr>
          <a:xfrm rot="5400000">
            <a:off x="5638798" y="-571860"/>
            <a:ext cx="457200" cy="7391399"/>
          </a:xfrm>
          <a:prstGeom prst="rightBrace">
            <a:avLst>
              <a:gd name="adj1" fmla="val 404167"/>
              <a:gd name="adj2" fmla="val 50000"/>
            </a:avLst>
          </a:prstGeom>
          <a:noFill/>
          <a:ln w="9525" cap="flat">
            <a:solidFill>
              <a:schemeClr val="accent1"/>
            </a:solidFill>
            <a:prstDash val="solid"/>
            <a:round/>
            <a:headEnd type="none" w="med" len="med"/>
            <a:tailEnd type="none" w="med" len="med"/>
          </a:ln>
        </p:spPr>
        <p:txBody>
          <a:bodyPr lIns="91425" tIns="45700" rIns="91425" bIns="45700" anchor="ctr" anchorCtr="0">
            <a:noAutofit/>
          </a:bodyPr>
          <a:lstStyle/>
          <a:p>
            <a:endParaRPr/>
          </a:p>
        </p:txBody>
      </p:sp>
      <p:cxnSp>
        <p:nvCxnSpPr>
          <p:cNvPr id="150" name="Shape 150"/>
          <p:cNvCxnSpPr/>
          <p:nvPr/>
        </p:nvCxnSpPr>
        <p:spPr>
          <a:xfrm flipH="1">
            <a:off x="3200401" y="4191001"/>
            <a:ext cx="2666999" cy="685799"/>
          </a:xfrm>
          <a:prstGeom prst="straightConnector1">
            <a:avLst/>
          </a:prstGeom>
          <a:noFill/>
          <a:ln w="9525" cap="flat">
            <a:solidFill>
              <a:schemeClr val="accent1"/>
            </a:solidFill>
            <a:prstDash val="solid"/>
            <a:round/>
            <a:headEnd type="none" w="med" len="med"/>
            <a:tailEnd type="stealth" w="lg" len="lg"/>
          </a:ln>
        </p:spPr>
      </p:cxnSp>
      <p:cxnSp>
        <p:nvCxnSpPr>
          <p:cNvPr id="151" name="Shape 151"/>
          <p:cNvCxnSpPr/>
          <p:nvPr/>
        </p:nvCxnSpPr>
        <p:spPr>
          <a:xfrm>
            <a:off x="6172201" y="4191000"/>
            <a:ext cx="2666999" cy="762000"/>
          </a:xfrm>
          <a:prstGeom prst="straightConnector1">
            <a:avLst/>
          </a:prstGeom>
          <a:noFill/>
          <a:ln w="9525" cap="flat">
            <a:solidFill>
              <a:schemeClr val="accent1"/>
            </a:solidFill>
            <a:prstDash val="solid"/>
            <a:round/>
            <a:headEnd type="none" w="med" len="med"/>
            <a:tailEnd type="stealth" w="lg" len="lg"/>
          </a:ln>
        </p:spPr>
      </p:cxnSp>
      <p:cxnSp>
        <p:nvCxnSpPr>
          <p:cNvPr id="152" name="Shape 152"/>
          <p:cNvCxnSpPr/>
          <p:nvPr/>
        </p:nvCxnSpPr>
        <p:spPr>
          <a:xfrm rot="5400000">
            <a:off x="5524501" y="4686301"/>
            <a:ext cx="990599" cy="1587"/>
          </a:xfrm>
          <a:prstGeom prst="straightConnector1">
            <a:avLst/>
          </a:prstGeom>
          <a:noFill/>
          <a:ln w="9525" cap="flat">
            <a:solidFill>
              <a:schemeClr val="accent1"/>
            </a:solidFill>
            <a:prstDash val="solid"/>
            <a:round/>
            <a:headEnd type="none" w="med" len="med"/>
            <a:tailEnd type="stealth" w="lg" len="lg"/>
          </a:ln>
        </p:spPr>
      </p:cxnSp>
      <p:grpSp>
        <p:nvGrpSpPr>
          <p:cNvPr id="153" name="Shape 153"/>
          <p:cNvGrpSpPr/>
          <p:nvPr/>
        </p:nvGrpSpPr>
        <p:grpSpPr>
          <a:xfrm>
            <a:off x="1905001" y="1828801"/>
            <a:ext cx="8381999" cy="1066799"/>
            <a:chOff x="381000" y="2362200"/>
            <a:chExt cx="8381999" cy="1066799"/>
          </a:xfrm>
        </p:grpSpPr>
        <p:sp>
          <p:nvSpPr>
            <p:cNvPr id="154" name="Shape 154"/>
            <p:cNvSpPr>
              <a:spLocks/>
            </p:cNvSpPr>
            <p:nvPr/>
          </p:nvSpPr>
          <p:spPr>
            <a:xfrm>
              <a:off x="381000" y="2362200"/>
              <a:ext cx="1981199" cy="1066799"/>
            </a:xfrm>
            <a:prstGeom prst="rect">
              <a:avLst/>
            </a:prstGeom>
            <a:gradFill>
              <a:gsLst>
                <a:gs pos="0">
                  <a:srgbClr val="D8DCEE"/>
                </a:gs>
                <a:gs pos="30000">
                  <a:srgbClr val="C5CBE7"/>
                </a:gs>
                <a:gs pos="45000">
                  <a:srgbClr val="BEC6E4"/>
                </a:gs>
                <a:gs pos="55000">
                  <a:srgbClr val="BEC6E4"/>
                </a:gs>
                <a:gs pos="73000">
                  <a:srgbClr val="C5CBE7"/>
                </a:gs>
                <a:gs pos="100000">
                  <a:srgbClr val="D8DCEE"/>
                </a:gs>
              </a:gsLst>
              <a:lin ang="949999" scaled="0"/>
            </a:gradFill>
            <a:ln w="9525" cap="flat">
              <a:solidFill>
                <a:schemeClr val="accent4">
                  <a:lumMod val="75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55" name="Shape 155"/>
            <p:cNvSpPr>
              <a:spLocks/>
            </p:cNvSpPr>
            <p:nvPr/>
          </p:nvSpPr>
          <p:spPr>
            <a:xfrm>
              <a:off x="2514600" y="2362200"/>
              <a:ext cx="1981199" cy="1066799"/>
            </a:xfrm>
            <a:prstGeom prst="rect">
              <a:avLst/>
            </a:prstGeom>
            <a:gradFill>
              <a:gsLst>
                <a:gs pos="0">
                  <a:srgbClr val="E2EEF8"/>
                </a:gs>
                <a:gs pos="30000">
                  <a:srgbClr val="D4E7F5"/>
                </a:gs>
                <a:gs pos="45000">
                  <a:srgbClr val="D1E3F3"/>
                </a:gs>
                <a:gs pos="55000">
                  <a:srgbClr val="D1E3F3"/>
                </a:gs>
                <a:gs pos="73000">
                  <a:srgbClr val="D4E7F5"/>
                </a:gs>
                <a:gs pos="100000">
                  <a:srgbClr val="E2EEF8"/>
                </a:gs>
              </a:gsLst>
              <a:lin ang="949999" scaled="0"/>
            </a:gradFill>
            <a:ln w="9525" cap="flat">
              <a:solidFill>
                <a:schemeClr val="accent1">
                  <a:lumMod val="75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56" name="Shape 156"/>
            <p:cNvSpPr>
              <a:spLocks/>
            </p:cNvSpPr>
            <p:nvPr/>
          </p:nvSpPr>
          <p:spPr>
            <a:xfrm>
              <a:off x="4648200" y="2362200"/>
              <a:ext cx="1981199" cy="1066799"/>
            </a:xfrm>
            <a:prstGeom prst="rect">
              <a:avLst/>
            </a:prstGeom>
            <a:gradFill>
              <a:gsLst>
                <a:gs pos="0">
                  <a:srgbClr val="FBFFD6"/>
                </a:gs>
                <a:gs pos="30000">
                  <a:srgbClr val="F9FFC3"/>
                </a:gs>
                <a:gs pos="45000">
                  <a:srgbClr val="F9FFBB"/>
                </a:gs>
                <a:gs pos="55000">
                  <a:srgbClr val="F9FFBB"/>
                </a:gs>
                <a:gs pos="73000">
                  <a:srgbClr val="F9FFC3"/>
                </a:gs>
                <a:gs pos="100000">
                  <a:srgbClr val="FBFFD6"/>
                </a:gs>
              </a:gsLst>
              <a:lin ang="949999" scaled="0"/>
            </a:gradFill>
            <a:ln w="9525" cap="flat">
              <a:solidFill>
                <a:srgbClr val="FFFF00"/>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57" name="Shape 157"/>
            <p:cNvSpPr>
              <a:spLocks/>
            </p:cNvSpPr>
            <p:nvPr/>
          </p:nvSpPr>
          <p:spPr>
            <a:xfrm>
              <a:off x="6781800" y="2362200"/>
              <a:ext cx="1981199" cy="1066799"/>
            </a:xfrm>
            <a:prstGeom prst="rect">
              <a:avLst/>
            </a:prstGeom>
            <a:gradFill>
              <a:gsLst>
                <a:gs pos="0">
                  <a:srgbClr val="FFF7DD"/>
                </a:gs>
                <a:gs pos="30000">
                  <a:srgbClr val="FFF3CF"/>
                </a:gs>
                <a:gs pos="45000">
                  <a:srgbClr val="FEF0C9"/>
                </a:gs>
                <a:gs pos="55000">
                  <a:srgbClr val="FEF0C9"/>
                </a:gs>
                <a:gs pos="73000">
                  <a:srgbClr val="FFF3CF"/>
                </a:gs>
                <a:gs pos="100000">
                  <a:srgbClr val="FFF7DD"/>
                </a:gs>
              </a:gsLst>
              <a:lin ang="949999" scaled="0"/>
            </a:gradFill>
            <a:ln w="9525" cap="flat">
              <a:solidFill>
                <a:schemeClr val="accent6">
                  <a:lumMod val="75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58" name="Shape 158"/>
            <p:cNvSpPr txBox="1">
              <a:spLocks/>
            </p:cNvSpPr>
            <p:nvPr/>
          </p:nvSpPr>
          <p:spPr>
            <a:xfrm>
              <a:off x="381000" y="2438400"/>
              <a:ext cx="1981199" cy="877162"/>
            </a:xfrm>
            <a:prstGeom prst="rect">
              <a:avLst/>
            </a:prstGeom>
            <a:noFill/>
            <a:ln>
              <a:noFill/>
            </a:ln>
          </p:spPr>
          <p:txBody>
            <a:bodyPr lIns="91425" tIns="45700" rIns="91425" bIns="45700" anchor="t" anchorCtr="0">
              <a:noAutofit/>
            </a:bodyPr>
            <a:lstStyle/>
            <a:p>
              <a:pPr algn="ctr">
                <a:buSzPct val="25000"/>
              </a:pPr>
              <a:r>
                <a:rPr lang="en" sz="1700" dirty="0">
                  <a:solidFill>
                    <a:schemeClr val="dk1"/>
                  </a:solidFill>
                  <a:latin typeface="Calibri"/>
                  <a:ea typeface="Lato"/>
                  <a:cs typeface="Calibri"/>
                  <a:sym typeface="Lato"/>
                </a:rPr>
                <a:t>Defined Ecosystem Service or Bundle of Services (“product”)</a:t>
              </a:r>
            </a:p>
          </p:txBody>
        </p:sp>
        <p:sp>
          <p:nvSpPr>
            <p:cNvPr id="159" name="Shape 159"/>
            <p:cNvSpPr txBox="1">
              <a:spLocks/>
            </p:cNvSpPr>
            <p:nvPr/>
          </p:nvSpPr>
          <p:spPr>
            <a:xfrm>
              <a:off x="2590800" y="2438400"/>
              <a:ext cx="1904999" cy="923329"/>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Lato"/>
                  <a:cs typeface="Calibri"/>
                  <a:sym typeface="Lato"/>
                </a:rPr>
                <a:t>Buyer (one or more people) – willing to pay</a:t>
              </a:r>
            </a:p>
          </p:txBody>
        </p:sp>
        <p:sp>
          <p:nvSpPr>
            <p:cNvPr id="160" name="Shape 160"/>
            <p:cNvSpPr txBox="1">
              <a:spLocks/>
            </p:cNvSpPr>
            <p:nvPr/>
          </p:nvSpPr>
          <p:spPr>
            <a:xfrm>
              <a:off x="4800600" y="2438400"/>
              <a:ext cx="1904999" cy="923329"/>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Lato"/>
                  <a:cs typeface="Calibri"/>
                  <a:sym typeface="Lato"/>
                </a:rPr>
                <a:t>Seller (one or more people) – willing to provide</a:t>
              </a:r>
            </a:p>
          </p:txBody>
        </p:sp>
        <p:sp>
          <p:nvSpPr>
            <p:cNvPr id="161" name="Shape 161"/>
            <p:cNvSpPr txBox="1">
              <a:spLocks/>
            </p:cNvSpPr>
            <p:nvPr/>
          </p:nvSpPr>
          <p:spPr>
            <a:xfrm>
              <a:off x="6781800" y="2429469"/>
              <a:ext cx="1904999" cy="369332"/>
            </a:xfrm>
            <a:prstGeom prst="rect">
              <a:avLst/>
            </a:prstGeom>
            <a:noFill/>
            <a:ln>
              <a:noFill/>
            </a:ln>
          </p:spPr>
          <p:txBody>
            <a:bodyPr lIns="91425" tIns="45700" rIns="91425" bIns="45700" anchor="t" anchorCtr="0">
              <a:noAutofit/>
            </a:bodyPr>
            <a:lstStyle/>
            <a:p>
              <a:pPr algn="ctr">
                <a:buSzPct val="25000"/>
              </a:pPr>
              <a:r>
                <a:rPr lang="en">
                  <a:solidFill>
                    <a:schemeClr val="dk1"/>
                  </a:solidFill>
                  <a:latin typeface="Calibri"/>
                  <a:ea typeface="Lato"/>
                  <a:cs typeface="Calibri"/>
                  <a:sym typeface="Lato"/>
                </a:rPr>
                <a:t>Voluntary</a:t>
              </a:r>
            </a:p>
          </p:txBody>
        </p:sp>
      </p:grpSp>
      <p:sp>
        <p:nvSpPr>
          <p:cNvPr id="162" name="Shape 162"/>
          <p:cNvSpPr txBox="1">
            <a:spLocks/>
          </p:cNvSpPr>
          <p:nvPr/>
        </p:nvSpPr>
        <p:spPr>
          <a:xfrm>
            <a:off x="2362200" y="5105401"/>
            <a:ext cx="1828800" cy="646331"/>
          </a:xfrm>
          <a:prstGeom prst="rect">
            <a:avLst/>
          </a:prstGeom>
          <a:noFill/>
          <a:ln w="9525" cap="flat">
            <a:solidFill>
              <a:schemeClr val="dk1"/>
            </a:solidFill>
            <a:prstDash val="dash"/>
            <a:round/>
            <a:headEnd type="none" w="med" len="med"/>
            <a:tailEnd type="none" w="med" len="med"/>
          </a:ln>
        </p:spPr>
        <p:txBody>
          <a:bodyPr lIns="91425" tIns="45700" rIns="91425" bIns="45700" anchor="t" anchorCtr="0">
            <a:noAutofit/>
          </a:bodyPr>
          <a:lstStyle/>
          <a:p>
            <a:pPr>
              <a:buSzPct val="25000"/>
            </a:pPr>
            <a:r>
              <a:rPr lang="en">
                <a:solidFill>
                  <a:schemeClr val="dk1"/>
                </a:solidFill>
                <a:latin typeface="Calibri"/>
                <a:ea typeface="Lato"/>
                <a:cs typeface="Calibri"/>
                <a:sym typeface="Lato"/>
              </a:rPr>
              <a:t>Private Transactions </a:t>
            </a:r>
          </a:p>
        </p:txBody>
      </p:sp>
      <p:sp>
        <p:nvSpPr>
          <p:cNvPr id="163" name="Shape 163"/>
          <p:cNvSpPr txBox="1">
            <a:spLocks/>
          </p:cNvSpPr>
          <p:nvPr/>
        </p:nvSpPr>
        <p:spPr>
          <a:xfrm>
            <a:off x="5105400" y="5373470"/>
            <a:ext cx="1828800" cy="923329"/>
          </a:xfrm>
          <a:prstGeom prst="rect">
            <a:avLst/>
          </a:prstGeom>
          <a:noFill/>
          <a:ln w="9525" cap="flat">
            <a:solidFill>
              <a:schemeClr val="dk1"/>
            </a:solidFill>
            <a:prstDash val="dash"/>
            <a:round/>
            <a:headEnd type="none" w="med" len="med"/>
            <a:tailEnd type="none" w="med" len="med"/>
          </a:ln>
        </p:spPr>
        <p:txBody>
          <a:bodyPr lIns="91425" tIns="45700" rIns="91425" bIns="45700" anchor="t" anchorCtr="0">
            <a:noAutofit/>
          </a:bodyPr>
          <a:lstStyle/>
          <a:p>
            <a:pPr>
              <a:buSzPct val="25000"/>
            </a:pPr>
            <a:r>
              <a:rPr lang="en" dirty="0">
                <a:solidFill>
                  <a:schemeClr val="dk1"/>
                </a:solidFill>
                <a:latin typeface="Calibri"/>
                <a:ea typeface="Lato"/>
                <a:cs typeface="Calibri"/>
                <a:sym typeface="Lato"/>
              </a:rPr>
              <a:t>Public Schemes (Gov’t as buyer or intermediary)</a:t>
            </a:r>
          </a:p>
        </p:txBody>
      </p:sp>
      <p:sp>
        <p:nvSpPr>
          <p:cNvPr id="164" name="Shape 164"/>
          <p:cNvSpPr txBox="1">
            <a:spLocks/>
          </p:cNvSpPr>
          <p:nvPr/>
        </p:nvSpPr>
        <p:spPr>
          <a:xfrm>
            <a:off x="8153400" y="5144869"/>
            <a:ext cx="1828800" cy="369332"/>
          </a:xfrm>
          <a:prstGeom prst="rect">
            <a:avLst/>
          </a:prstGeom>
          <a:noFill/>
          <a:ln w="9525" cap="flat">
            <a:solidFill>
              <a:schemeClr val="dk1"/>
            </a:solidFill>
            <a:prstDash val="dash"/>
            <a:round/>
            <a:headEnd type="none" w="med" len="med"/>
            <a:tailEnd type="none" w="med" len="med"/>
          </a:ln>
        </p:spPr>
        <p:txBody>
          <a:bodyPr lIns="91425" tIns="45700" rIns="91425" bIns="45700" anchor="t" anchorCtr="0">
            <a:noAutofit/>
          </a:bodyPr>
          <a:lstStyle/>
          <a:p>
            <a:pPr>
              <a:buSzPct val="25000"/>
            </a:pPr>
            <a:r>
              <a:rPr lang="en">
                <a:solidFill>
                  <a:schemeClr val="dk1"/>
                </a:solidFill>
                <a:latin typeface="Calibri"/>
                <a:ea typeface="Lato"/>
                <a:cs typeface="Calibri"/>
                <a:sym typeface="Lato"/>
              </a:rPr>
              <a:t>Mixed Schemes</a:t>
            </a:r>
          </a:p>
        </p:txBody>
      </p:sp>
      <p:sp>
        <p:nvSpPr>
          <p:cNvPr id="5" name="Rectangle 4"/>
          <p:cNvSpPr>
            <a:spLocks/>
          </p:cNvSpPr>
          <p:nvPr/>
        </p:nvSpPr>
        <p:spPr>
          <a:xfrm>
            <a:off x="2153659" y="3559399"/>
            <a:ext cx="2942933" cy="523220"/>
          </a:xfrm>
          <a:prstGeom prst="rect">
            <a:avLst/>
          </a:prstGeom>
        </p:spPr>
        <p:txBody>
          <a:bodyPr wrap="none">
            <a:spAutoFit/>
          </a:bodyPr>
          <a:lstStyle/>
          <a:p>
            <a:pPr marL="274320" indent="-274320">
              <a:spcBef>
                <a:spcPts val="600"/>
              </a:spcBef>
              <a:buClr>
                <a:schemeClr val="accent1"/>
              </a:buClr>
              <a:buSzPct val="25000"/>
            </a:pPr>
            <a:r>
              <a:rPr lang="en" sz="2800" dirty="0">
                <a:solidFill>
                  <a:schemeClr val="dk1"/>
                </a:solidFill>
                <a:latin typeface="Calibri"/>
                <a:ea typeface="Lato"/>
                <a:cs typeface="Calibri"/>
                <a:sym typeface="Lato"/>
              </a:rPr>
              <a:t>3 different recipes:</a:t>
            </a:r>
          </a:p>
        </p:txBody>
      </p:sp>
    </p:spTree>
    <p:extLst>
      <p:ext uri="{BB962C8B-B14F-4D97-AF65-F5344CB8AC3E}">
        <p14:creationId xmlns:p14="http://schemas.microsoft.com/office/powerpoint/2010/main" val="1843555336"/>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5" name="Title 4"/>
          <p:cNvSpPr>
            <a:spLocks noGrp="1"/>
          </p:cNvSpPr>
          <p:nvPr>
            <p:ph type="title"/>
          </p:nvPr>
        </p:nvSpPr>
        <p:spPr/>
        <p:txBody>
          <a:bodyPr/>
          <a:lstStyle/>
          <a:p>
            <a:r>
              <a:rPr lang="en-US" dirty="0"/>
              <a:t>Markets for Ecosystem Services</a:t>
            </a:r>
          </a:p>
        </p:txBody>
      </p:sp>
      <p:sp>
        <p:nvSpPr>
          <p:cNvPr id="171" name="Shape 171"/>
          <p:cNvSpPr txBox="1">
            <a:spLocks noGrp="1"/>
          </p:cNvSpPr>
          <p:nvPr>
            <p:ph idx="4294967295"/>
          </p:nvPr>
        </p:nvSpPr>
        <p:spPr>
          <a:xfrm>
            <a:off x="0" y="1373188"/>
            <a:ext cx="8229600" cy="4937125"/>
          </a:xfrm>
          <a:prstGeom prst="rect">
            <a:avLst/>
          </a:prstGeom>
          <a:noFill/>
          <a:ln>
            <a:noFill/>
          </a:ln>
        </p:spPr>
        <p:txBody>
          <a:bodyPr vert="horz" lIns="91425" tIns="45700" rIns="91425" bIns="45700" rtlCol="0" anchor="t" anchorCtr="0">
            <a:noAutofit/>
          </a:bodyPr>
          <a:lstStyle/>
          <a:p>
            <a:pPr marL="0" indent="0">
              <a:lnSpc>
                <a:spcPct val="110000"/>
              </a:lnSpc>
              <a:spcBef>
                <a:spcPts val="300"/>
              </a:spcBef>
              <a:spcAft>
                <a:spcPts val="300"/>
              </a:spcAft>
              <a:buClr>
                <a:schemeClr val="accent1"/>
              </a:buClr>
              <a:buSzPct val="25000"/>
              <a:buNone/>
            </a:pPr>
            <a:r>
              <a:rPr lang="en" sz="2400" dirty="0">
                <a:solidFill>
                  <a:schemeClr val="dk1"/>
                </a:solidFill>
                <a:latin typeface="Calibri"/>
                <a:ea typeface="Lato"/>
                <a:cs typeface="Calibri"/>
                <a:sym typeface="Lato"/>
              </a:rPr>
              <a:t>Ingredients are the same, but quantity is various.  Also, markets can be voluntary or regulatory.</a:t>
            </a:r>
          </a:p>
          <a:p>
            <a:pPr marL="0" indent="0">
              <a:lnSpc>
                <a:spcPct val="110000"/>
              </a:lnSpc>
              <a:spcBef>
                <a:spcPts val="300"/>
              </a:spcBef>
              <a:spcAft>
                <a:spcPts val="300"/>
              </a:spcAft>
              <a:buNone/>
            </a:pPr>
            <a:endParaRPr lang="en" sz="2400" dirty="0">
              <a:solidFill>
                <a:schemeClr val="dk1"/>
              </a:solidFill>
              <a:latin typeface="Calibri"/>
              <a:ea typeface="Lato"/>
              <a:cs typeface="Calibri"/>
              <a:sym typeface="Lato"/>
            </a:endParaRPr>
          </a:p>
          <a:p>
            <a:pPr marL="0" indent="0">
              <a:lnSpc>
                <a:spcPct val="110000"/>
              </a:lnSpc>
              <a:spcBef>
                <a:spcPts val="300"/>
              </a:spcBef>
              <a:spcAft>
                <a:spcPts val="300"/>
              </a:spcAft>
              <a:buNone/>
            </a:pPr>
            <a:endParaRPr lang="en" sz="2400" dirty="0">
              <a:solidFill>
                <a:schemeClr val="dk1"/>
              </a:solidFill>
              <a:latin typeface="Calibri"/>
              <a:ea typeface="Lato"/>
              <a:cs typeface="Calibri"/>
              <a:sym typeface="Lato"/>
            </a:endParaRPr>
          </a:p>
          <a:p>
            <a:pPr marL="0" indent="0">
              <a:lnSpc>
                <a:spcPct val="110000"/>
              </a:lnSpc>
              <a:spcBef>
                <a:spcPts val="300"/>
              </a:spcBef>
              <a:spcAft>
                <a:spcPts val="300"/>
              </a:spcAft>
              <a:buNone/>
            </a:pPr>
            <a:endParaRPr lang="en" sz="2400" dirty="0">
              <a:solidFill>
                <a:schemeClr val="dk1"/>
              </a:solidFill>
              <a:latin typeface="Calibri"/>
              <a:ea typeface="Lato"/>
              <a:cs typeface="Calibri"/>
              <a:sym typeface="Lato"/>
            </a:endParaRPr>
          </a:p>
        </p:txBody>
      </p:sp>
      <p:sp>
        <p:nvSpPr>
          <p:cNvPr id="172" name="Shape 172"/>
          <p:cNvSpPr>
            <a:spLocks/>
          </p:cNvSpPr>
          <p:nvPr/>
        </p:nvSpPr>
        <p:spPr>
          <a:xfrm>
            <a:off x="1991841" y="2362201"/>
            <a:ext cx="1981199" cy="1066799"/>
          </a:xfrm>
          <a:prstGeom prst="rect">
            <a:avLst/>
          </a:prstGeom>
          <a:gradFill>
            <a:gsLst>
              <a:gs pos="0">
                <a:srgbClr val="D8DCEE"/>
              </a:gs>
              <a:gs pos="30000">
                <a:srgbClr val="C5CBE7"/>
              </a:gs>
              <a:gs pos="45000">
                <a:srgbClr val="BEC6E4"/>
              </a:gs>
              <a:gs pos="55000">
                <a:srgbClr val="BEC6E4"/>
              </a:gs>
              <a:gs pos="73000">
                <a:srgbClr val="C5CBE7"/>
              </a:gs>
              <a:gs pos="100000">
                <a:srgbClr val="D8DCEE"/>
              </a:gs>
            </a:gsLst>
            <a:lin ang="949999" scaled="0"/>
          </a:gradFill>
          <a:ln w="9525" cap="flat">
            <a:solidFill>
              <a:schemeClr val="accent4">
                <a:lumMod val="75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73" name="Shape 173"/>
          <p:cNvSpPr>
            <a:spLocks/>
          </p:cNvSpPr>
          <p:nvPr/>
        </p:nvSpPr>
        <p:spPr>
          <a:xfrm>
            <a:off x="4125441" y="2362201"/>
            <a:ext cx="1981199" cy="1066799"/>
          </a:xfrm>
          <a:prstGeom prst="rect">
            <a:avLst/>
          </a:prstGeom>
          <a:gradFill>
            <a:gsLst>
              <a:gs pos="0">
                <a:srgbClr val="E2EEF8"/>
              </a:gs>
              <a:gs pos="30000">
                <a:srgbClr val="D4E7F5"/>
              </a:gs>
              <a:gs pos="45000">
                <a:srgbClr val="D1E3F3"/>
              </a:gs>
              <a:gs pos="55000">
                <a:srgbClr val="D1E3F3"/>
              </a:gs>
              <a:gs pos="73000">
                <a:srgbClr val="D4E7F5"/>
              </a:gs>
              <a:gs pos="100000">
                <a:srgbClr val="E2EEF8"/>
              </a:gs>
            </a:gsLst>
            <a:lin ang="949999" scaled="0"/>
          </a:gradFill>
          <a:ln w="9525" cap="flat">
            <a:solidFill>
              <a:schemeClr val="tx2">
                <a:lumMod val="50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74" name="Shape 174"/>
          <p:cNvSpPr>
            <a:spLocks/>
          </p:cNvSpPr>
          <p:nvPr/>
        </p:nvSpPr>
        <p:spPr>
          <a:xfrm>
            <a:off x="6259041" y="2362201"/>
            <a:ext cx="1981199" cy="1066799"/>
          </a:xfrm>
          <a:prstGeom prst="rect">
            <a:avLst/>
          </a:prstGeom>
          <a:gradFill>
            <a:gsLst>
              <a:gs pos="0">
                <a:srgbClr val="FBFFD6"/>
              </a:gs>
              <a:gs pos="30000">
                <a:srgbClr val="F9FFC3"/>
              </a:gs>
              <a:gs pos="45000">
                <a:srgbClr val="F9FFBB"/>
              </a:gs>
              <a:gs pos="55000">
                <a:srgbClr val="F9FFBB"/>
              </a:gs>
              <a:gs pos="73000">
                <a:srgbClr val="F9FFC3"/>
              </a:gs>
              <a:gs pos="100000">
                <a:srgbClr val="FBFFD6"/>
              </a:gs>
            </a:gsLst>
            <a:lin ang="949999" scaled="0"/>
          </a:gradFill>
          <a:ln w="9525" cap="flat">
            <a:solidFill>
              <a:schemeClr val="accent3"/>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75" name="Shape 175"/>
          <p:cNvSpPr>
            <a:spLocks/>
          </p:cNvSpPr>
          <p:nvPr/>
        </p:nvSpPr>
        <p:spPr>
          <a:xfrm>
            <a:off x="8392641" y="2362201"/>
            <a:ext cx="1981199" cy="1066799"/>
          </a:xfrm>
          <a:prstGeom prst="rect">
            <a:avLst/>
          </a:prstGeom>
          <a:gradFill>
            <a:gsLst>
              <a:gs pos="0">
                <a:srgbClr val="FFF7DD"/>
              </a:gs>
              <a:gs pos="30000">
                <a:srgbClr val="FFF3CF"/>
              </a:gs>
              <a:gs pos="45000">
                <a:srgbClr val="FEF0C9"/>
              </a:gs>
              <a:gs pos="55000">
                <a:srgbClr val="FEF0C9"/>
              </a:gs>
              <a:gs pos="73000">
                <a:srgbClr val="FFF3CF"/>
              </a:gs>
              <a:gs pos="100000">
                <a:srgbClr val="FFF7DD"/>
              </a:gs>
            </a:gsLst>
            <a:lin ang="949999" scaled="0"/>
          </a:gradFill>
          <a:ln w="9525" cap="flat">
            <a:solidFill>
              <a:schemeClr val="accent6">
                <a:lumMod val="50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76" name="Shape 176"/>
          <p:cNvSpPr txBox="1">
            <a:spLocks/>
          </p:cNvSpPr>
          <p:nvPr/>
        </p:nvSpPr>
        <p:spPr>
          <a:xfrm>
            <a:off x="1991841" y="2431169"/>
            <a:ext cx="1981199" cy="923329"/>
          </a:xfrm>
          <a:prstGeom prst="rect">
            <a:avLst/>
          </a:prstGeom>
          <a:noFill/>
          <a:ln>
            <a:noFill/>
          </a:ln>
        </p:spPr>
        <p:txBody>
          <a:bodyPr lIns="91425" tIns="45700" rIns="91425" bIns="45700" anchor="t" anchorCtr="0">
            <a:noAutofit/>
          </a:bodyPr>
          <a:lstStyle/>
          <a:p>
            <a:pPr algn="ctr">
              <a:buSzPct val="25000"/>
            </a:pPr>
            <a:r>
              <a:rPr lang="en" dirty="0">
                <a:solidFill>
                  <a:schemeClr val="dk1"/>
                </a:solidFill>
                <a:latin typeface="Calibri"/>
                <a:ea typeface="Lato"/>
                <a:cs typeface="Calibri"/>
                <a:sym typeface="Lato"/>
              </a:rPr>
              <a:t>Defined Ecosystem Service </a:t>
            </a:r>
          </a:p>
          <a:p>
            <a:pPr algn="ctr">
              <a:buSzPct val="25000"/>
            </a:pPr>
            <a:r>
              <a:rPr lang="en" b="1" dirty="0">
                <a:solidFill>
                  <a:schemeClr val="dk1"/>
                </a:solidFill>
                <a:latin typeface="Calibri"/>
                <a:ea typeface="Lato"/>
                <a:cs typeface="Calibri"/>
                <a:sym typeface="Lato"/>
              </a:rPr>
              <a:t>Carbon Market</a:t>
            </a:r>
          </a:p>
        </p:txBody>
      </p:sp>
      <p:sp>
        <p:nvSpPr>
          <p:cNvPr id="177" name="Shape 177"/>
          <p:cNvSpPr txBox="1">
            <a:spLocks/>
          </p:cNvSpPr>
          <p:nvPr/>
        </p:nvSpPr>
        <p:spPr>
          <a:xfrm>
            <a:off x="4201640" y="2438400"/>
            <a:ext cx="1828800" cy="369332"/>
          </a:xfrm>
          <a:prstGeom prst="rect">
            <a:avLst/>
          </a:prstGeom>
          <a:noFill/>
          <a:ln>
            <a:noFill/>
          </a:ln>
        </p:spPr>
        <p:txBody>
          <a:bodyPr lIns="91425" tIns="45700" rIns="91425" bIns="45700" anchor="t" anchorCtr="0">
            <a:noAutofit/>
          </a:bodyPr>
          <a:lstStyle/>
          <a:p>
            <a:pPr algn="ctr">
              <a:buSzPct val="25000"/>
            </a:pPr>
            <a:r>
              <a:rPr lang="en" dirty="0">
                <a:solidFill>
                  <a:schemeClr val="dk1"/>
                </a:solidFill>
                <a:latin typeface="Calibri"/>
                <a:ea typeface="Lato"/>
                <a:cs typeface="Calibri"/>
                <a:sym typeface="Lato"/>
              </a:rPr>
              <a:t>Buyer</a:t>
            </a:r>
          </a:p>
        </p:txBody>
      </p:sp>
      <p:sp>
        <p:nvSpPr>
          <p:cNvPr id="178" name="Shape 178"/>
          <p:cNvSpPr txBox="1">
            <a:spLocks/>
          </p:cNvSpPr>
          <p:nvPr/>
        </p:nvSpPr>
        <p:spPr>
          <a:xfrm>
            <a:off x="6411441" y="2525248"/>
            <a:ext cx="1676399" cy="369332"/>
          </a:xfrm>
          <a:prstGeom prst="rect">
            <a:avLst/>
          </a:prstGeom>
          <a:noFill/>
          <a:ln>
            <a:noFill/>
          </a:ln>
        </p:spPr>
        <p:txBody>
          <a:bodyPr lIns="91425" tIns="45700" rIns="91425" bIns="45700" anchor="t" anchorCtr="0">
            <a:noAutofit/>
          </a:bodyPr>
          <a:lstStyle/>
          <a:p>
            <a:pPr algn="ctr">
              <a:buSzPct val="25000"/>
            </a:pPr>
            <a:r>
              <a:rPr lang="en" dirty="0">
                <a:solidFill>
                  <a:schemeClr val="dk1"/>
                </a:solidFill>
                <a:latin typeface="Calibri"/>
                <a:ea typeface="Lato"/>
                <a:cs typeface="Calibri"/>
                <a:sym typeface="Lato"/>
              </a:rPr>
              <a:t>Seller</a:t>
            </a:r>
          </a:p>
        </p:txBody>
      </p:sp>
      <p:sp>
        <p:nvSpPr>
          <p:cNvPr id="179" name="Shape 179"/>
          <p:cNvSpPr txBox="1">
            <a:spLocks/>
          </p:cNvSpPr>
          <p:nvPr/>
        </p:nvSpPr>
        <p:spPr>
          <a:xfrm>
            <a:off x="8392641" y="2429469"/>
            <a:ext cx="1904999" cy="338554"/>
          </a:xfrm>
          <a:prstGeom prst="rect">
            <a:avLst/>
          </a:prstGeom>
          <a:noFill/>
          <a:ln>
            <a:noFill/>
          </a:ln>
        </p:spPr>
        <p:txBody>
          <a:bodyPr lIns="91425" tIns="45700" rIns="91425" bIns="45700" anchor="t" anchorCtr="0">
            <a:noAutofit/>
          </a:bodyPr>
          <a:lstStyle/>
          <a:p>
            <a:pPr algn="ctr">
              <a:buSzPct val="25000"/>
            </a:pPr>
            <a:r>
              <a:rPr lang="en" sz="1600" dirty="0">
                <a:solidFill>
                  <a:schemeClr val="dk1"/>
                </a:solidFill>
                <a:latin typeface="Calibri"/>
                <a:ea typeface="Lato"/>
                <a:cs typeface="Calibri"/>
                <a:sym typeface="Lato"/>
              </a:rPr>
              <a:t>Voluntary</a:t>
            </a:r>
          </a:p>
        </p:txBody>
      </p:sp>
      <p:sp>
        <p:nvSpPr>
          <p:cNvPr id="180" name="Shape 180"/>
          <p:cNvSpPr>
            <a:spLocks/>
          </p:cNvSpPr>
          <p:nvPr/>
        </p:nvSpPr>
        <p:spPr>
          <a:xfrm>
            <a:off x="1991841" y="3505201"/>
            <a:ext cx="1981199" cy="1066799"/>
          </a:xfrm>
          <a:prstGeom prst="rect">
            <a:avLst/>
          </a:prstGeom>
          <a:gradFill>
            <a:gsLst>
              <a:gs pos="0">
                <a:srgbClr val="D8DCEE"/>
              </a:gs>
              <a:gs pos="30000">
                <a:srgbClr val="C5CBE7"/>
              </a:gs>
              <a:gs pos="45000">
                <a:srgbClr val="BEC6E4"/>
              </a:gs>
              <a:gs pos="55000">
                <a:srgbClr val="BEC6E4"/>
              </a:gs>
              <a:gs pos="73000">
                <a:srgbClr val="C5CBE7"/>
              </a:gs>
              <a:gs pos="100000">
                <a:srgbClr val="D8DCEE"/>
              </a:gs>
            </a:gsLst>
            <a:lin ang="949999" scaled="0"/>
          </a:gradFill>
          <a:ln w="9525" cap="flat">
            <a:solidFill>
              <a:schemeClr val="accent4">
                <a:lumMod val="75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81" name="Shape 181"/>
          <p:cNvSpPr txBox="1">
            <a:spLocks/>
          </p:cNvSpPr>
          <p:nvPr/>
        </p:nvSpPr>
        <p:spPr>
          <a:xfrm>
            <a:off x="1991841" y="3495769"/>
            <a:ext cx="1981199" cy="923329"/>
          </a:xfrm>
          <a:prstGeom prst="rect">
            <a:avLst/>
          </a:prstGeom>
          <a:noFill/>
          <a:ln>
            <a:noFill/>
          </a:ln>
        </p:spPr>
        <p:txBody>
          <a:bodyPr lIns="91425" tIns="45700" rIns="91425" bIns="45700" anchor="t" anchorCtr="0">
            <a:noAutofit/>
          </a:bodyPr>
          <a:lstStyle/>
          <a:p>
            <a:pPr algn="ctr">
              <a:buSzPct val="25000"/>
            </a:pPr>
            <a:r>
              <a:rPr lang="en" dirty="0">
                <a:solidFill>
                  <a:schemeClr val="dk1"/>
                </a:solidFill>
                <a:latin typeface="Calibri"/>
                <a:ea typeface="Lato"/>
                <a:cs typeface="Calibri"/>
                <a:sym typeface="Lato"/>
              </a:rPr>
              <a:t>Defined Ecosystem Service </a:t>
            </a:r>
          </a:p>
          <a:p>
            <a:pPr algn="ctr">
              <a:buSzPct val="25000"/>
            </a:pPr>
            <a:r>
              <a:rPr lang="en" b="1" dirty="0">
                <a:solidFill>
                  <a:schemeClr val="dk1"/>
                </a:solidFill>
                <a:latin typeface="Calibri"/>
                <a:ea typeface="Lato"/>
                <a:cs typeface="Calibri"/>
                <a:sym typeface="Lato"/>
              </a:rPr>
              <a:t>Biodiversity Mkt</a:t>
            </a:r>
          </a:p>
        </p:txBody>
      </p:sp>
      <p:sp>
        <p:nvSpPr>
          <p:cNvPr id="182" name="Shape 182"/>
          <p:cNvSpPr>
            <a:spLocks/>
          </p:cNvSpPr>
          <p:nvPr/>
        </p:nvSpPr>
        <p:spPr>
          <a:xfrm>
            <a:off x="1991841" y="4648201"/>
            <a:ext cx="1981199" cy="1066799"/>
          </a:xfrm>
          <a:prstGeom prst="rect">
            <a:avLst/>
          </a:prstGeom>
          <a:gradFill>
            <a:gsLst>
              <a:gs pos="0">
                <a:srgbClr val="D8DCEE"/>
              </a:gs>
              <a:gs pos="30000">
                <a:srgbClr val="C5CBE7"/>
              </a:gs>
              <a:gs pos="45000">
                <a:srgbClr val="BEC6E4"/>
              </a:gs>
              <a:gs pos="55000">
                <a:srgbClr val="BEC6E4"/>
              </a:gs>
              <a:gs pos="73000">
                <a:srgbClr val="C5CBE7"/>
              </a:gs>
              <a:gs pos="100000">
                <a:srgbClr val="D8DCEE"/>
              </a:gs>
            </a:gsLst>
            <a:lin ang="949999" scaled="0"/>
          </a:gradFill>
          <a:ln w="9525" cap="flat">
            <a:solidFill>
              <a:schemeClr val="accent4">
                <a:lumMod val="75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83" name="Shape 183"/>
          <p:cNvSpPr txBox="1">
            <a:spLocks/>
          </p:cNvSpPr>
          <p:nvPr/>
        </p:nvSpPr>
        <p:spPr>
          <a:xfrm>
            <a:off x="1991841" y="4614641"/>
            <a:ext cx="1981199" cy="923329"/>
          </a:xfrm>
          <a:prstGeom prst="rect">
            <a:avLst/>
          </a:prstGeom>
          <a:noFill/>
          <a:ln>
            <a:noFill/>
          </a:ln>
        </p:spPr>
        <p:txBody>
          <a:bodyPr lIns="91425" tIns="45700" rIns="91425" bIns="45700" anchor="t" anchorCtr="0">
            <a:noAutofit/>
          </a:bodyPr>
          <a:lstStyle/>
          <a:p>
            <a:pPr algn="ctr">
              <a:buSzPct val="25000"/>
            </a:pPr>
            <a:r>
              <a:rPr lang="en" dirty="0">
                <a:solidFill>
                  <a:schemeClr val="dk1"/>
                </a:solidFill>
                <a:latin typeface="Calibri"/>
                <a:ea typeface="Lato"/>
                <a:cs typeface="Calibri"/>
                <a:sym typeface="Lato"/>
              </a:rPr>
              <a:t>Defined Ecosystem Service </a:t>
            </a:r>
          </a:p>
          <a:p>
            <a:pPr algn="ctr">
              <a:buSzPct val="25000"/>
            </a:pPr>
            <a:r>
              <a:rPr lang="en" b="1" dirty="0">
                <a:solidFill>
                  <a:schemeClr val="dk1"/>
                </a:solidFill>
                <a:latin typeface="Calibri"/>
                <a:ea typeface="Lato"/>
                <a:cs typeface="Calibri"/>
                <a:sym typeface="Lato"/>
              </a:rPr>
              <a:t>Watershed Mkt</a:t>
            </a:r>
          </a:p>
        </p:txBody>
      </p:sp>
      <p:sp>
        <p:nvSpPr>
          <p:cNvPr id="184" name="Shape 184"/>
          <p:cNvSpPr>
            <a:spLocks/>
          </p:cNvSpPr>
          <p:nvPr/>
        </p:nvSpPr>
        <p:spPr>
          <a:xfrm>
            <a:off x="6259041" y="3048001"/>
            <a:ext cx="1981199" cy="1066799"/>
          </a:xfrm>
          <a:prstGeom prst="rect">
            <a:avLst/>
          </a:prstGeom>
          <a:gradFill>
            <a:gsLst>
              <a:gs pos="0">
                <a:srgbClr val="FBFFD6"/>
              </a:gs>
              <a:gs pos="30000">
                <a:srgbClr val="F9FFC3"/>
              </a:gs>
              <a:gs pos="45000">
                <a:srgbClr val="F9FFBB"/>
              </a:gs>
              <a:gs pos="55000">
                <a:srgbClr val="F9FFBB"/>
              </a:gs>
              <a:gs pos="73000">
                <a:srgbClr val="F9FFC3"/>
              </a:gs>
              <a:gs pos="100000">
                <a:srgbClr val="FBFFD6"/>
              </a:gs>
            </a:gsLst>
            <a:lin ang="949999" scaled="0"/>
          </a:gradFill>
          <a:ln w="9525" cap="flat">
            <a:solidFill>
              <a:schemeClr val="accent3"/>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85" name="Shape 185"/>
          <p:cNvSpPr txBox="1">
            <a:spLocks/>
          </p:cNvSpPr>
          <p:nvPr/>
        </p:nvSpPr>
        <p:spPr>
          <a:xfrm>
            <a:off x="6411441" y="3124200"/>
            <a:ext cx="1676399" cy="369332"/>
          </a:xfrm>
          <a:prstGeom prst="rect">
            <a:avLst/>
          </a:prstGeom>
          <a:noFill/>
          <a:ln>
            <a:noFill/>
          </a:ln>
        </p:spPr>
        <p:txBody>
          <a:bodyPr lIns="91425" tIns="45700" rIns="91425" bIns="45700" anchor="t" anchorCtr="0">
            <a:noAutofit/>
          </a:bodyPr>
          <a:lstStyle/>
          <a:p>
            <a:pPr algn="ctr">
              <a:buSzPct val="25000"/>
            </a:pPr>
            <a:r>
              <a:rPr lang="en">
                <a:solidFill>
                  <a:schemeClr val="dk1"/>
                </a:solidFill>
                <a:latin typeface="Calibri"/>
                <a:ea typeface="Lato"/>
                <a:cs typeface="Calibri"/>
                <a:sym typeface="Lato"/>
              </a:rPr>
              <a:t>Seller</a:t>
            </a:r>
          </a:p>
        </p:txBody>
      </p:sp>
      <p:sp>
        <p:nvSpPr>
          <p:cNvPr id="186" name="Shape 186"/>
          <p:cNvSpPr>
            <a:spLocks/>
          </p:cNvSpPr>
          <p:nvPr/>
        </p:nvSpPr>
        <p:spPr>
          <a:xfrm>
            <a:off x="6259041" y="3581401"/>
            <a:ext cx="1981199" cy="1066799"/>
          </a:xfrm>
          <a:prstGeom prst="rect">
            <a:avLst/>
          </a:prstGeom>
          <a:gradFill>
            <a:gsLst>
              <a:gs pos="0">
                <a:srgbClr val="FBFFD6"/>
              </a:gs>
              <a:gs pos="30000">
                <a:srgbClr val="F9FFC3"/>
              </a:gs>
              <a:gs pos="45000">
                <a:srgbClr val="F9FFBB"/>
              </a:gs>
              <a:gs pos="55000">
                <a:srgbClr val="F9FFBB"/>
              </a:gs>
              <a:gs pos="73000">
                <a:srgbClr val="F9FFC3"/>
              </a:gs>
              <a:gs pos="100000">
                <a:srgbClr val="FBFFD6"/>
              </a:gs>
            </a:gsLst>
            <a:lin ang="949999" scaled="0"/>
          </a:gradFill>
          <a:ln w="9525" cap="flat">
            <a:solidFill>
              <a:schemeClr val="accent3"/>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87" name="Shape 187"/>
          <p:cNvSpPr txBox="1">
            <a:spLocks/>
          </p:cNvSpPr>
          <p:nvPr/>
        </p:nvSpPr>
        <p:spPr>
          <a:xfrm>
            <a:off x="6411441" y="3657600"/>
            <a:ext cx="1676399" cy="369332"/>
          </a:xfrm>
          <a:prstGeom prst="rect">
            <a:avLst/>
          </a:prstGeom>
          <a:noFill/>
          <a:ln>
            <a:noFill/>
          </a:ln>
        </p:spPr>
        <p:txBody>
          <a:bodyPr lIns="91425" tIns="45700" rIns="91425" bIns="45700" anchor="t" anchorCtr="0">
            <a:noAutofit/>
          </a:bodyPr>
          <a:lstStyle/>
          <a:p>
            <a:pPr algn="ctr">
              <a:buSzPct val="25000"/>
            </a:pPr>
            <a:r>
              <a:rPr lang="en">
                <a:solidFill>
                  <a:schemeClr val="dk1"/>
                </a:solidFill>
                <a:latin typeface="Calibri"/>
                <a:ea typeface="Lato"/>
                <a:cs typeface="Calibri"/>
                <a:sym typeface="Lato"/>
              </a:rPr>
              <a:t>Seller</a:t>
            </a:r>
          </a:p>
        </p:txBody>
      </p:sp>
      <p:sp>
        <p:nvSpPr>
          <p:cNvPr id="188" name="Shape 188"/>
          <p:cNvSpPr>
            <a:spLocks/>
          </p:cNvSpPr>
          <p:nvPr/>
        </p:nvSpPr>
        <p:spPr>
          <a:xfrm>
            <a:off x="6259041" y="4114801"/>
            <a:ext cx="1981199" cy="1066799"/>
          </a:xfrm>
          <a:prstGeom prst="rect">
            <a:avLst/>
          </a:prstGeom>
          <a:gradFill>
            <a:gsLst>
              <a:gs pos="0">
                <a:srgbClr val="FBFFD6"/>
              </a:gs>
              <a:gs pos="30000">
                <a:srgbClr val="F9FFC3"/>
              </a:gs>
              <a:gs pos="45000">
                <a:srgbClr val="F9FFBB"/>
              </a:gs>
              <a:gs pos="55000">
                <a:srgbClr val="F9FFBB"/>
              </a:gs>
              <a:gs pos="73000">
                <a:srgbClr val="F9FFC3"/>
              </a:gs>
              <a:gs pos="100000">
                <a:srgbClr val="FBFFD6"/>
              </a:gs>
            </a:gsLst>
            <a:lin ang="949999" scaled="0"/>
          </a:gradFill>
          <a:ln w="9525" cap="flat">
            <a:solidFill>
              <a:schemeClr val="accent3"/>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89" name="Shape 189"/>
          <p:cNvSpPr txBox="1">
            <a:spLocks/>
          </p:cNvSpPr>
          <p:nvPr/>
        </p:nvSpPr>
        <p:spPr>
          <a:xfrm>
            <a:off x="6411441" y="4191000"/>
            <a:ext cx="1676399" cy="369332"/>
          </a:xfrm>
          <a:prstGeom prst="rect">
            <a:avLst/>
          </a:prstGeom>
          <a:noFill/>
          <a:ln>
            <a:noFill/>
          </a:ln>
        </p:spPr>
        <p:txBody>
          <a:bodyPr lIns="91425" tIns="45700" rIns="91425" bIns="45700" anchor="t" anchorCtr="0">
            <a:noAutofit/>
          </a:bodyPr>
          <a:lstStyle/>
          <a:p>
            <a:pPr algn="ctr">
              <a:buSzPct val="25000"/>
            </a:pPr>
            <a:r>
              <a:rPr lang="en">
                <a:solidFill>
                  <a:schemeClr val="dk1"/>
                </a:solidFill>
                <a:latin typeface="Calibri"/>
                <a:ea typeface="Lato"/>
                <a:cs typeface="Calibri"/>
                <a:sym typeface="Lato"/>
              </a:rPr>
              <a:t>Seller</a:t>
            </a:r>
          </a:p>
        </p:txBody>
      </p:sp>
      <p:sp>
        <p:nvSpPr>
          <p:cNvPr id="190" name="Shape 190"/>
          <p:cNvSpPr>
            <a:spLocks/>
          </p:cNvSpPr>
          <p:nvPr/>
        </p:nvSpPr>
        <p:spPr>
          <a:xfrm>
            <a:off x="6259041" y="4572001"/>
            <a:ext cx="1981199" cy="1066799"/>
          </a:xfrm>
          <a:prstGeom prst="rect">
            <a:avLst/>
          </a:prstGeom>
          <a:gradFill>
            <a:gsLst>
              <a:gs pos="0">
                <a:srgbClr val="FBFFD6"/>
              </a:gs>
              <a:gs pos="30000">
                <a:srgbClr val="F9FFC3"/>
              </a:gs>
              <a:gs pos="45000">
                <a:srgbClr val="F9FFBB"/>
              </a:gs>
              <a:gs pos="55000">
                <a:srgbClr val="F9FFBB"/>
              </a:gs>
              <a:gs pos="73000">
                <a:srgbClr val="F9FFC3"/>
              </a:gs>
              <a:gs pos="100000">
                <a:srgbClr val="FBFFD6"/>
              </a:gs>
            </a:gsLst>
            <a:lin ang="949999" scaled="0"/>
          </a:gradFill>
          <a:ln w="9525" cap="flat">
            <a:solidFill>
              <a:schemeClr val="accent3"/>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91" name="Shape 191"/>
          <p:cNvSpPr txBox="1">
            <a:spLocks/>
          </p:cNvSpPr>
          <p:nvPr/>
        </p:nvSpPr>
        <p:spPr>
          <a:xfrm>
            <a:off x="6411441" y="4648200"/>
            <a:ext cx="1676399" cy="369332"/>
          </a:xfrm>
          <a:prstGeom prst="rect">
            <a:avLst/>
          </a:prstGeom>
          <a:noFill/>
          <a:ln>
            <a:noFill/>
          </a:ln>
        </p:spPr>
        <p:txBody>
          <a:bodyPr lIns="91425" tIns="45700" rIns="91425" bIns="45700" anchor="t" anchorCtr="0">
            <a:noAutofit/>
          </a:bodyPr>
          <a:lstStyle/>
          <a:p>
            <a:pPr algn="ctr">
              <a:buSzPct val="25000"/>
            </a:pPr>
            <a:r>
              <a:rPr lang="en">
                <a:solidFill>
                  <a:schemeClr val="dk1"/>
                </a:solidFill>
                <a:latin typeface="Calibri"/>
                <a:ea typeface="Lato"/>
                <a:cs typeface="Calibri"/>
                <a:sym typeface="Lato"/>
              </a:rPr>
              <a:t>Seller</a:t>
            </a:r>
          </a:p>
        </p:txBody>
      </p:sp>
      <p:sp>
        <p:nvSpPr>
          <p:cNvPr id="192" name="Shape 192"/>
          <p:cNvSpPr>
            <a:spLocks/>
          </p:cNvSpPr>
          <p:nvPr/>
        </p:nvSpPr>
        <p:spPr>
          <a:xfrm>
            <a:off x="4125441" y="2819401"/>
            <a:ext cx="1981199" cy="1066799"/>
          </a:xfrm>
          <a:prstGeom prst="rect">
            <a:avLst/>
          </a:prstGeom>
          <a:gradFill>
            <a:gsLst>
              <a:gs pos="0">
                <a:srgbClr val="E2EEF8"/>
              </a:gs>
              <a:gs pos="30000">
                <a:srgbClr val="D4E7F5"/>
              </a:gs>
              <a:gs pos="45000">
                <a:srgbClr val="D1E3F3"/>
              </a:gs>
              <a:gs pos="55000">
                <a:srgbClr val="D1E3F3"/>
              </a:gs>
              <a:gs pos="73000">
                <a:srgbClr val="D4E7F5"/>
              </a:gs>
              <a:gs pos="100000">
                <a:srgbClr val="E2EEF8"/>
              </a:gs>
            </a:gsLst>
            <a:lin ang="949999" scaled="0"/>
          </a:gradFill>
          <a:ln w="9525" cap="flat">
            <a:solidFill>
              <a:srgbClr val="10253F"/>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93" name="Shape 193"/>
          <p:cNvSpPr txBox="1">
            <a:spLocks/>
          </p:cNvSpPr>
          <p:nvPr/>
        </p:nvSpPr>
        <p:spPr>
          <a:xfrm>
            <a:off x="4201640" y="2895600"/>
            <a:ext cx="1828800" cy="369332"/>
          </a:xfrm>
          <a:prstGeom prst="rect">
            <a:avLst/>
          </a:prstGeom>
          <a:noFill/>
          <a:ln>
            <a:noFill/>
          </a:ln>
        </p:spPr>
        <p:txBody>
          <a:bodyPr lIns="91425" tIns="45700" rIns="91425" bIns="45700" anchor="t" anchorCtr="0">
            <a:noAutofit/>
          </a:bodyPr>
          <a:lstStyle/>
          <a:p>
            <a:pPr algn="ctr">
              <a:buSzPct val="25000"/>
            </a:pPr>
            <a:r>
              <a:rPr lang="en">
                <a:solidFill>
                  <a:schemeClr val="dk1"/>
                </a:solidFill>
                <a:latin typeface="Calibri"/>
                <a:ea typeface="Lato"/>
                <a:cs typeface="Calibri"/>
                <a:sym typeface="Lato"/>
              </a:rPr>
              <a:t>Buyer</a:t>
            </a:r>
          </a:p>
        </p:txBody>
      </p:sp>
      <p:sp>
        <p:nvSpPr>
          <p:cNvPr id="194" name="Shape 194"/>
          <p:cNvSpPr>
            <a:spLocks/>
          </p:cNvSpPr>
          <p:nvPr/>
        </p:nvSpPr>
        <p:spPr>
          <a:xfrm>
            <a:off x="4125441" y="3276601"/>
            <a:ext cx="1981199" cy="1066799"/>
          </a:xfrm>
          <a:prstGeom prst="rect">
            <a:avLst/>
          </a:prstGeom>
          <a:gradFill>
            <a:gsLst>
              <a:gs pos="0">
                <a:srgbClr val="E2EEF8"/>
              </a:gs>
              <a:gs pos="30000">
                <a:srgbClr val="D4E7F5"/>
              </a:gs>
              <a:gs pos="45000">
                <a:srgbClr val="D1E3F3"/>
              </a:gs>
              <a:gs pos="55000">
                <a:srgbClr val="D1E3F3"/>
              </a:gs>
              <a:gs pos="73000">
                <a:srgbClr val="D4E7F5"/>
              </a:gs>
              <a:gs pos="100000">
                <a:srgbClr val="E2EEF8"/>
              </a:gs>
            </a:gsLst>
            <a:lin ang="949999" scaled="0"/>
          </a:gradFill>
          <a:ln w="9525" cap="flat">
            <a:solidFill>
              <a:schemeClr val="tx2">
                <a:lumMod val="50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95" name="Shape 195"/>
          <p:cNvSpPr txBox="1">
            <a:spLocks/>
          </p:cNvSpPr>
          <p:nvPr/>
        </p:nvSpPr>
        <p:spPr>
          <a:xfrm>
            <a:off x="4201640" y="3352800"/>
            <a:ext cx="1828800" cy="369332"/>
          </a:xfrm>
          <a:prstGeom prst="rect">
            <a:avLst/>
          </a:prstGeom>
          <a:noFill/>
          <a:ln>
            <a:noFill/>
          </a:ln>
        </p:spPr>
        <p:txBody>
          <a:bodyPr lIns="91425" tIns="45700" rIns="91425" bIns="45700" anchor="t" anchorCtr="0">
            <a:noAutofit/>
          </a:bodyPr>
          <a:lstStyle/>
          <a:p>
            <a:pPr algn="ctr">
              <a:buSzPct val="25000"/>
            </a:pPr>
            <a:r>
              <a:rPr lang="en" dirty="0">
                <a:solidFill>
                  <a:schemeClr val="dk1"/>
                </a:solidFill>
                <a:latin typeface="Calibri"/>
                <a:ea typeface="Lato"/>
                <a:cs typeface="Calibri"/>
                <a:sym typeface="Lato"/>
              </a:rPr>
              <a:t>Buyer</a:t>
            </a:r>
          </a:p>
        </p:txBody>
      </p:sp>
      <p:sp>
        <p:nvSpPr>
          <p:cNvPr id="196" name="Shape 196"/>
          <p:cNvSpPr>
            <a:spLocks/>
          </p:cNvSpPr>
          <p:nvPr/>
        </p:nvSpPr>
        <p:spPr>
          <a:xfrm>
            <a:off x="8392641" y="2895601"/>
            <a:ext cx="1981199" cy="1066799"/>
          </a:xfrm>
          <a:prstGeom prst="rect">
            <a:avLst/>
          </a:prstGeom>
          <a:gradFill>
            <a:gsLst>
              <a:gs pos="0">
                <a:srgbClr val="FFF7DD"/>
              </a:gs>
              <a:gs pos="30000">
                <a:srgbClr val="FFF3CF"/>
              </a:gs>
              <a:gs pos="45000">
                <a:srgbClr val="FEF0C9"/>
              </a:gs>
              <a:gs pos="55000">
                <a:srgbClr val="FEF0C9"/>
              </a:gs>
              <a:gs pos="73000">
                <a:srgbClr val="FFF3CF"/>
              </a:gs>
              <a:gs pos="100000">
                <a:srgbClr val="FFF7DD"/>
              </a:gs>
            </a:gsLst>
            <a:lin ang="949999" scaled="0"/>
          </a:gradFill>
          <a:ln w="9525" cap="flat">
            <a:solidFill>
              <a:schemeClr val="accent6">
                <a:lumMod val="50000"/>
              </a:schemeClr>
            </a:solidFill>
            <a:prstDash val="solid"/>
            <a:round/>
            <a:headEnd type="none" w="med" len="med"/>
            <a:tailEnd type="none" w="med" len="med"/>
          </a:ln>
        </p:spPr>
        <p:txBody>
          <a:bodyPr lIns="91425" tIns="45700" rIns="91425" bIns="45700" anchor="ctr" anchorCtr="0">
            <a:noAutofit/>
          </a:bodyPr>
          <a:lstStyle/>
          <a:p>
            <a:endParaRPr>
              <a:latin typeface="Calibri"/>
              <a:cs typeface="Calibri"/>
            </a:endParaRPr>
          </a:p>
        </p:txBody>
      </p:sp>
      <p:sp>
        <p:nvSpPr>
          <p:cNvPr id="197" name="Shape 197"/>
          <p:cNvSpPr txBox="1">
            <a:spLocks/>
          </p:cNvSpPr>
          <p:nvPr/>
        </p:nvSpPr>
        <p:spPr>
          <a:xfrm>
            <a:off x="8392641" y="2962869"/>
            <a:ext cx="1904999" cy="338554"/>
          </a:xfrm>
          <a:prstGeom prst="rect">
            <a:avLst/>
          </a:prstGeom>
          <a:noFill/>
          <a:ln>
            <a:noFill/>
          </a:ln>
        </p:spPr>
        <p:txBody>
          <a:bodyPr lIns="91425" tIns="45700" rIns="91425" bIns="45700" anchor="t" anchorCtr="0">
            <a:noAutofit/>
          </a:bodyPr>
          <a:lstStyle/>
          <a:p>
            <a:pPr algn="ctr">
              <a:buSzPct val="25000"/>
            </a:pPr>
            <a:r>
              <a:rPr lang="en" sz="1600" dirty="0">
                <a:solidFill>
                  <a:schemeClr val="dk1"/>
                </a:solidFill>
                <a:latin typeface="Calibri"/>
                <a:ea typeface="Lato"/>
                <a:cs typeface="Calibri"/>
                <a:sym typeface="Lato"/>
              </a:rPr>
              <a:t>Regulatory</a:t>
            </a:r>
          </a:p>
        </p:txBody>
      </p:sp>
    </p:spTree>
    <p:extLst>
      <p:ext uri="{BB962C8B-B14F-4D97-AF65-F5344CB8AC3E}">
        <p14:creationId xmlns:p14="http://schemas.microsoft.com/office/powerpoint/2010/main" val="1318938477"/>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Shape 204"/>
          <p:cNvSpPr txBox="1">
            <a:spLocks noGrp="1"/>
          </p:cNvSpPr>
          <p:nvPr>
            <p:ph sz="half" idx="1"/>
          </p:nvPr>
        </p:nvSpPr>
        <p:spPr>
          <a:prstGeom prst="rect">
            <a:avLst/>
          </a:prstGeom>
          <a:noFill/>
          <a:ln>
            <a:noFill/>
          </a:ln>
        </p:spPr>
        <p:txBody>
          <a:bodyPr vert="horz" lIns="91425" tIns="45700" rIns="91425" bIns="45700" rtlCol="0" anchor="t" anchorCtr="0">
            <a:noAutofit/>
          </a:bodyPr>
          <a:lstStyle/>
          <a:p>
            <a:pPr marL="0" indent="0">
              <a:spcBef>
                <a:spcPts val="600"/>
              </a:spcBef>
              <a:buClr>
                <a:schemeClr val="accent1"/>
              </a:buClr>
              <a:buSzPct val="25000"/>
              <a:buNone/>
            </a:pPr>
            <a:r>
              <a:rPr lang="en" sz="2500" dirty="0">
                <a:solidFill>
                  <a:schemeClr val="dk1"/>
                </a:solidFill>
                <a:latin typeface="Calibri"/>
                <a:ea typeface="Lato"/>
                <a:cs typeface="Calibri"/>
                <a:sym typeface="Lato"/>
              </a:rPr>
              <a:t>Different ecosystem services have value at different scales.  Scale is not the same for all markets:</a:t>
            </a:r>
          </a:p>
          <a:p>
            <a:pPr marL="274320" indent="-274320">
              <a:spcBef>
                <a:spcPts val="600"/>
              </a:spcBef>
              <a:buClr>
                <a:schemeClr val="accent1"/>
              </a:buClr>
              <a:buSzPct val="25000"/>
              <a:buNone/>
            </a:pPr>
            <a:endParaRPr lang="en" sz="2500" b="1" dirty="0">
              <a:solidFill>
                <a:schemeClr val="dk1"/>
              </a:solidFill>
              <a:latin typeface="Calibri"/>
              <a:ea typeface="Lato"/>
              <a:cs typeface="Calibri"/>
              <a:sym typeface="Lato"/>
            </a:endParaRPr>
          </a:p>
          <a:p>
            <a:pPr marL="274320" indent="-274320">
              <a:spcBef>
                <a:spcPts val="600"/>
              </a:spcBef>
              <a:buClr>
                <a:schemeClr val="accent1"/>
              </a:buClr>
              <a:buSzPct val="25000"/>
              <a:buNone/>
            </a:pPr>
            <a:r>
              <a:rPr lang="en" sz="2500" b="1" dirty="0">
                <a:solidFill>
                  <a:schemeClr val="dk1"/>
                </a:solidFill>
                <a:latin typeface="Calibri"/>
                <a:ea typeface="Lato"/>
                <a:cs typeface="Calibri"/>
                <a:sym typeface="Lato"/>
              </a:rPr>
              <a:t>Global</a:t>
            </a:r>
          </a:p>
          <a:p>
            <a:pPr marL="274320" indent="-274320">
              <a:spcBef>
                <a:spcPts val="600"/>
              </a:spcBef>
              <a:buClr>
                <a:schemeClr val="accent1"/>
              </a:buClr>
              <a:buSzPct val="25000"/>
              <a:buNone/>
            </a:pPr>
            <a:r>
              <a:rPr lang="en" sz="2500" dirty="0">
                <a:solidFill>
                  <a:schemeClr val="dk1"/>
                </a:solidFill>
                <a:latin typeface="Calibri"/>
                <a:ea typeface="Lato"/>
                <a:cs typeface="Calibri"/>
                <a:sym typeface="Lato"/>
              </a:rPr>
              <a:t>(</a:t>
            </a:r>
            <a:r>
              <a:rPr lang="en" sz="2500" i="1" dirty="0">
                <a:solidFill>
                  <a:schemeClr val="dk1"/>
                </a:solidFill>
                <a:latin typeface="Calibri"/>
                <a:ea typeface="Lato"/>
                <a:cs typeface="Calibri"/>
                <a:sym typeface="Lato"/>
              </a:rPr>
              <a:t>carbon sequestration</a:t>
            </a:r>
            <a:r>
              <a:rPr lang="en" sz="2500" dirty="0">
                <a:solidFill>
                  <a:schemeClr val="dk1"/>
                </a:solidFill>
                <a:latin typeface="Calibri"/>
                <a:ea typeface="Lato"/>
                <a:cs typeface="Calibri"/>
                <a:sym typeface="Lato"/>
              </a:rPr>
              <a:t>)</a:t>
            </a:r>
          </a:p>
          <a:p>
            <a:pPr marL="274320" indent="-274320">
              <a:spcBef>
                <a:spcPts val="600"/>
              </a:spcBef>
              <a:buClr>
                <a:schemeClr val="accent1"/>
              </a:buClr>
              <a:buSzPct val="25000"/>
              <a:buNone/>
            </a:pPr>
            <a:r>
              <a:rPr lang="en" sz="2500" b="1" dirty="0">
                <a:solidFill>
                  <a:schemeClr val="dk1"/>
                </a:solidFill>
                <a:latin typeface="Calibri"/>
                <a:ea typeface="Lato"/>
                <a:cs typeface="Calibri"/>
                <a:sym typeface="Lato"/>
              </a:rPr>
              <a:t>Local</a:t>
            </a:r>
          </a:p>
          <a:p>
            <a:pPr marL="274320" indent="-274320">
              <a:spcBef>
                <a:spcPts val="600"/>
              </a:spcBef>
              <a:buClr>
                <a:schemeClr val="accent1"/>
              </a:buClr>
              <a:buSzPct val="25000"/>
              <a:buNone/>
            </a:pPr>
            <a:r>
              <a:rPr lang="en" sz="2500" dirty="0">
                <a:solidFill>
                  <a:schemeClr val="dk1"/>
                </a:solidFill>
                <a:latin typeface="Calibri"/>
                <a:ea typeface="Lato"/>
                <a:cs typeface="Calibri"/>
                <a:sym typeface="Lato"/>
              </a:rPr>
              <a:t>(</a:t>
            </a:r>
            <a:r>
              <a:rPr lang="en" sz="2500" i="1" dirty="0">
                <a:solidFill>
                  <a:schemeClr val="dk1"/>
                </a:solidFill>
                <a:latin typeface="Calibri"/>
                <a:ea typeface="Lato"/>
                <a:cs typeface="Calibri"/>
                <a:sym typeface="Lato"/>
              </a:rPr>
              <a:t>water quantity &amp; quality</a:t>
            </a:r>
            <a:r>
              <a:rPr lang="en" sz="2500" dirty="0">
                <a:solidFill>
                  <a:schemeClr val="dk1"/>
                </a:solidFill>
                <a:latin typeface="Calibri"/>
                <a:ea typeface="Lato"/>
                <a:cs typeface="Calibri"/>
                <a:sym typeface="Lato"/>
              </a:rPr>
              <a:t>)</a:t>
            </a:r>
          </a:p>
        </p:txBody>
      </p:sp>
      <p:sp>
        <p:nvSpPr>
          <p:cNvPr id="6" name="Content Placeholder 5"/>
          <p:cNvSpPr>
            <a:spLocks noGrp="1"/>
          </p:cNvSpPr>
          <p:nvPr>
            <p:ph sz="half" idx="2"/>
          </p:nvPr>
        </p:nvSpPr>
        <p:spPr/>
        <p:txBody>
          <a:bodyPr/>
          <a:lstStyle/>
          <a:p>
            <a:endParaRPr lang="en-US"/>
          </a:p>
        </p:txBody>
      </p:sp>
      <p:sp>
        <p:nvSpPr>
          <p:cNvPr id="5" name="Title 4"/>
          <p:cNvSpPr>
            <a:spLocks noGrp="1"/>
          </p:cNvSpPr>
          <p:nvPr>
            <p:ph type="title"/>
          </p:nvPr>
        </p:nvSpPr>
        <p:spPr/>
        <p:txBody>
          <a:bodyPr/>
          <a:lstStyle/>
          <a:p>
            <a:r>
              <a:rPr lang="en-US" dirty="0"/>
              <a:t>Markets for Ecosystem Services</a:t>
            </a:r>
          </a:p>
        </p:txBody>
      </p:sp>
      <p:grpSp>
        <p:nvGrpSpPr>
          <p:cNvPr id="205" name="Shape 205"/>
          <p:cNvGrpSpPr/>
          <p:nvPr/>
        </p:nvGrpSpPr>
        <p:grpSpPr>
          <a:xfrm>
            <a:off x="6781801" y="2682681"/>
            <a:ext cx="1981199" cy="3352799"/>
            <a:chOff x="381000" y="2362200"/>
            <a:chExt cx="1981199" cy="3352799"/>
          </a:xfrm>
        </p:grpSpPr>
        <p:sp>
          <p:nvSpPr>
            <p:cNvPr id="206" name="Shape 206"/>
            <p:cNvSpPr>
              <a:spLocks/>
            </p:cNvSpPr>
            <p:nvPr/>
          </p:nvSpPr>
          <p:spPr>
            <a:xfrm>
              <a:off x="381000" y="2362200"/>
              <a:ext cx="1981199" cy="1066799"/>
            </a:xfrm>
            <a:prstGeom prst="rect">
              <a:avLst/>
            </a:prstGeom>
            <a:gradFill>
              <a:gsLst>
                <a:gs pos="0">
                  <a:srgbClr val="D8DCEE"/>
                </a:gs>
                <a:gs pos="30000">
                  <a:srgbClr val="C5CBE7"/>
                </a:gs>
                <a:gs pos="45000">
                  <a:srgbClr val="BEC6E4"/>
                </a:gs>
                <a:gs pos="55000">
                  <a:srgbClr val="BEC6E4"/>
                </a:gs>
                <a:gs pos="73000">
                  <a:srgbClr val="C5CBE7"/>
                </a:gs>
                <a:gs pos="100000">
                  <a:srgbClr val="D8DCEE"/>
                </a:gs>
              </a:gsLst>
              <a:lin ang="949999" scaled="0"/>
            </a:gradFill>
            <a:ln w="9525" cap="flat">
              <a:solidFill>
                <a:srgbClr val="604A7B"/>
              </a:solidFill>
              <a:prstDash val="solid"/>
              <a:round/>
              <a:headEnd type="none" w="med" len="med"/>
              <a:tailEnd type="none" w="med" len="med"/>
            </a:ln>
          </p:spPr>
          <p:txBody>
            <a:bodyPr lIns="91425" tIns="45700" rIns="91425" bIns="45700" anchor="ctr" anchorCtr="0">
              <a:noAutofit/>
            </a:bodyPr>
            <a:lstStyle/>
            <a:p>
              <a:endParaRPr/>
            </a:p>
          </p:txBody>
        </p:sp>
        <p:sp>
          <p:nvSpPr>
            <p:cNvPr id="207" name="Shape 207"/>
            <p:cNvSpPr txBox="1">
              <a:spLocks/>
            </p:cNvSpPr>
            <p:nvPr/>
          </p:nvSpPr>
          <p:spPr>
            <a:xfrm>
              <a:off x="381000" y="2405840"/>
              <a:ext cx="1981199" cy="923329"/>
            </a:xfrm>
            <a:prstGeom prst="rect">
              <a:avLst/>
            </a:prstGeom>
            <a:noFill/>
            <a:ln>
              <a:noFill/>
            </a:ln>
          </p:spPr>
          <p:txBody>
            <a:bodyPr lIns="91425" tIns="45700" rIns="91425" bIns="45700" anchor="t" anchorCtr="0">
              <a:noAutofit/>
            </a:bodyPr>
            <a:lstStyle/>
            <a:p>
              <a:pPr algn="ctr">
                <a:buSzPct val="25000"/>
              </a:pPr>
              <a:r>
                <a:rPr lang="en" sz="1900" dirty="0">
                  <a:solidFill>
                    <a:schemeClr val="dk1"/>
                  </a:solidFill>
                  <a:latin typeface="Calibri"/>
                  <a:ea typeface="Lato"/>
                  <a:cs typeface="Calibri"/>
                  <a:sym typeface="Lato"/>
                </a:rPr>
                <a:t>Defined Ecosystem Service </a:t>
              </a:r>
            </a:p>
            <a:p>
              <a:pPr algn="ctr">
                <a:buSzPct val="25000"/>
              </a:pPr>
              <a:r>
                <a:rPr lang="en" sz="1900" b="1" dirty="0">
                  <a:solidFill>
                    <a:schemeClr val="dk1"/>
                  </a:solidFill>
                  <a:latin typeface="Calibri"/>
                  <a:ea typeface="Lato"/>
                  <a:cs typeface="Calibri"/>
                  <a:sym typeface="Lato"/>
                </a:rPr>
                <a:t>Carbon Market</a:t>
              </a:r>
            </a:p>
          </p:txBody>
        </p:sp>
        <p:sp>
          <p:nvSpPr>
            <p:cNvPr id="208" name="Shape 208"/>
            <p:cNvSpPr>
              <a:spLocks/>
            </p:cNvSpPr>
            <p:nvPr/>
          </p:nvSpPr>
          <p:spPr>
            <a:xfrm>
              <a:off x="381000" y="3505200"/>
              <a:ext cx="1981199" cy="1066799"/>
            </a:xfrm>
            <a:prstGeom prst="rect">
              <a:avLst/>
            </a:prstGeom>
            <a:gradFill>
              <a:gsLst>
                <a:gs pos="0">
                  <a:srgbClr val="D8DCEE"/>
                </a:gs>
                <a:gs pos="30000">
                  <a:srgbClr val="C5CBE7"/>
                </a:gs>
                <a:gs pos="45000">
                  <a:srgbClr val="BEC6E4"/>
                </a:gs>
                <a:gs pos="55000">
                  <a:srgbClr val="BEC6E4"/>
                </a:gs>
                <a:gs pos="73000">
                  <a:srgbClr val="C5CBE7"/>
                </a:gs>
                <a:gs pos="100000">
                  <a:srgbClr val="D8DCEE"/>
                </a:gs>
              </a:gsLst>
              <a:lin ang="949999" scaled="0"/>
            </a:gradFill>
            <a:ln w="9525" cap="flat">
              <a:solidFill>
                <a:srgbClr val="604A7B"/>
              </a:solidFill>
              <a:prstDash val="solid"/>
              <a:round/>
              <a:headEnd type="none" w="med" len="med"/>
              <a:tailEnd type="none" w="med" len="med"/>
            </a:ln>
          </p:spPr>
          <p:txBody>
            <a:bodyPr lIns="91425" tIns="45700" rIns="91425" bIns="45700" anchor="ctr" anchorCtr="0">
              <a:noAutofit/>
            </a:bodyPr>
            <a:lstStyle/>
            <a:p>
              <a:endParaRPr/>
            </a:p>
          </p:txBody>
        </p:sp>
        <p:sp>
          <p:nvSpPr>
            <p:cNvPr id="209" name="Shape 209"/>
            <p:cNvSpPr txBox="1">
              <a:spLocks/>
            </p:cNvSpPr>
            <p:nvPr/>
          </p:nvSpPr>
          <p:spPr>
            <a:xfrm>
              <a:off x="381000" y="3537984"/>
              <a:ext cx="1981199" cy="923329"/>
            </a:xfrm>
            <a:prstGeom prst="rect">
              <a:avLst/>
            </a:prstGeom>
            <a:noFill/>
            <a:ln>
              <a:noFill/>
            </a:ln>
          </p:spPr>
          <p:txBody>
            <a:bodyPr lIns="91425" tIns="45700" rIns="91425" bIns="45700" anchor="t" anchorCtr="0">
              <a:noAutofit/>
            </a:bodyPr>
            <a:lstStyle/>
            <a:p>
              <a:pPr algn="ctr">
                <a:buSzPct val="25000"/>
              </a:pPr>
              <a:r>
                <a:rPr lang="en" sz="1900" dirty="0">
                  <a:solidFill>
                    <a:schemeClr val="dk1"/>
                  </a:solidFill>
                  <a:latin typeface="Calibri"/>
                  <a:ea typeface="Lato"/>
                  <a:cs typeface="Calibri"/>
                  <a:sym typeface="Lato"/>
                </a:rPr>
                <a:t>Defined Ecosystem Service </a:t>
              </a:r>
            </a:p>
            <a:p>
              <a:pPr algn="ctr">
                <a:buSzPct val="25000"/>
              </a:pPr>
              <a:r>
                <a:rPr lang="en" sz="1900" b="1" dirty="0">
                  <a:solidFill>
                    <a:schemeClr val="dk1"/>
                  </a:solidFill>
                  <a:latin typeface="Calibri"/>
                  <a:ea typeface="Lato"/>
                  <a:cs typeface="Calibri"/>
                  <a:sym typeface="Lato"/>
                </a:rPr>
                <a:t>Biodiversity Mkt</a:t>
              </a:r>
            </a:p>
          </p:txBody>
        </p:sp>
        <p:sp>
          <p:nvSpPr>
            <p:cNvPr id="210" name="Shape 210"/>
            <p:cNvSpPr>
              <a:spLocks/>
            </p:cNvSpPr>
            <p:nvPr/>
          </p:nvSpPr>
          <p:spPr>
            <a:xfrm>
              <a:off x="381000" y="4648200"/>
              <a:ext cx="1981199" cy="1066799"/>
            </a:xfrm>
            <a:prstGeom prst="rect">
              <a:avLst/>
            </a:prstGeom>
            <a:gradFill>
              <a:gsLst>
                <a:gs pos="0">
                  <a:srgbClr val="D8DCEE"/>
                </a:gs>
                <a:gs pos="30000">
                  <a:srgbClr val="C5CBE7"/>
                </a:gs>
                <a:gs pos="45000">
                  <a:srgbClr val="BEC6E4"/>
                </a:gs>
                <a:gs pos="55000">
                  <a:srgbClr val="BEC6E4"/>
                </a:gs>
                <a:gs pos="73000">
                  <a:srgbClr val="C5CBE7"/>
                </a:gs>
                <a:gs pos="100000">
                  <a:srgbClr val="D8DCEE"/>
                </a:gs>
              </a:gsLst>
              <a:lin ang="949999" scaled="0"/>
            </a:gradFill>
            <a:ln w="9525" cap="flat">
              <a:solidFill>
                <a:srgbClr val="604A7B"/>
              </a:solidFill>
              <a:prstDash val="solid"/>
              <a:round/>
              <a:headEnd type="none" w="med" len="med"/>
              <a:tailEnd type="none" w="med" len="med"/>
            </a:ln>
          </p:spPr>
          <p:txBody>
            <a:bodyPr lIns="91425" tIns="45700" rIns="91425" bIns="45700" anchor="ctr" anchorCtr="0">
              <a:noAutofit/>
            </a:bodyPr>
            <a:lstStyle/>
            <a:p>
              <a:endParaRPr/>
            </a:p>
          </p:txBody>
        </p:sp>
        <p:sp>
          <p:nvSpPr>
            <p:cNvPr id="211" name="Shape 211"/>
            <p:cNvSpPr txBox="1">
              <a:spLocks/>
            </p:cNvSpPr>
            <p:nvPr/>
          </p:nvSpPr>
          <p:spPr>
            <a:xfrm>
              <a:off x="381000" y="4583280"/>
              <a:ext cx="1981199" cy="923329"/>
            </a:xfrm>
            <a:prstGeom prst="rect">
              <a:avLst/>
            </a:prstGeom>
            <a:noFill/>
            <a:ln>
              <a:noFill/>
            </a:ln>
          </p:spPr>
          <p:txBody>
            <a:bodyPr lIns="91425" tIns="45700" rIns="91425" bIns="45700" anchor="t" anchorCtr="0">
              <a:noAutofit/>
            </a:bodyPr>
            <a:lstStyle/>
            <a:p>
              <a:pPr algn="ctr">
                <a:buSzPct val="25000"/>
              </a:pPr>
              <a:r>
                <a:rPr lang="en" sz="1900" dirty="0">
                  <a:solidFill>
                    <a:schemeClr val="dk1"/>
                  </a:solidFill>
                  <a:latin typeface="Calibri"/>
                  <a:ea typeface="Lato"/>
                  <a:cs typeface="Calibri"/>
                  <a:sym typeface="Lato"/>
                </a:rPr>
                <a:t>Defined Ecosystem Service </a:t>
              </a:r>
            </a:p>
            <a:p>
              <a:pPr algn="ctr">
                <a:buSzPct val="25000"/>
              </a:pPr>
              <a:r>
                <a:rPr lang="en" sz="1900" b="1" dirty="0">
                  <a:solidFill>
                    <a:schemeClr val="dk1"/>
                  </a:solidFill>
                  <a:latin typeface="Calibri"/>
                  <a:ea typeface="Lato"/>
                  <a:cs typeface="Calibri"/>
                  <a:sym typeface="Lato"/>
                </a:rPr>
                <a:t>Watershed Mkt</a:t>
              </a:r>
            </a:p>
          </p:txBody>
        </p:sp>
      </p:grpSp>
      <p:cxnSp>
        <p:nvCxnSpPr>
          <p:cNvPr id="212" name="Shape 212"/>
          <p:cNvCxnSpPr/>
          <p:nvPr/>
        </p:nvCxnSpPr>
        <p:spPr>
          <a:xfrm rot="5400000">
            <a:off x="4571205" y="4418807"/>
            <a:ext cx="3505200" cy="1587"/>
          </a:xfrm>
          <a:prstGeom prst="straightConnector1">
            <a:avLst/>
          </a:prstGeom>
          <a:noFill/>
          <a:ln w="76200" cap="flat" cmpd="sng">
            <a:gradFill flip="none" rotWithShape="1">
              <a:gsLst>
                <a:gs pos="0">
                  <a:schemeClr val="accent1">
                    <a:lumMod val="75000"/>
                  </a:schemeClr>
                </a:gs>
                <a:gs pos="100000">
                  <a:schemeClr val="accent1">
                    <a:lumMod val="20000"/>
                    <a:lumOff val="80000"/>
                  </a:schemeClr>
                </a:gs>
              </a:gsLst>
              <a:lin ang="0" scaled="1"/>
              <a:tileRect/>
            </a:gradFill>
            <a:prstDash val="solid"/>
            <a:round/>
            <a:headEnd type="stealth" w="lg" len="lg"/>
            <a:tailEnd type="stealth" w="lg" len="lg"/>
          </a:ln>
        </p:spPr>
      </p:cxnSp>
    </p:spTree>
    <p:extLst>
      <p:ext uri="{BB962C8B-B14F-4D97-AF65-F5344CB8AC3E}">
        <p14:creationId xmlns:p14="http://schemas.microsoft.com/office/powerpoint/2010/main" val="2301387927"/>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3" name="Shape 123"/>
          <p:cNvSpPr txBox="1">
            <a:spLocks noGrp="1"/>
          </p:cNvSpPr>
          <p:nvPr>
            <p:ph idx="1"/>
          </p:nvPr>
        </p:nvSpPr>
        <p:spPr/>
        <p:txBody>
          <a:bodyPr/>
          <a:lstStyle/>
          <a:p>
            <a:pPr marL="0" indent="0">
              <a:buNone/>
            </a:pPr>
            <a:r>
              <a:rPr lang="en" dirty="0">
                <a:uFillTx/>
                <a:sym typeface="Arial"/>
              </a:rPr>
              <a:t>The ecosystem services concept is an interdisciplinary concept with an emphasis on economics</a:t>
            </a:r>
          </a:p>
          <a:p>
            <a:endParaRPr lang="en" dirty="0">
              <a:uFillTx/>
              <a:sym typeface="Arial"/>
            </a:endParaRPr>
          </a:p>
        </p:txBody>
      </p:sp>
      <p:sp>
        <p:nvSpPr>
          <p:cNvPr id="120" name="Shape 120"/>
          <p:cNvSpPr txBox="1">
            <a:spLocks noGrp="1"/>
          </p:cNvSpPr>
          <p:nvPr>
            <p:ph type="title"/>
          </p:nvPr>
        </p:nvSpPr>
        <p:spPr/>
        <p:txBody>
          <a:bodyPr/>
          <a:lstStyle/>
          <a:p>
            <a:pPr lvl="0"/>
            <a:r>
              <a:rPr lang="en">
                <a:uFillTx/>
                <a:sym typeface="Arial"/>
              </a:rPr>
              <a:t>What’s the story with markets?</a:t>
            </a:r>
            <a:endParaRPr lang="en" dirty="0">
              <a:uFillTx/>
              <a:sym typeface="Arial"/>
            </a:endParaRPr>
          </a:p>
        </p:txBody>
      </p:sp>
      <p:sp>
        <p:nvSpPr>
          <p:cNvPr id="121" name="Shape 121"/>
          <p:cNvSpPr txBox="1">
            <a:spLocks/>
          </p:cNvSpPr>
          <p:nvPr/>
        </p:nvSpPr>
        <p:spPr>
          <a:xfrm>
            <a:off x="1594892" y="4263167"/>
            <a:ext cx="8763000" cy="1066799"/>
          </a:xfrm>
          <a:prstGeom prst="rect">
            <a:avLst/>
          </a:prstGeom>
          <a:noFill/>
          <a:ln>
            <a:noFill/>
          </a:ln>
        </p:spPr>
        <p:txBody>
          <a:bodyPr lIns="91425" tIns="45700" rIns="91425" bIns="45700" anchor="t" anchorCtr="0">
            <a:noAutofit/>
          </a:bodyPr>
          <a:lstStyle/>
          <a:p>
            <a:pPr indent="342900" algn="ctr">
              <a:lnSpc>
                <a:spcPct val="90000"/>
              </a:lnSpc>
              <a:spcBef>
                <a:spcPts val="640"/>
              </a:spcBef>
              <a:buClr>
                <a:schemeClr val="dk1"/>
              </a:buClr>
              <a:buSzPct val="25000"/>
            </a:pPr>
            <a:r>
              <a:rPr lang="en" sz="3000" b="1" dirty="0">
                <a:solidFill>
                  <a:srgbClr val="000099"/>
                </a:solidFill>
                <a:latin typeface="Calibri"/>
                <a:ea typeface="Arial"/>
                <a:cs typeface="Calibri"/>
                <a:sym typeface="Arial"/>
              </a:rPr>
              <a:t>Valuing ecosystem services prevents internalizing benefits without payment </a:t>
            </a:r>
          </a:p>
        </p:txBody>
      </p:sp>
    </p:spTree>
    <p:extLst>
      <p:ext uri="{BB962C8B-B14F-4D97-AF65-F5344CB8AC3E}">
        <p14:creationId xmlns:p14="http://schemas.microsoft.com/office/powerpoint/2010/main" val="1807926842"/>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idx="1"/>
          </p:nvPr>
        </p:nvSpPr>
        <p:spPr/>
        <p:txBody>
          <a:bodyPr>
            <a:normAutofit/>
          </a:bodyPr>
          <a:lstStyle/>
          <a:p>
            <a:pPr>
              <a:lnSpc>
                <a:spcPct val="120000"/>
              </a:lnSpc>
            </a:pPr>
            <a:r>
              <a:rPr lang="en" sz="2700" dirty="0">
                <a:sym typeface="Lato"/>
              </a:rPr>
              <a:t>How to avoid emissions and enhance sequestration?</a:t>
            </a:r>
          </a:p>
          <a:p>
            <a:pPr marL="0" indent="0">
              <a:lnSpc>
                <a:spcPct val="120000"/>
              </a:lnSpc>
              <a:buNone/>
            </a:pPr>
            <a:endParaRPr lang="en" sz="2700" dirty="0">
              <a:sym typeface="Lato"/>
            </a:endParaRPr>
          </a:p>
          <a:p>
            <a:pPr>
              <a:lnSpc>
                <a:spcPct val="120000"/>
              </a:lnSpc>
            </a:pPr>
            <a:endParaRPr lang="en" sz="2700" dirty="0">
              <a:sym typeface="Lato"/>
            </a:endParaRPr>
          </a:p>
          <a:p>
            <a:pPr>
              <a:lnSpc>
                <a:spcPct val="120000"/>
              </a:lnSpc>
            </a:pPr>
            <a:r>
              <a:rPr lang="en" sz="2700" dirty="0">
                <a:sym typeface="Lato"/>
              </a:rPr>
              <a:t>What are PES/market opportunities?</a:t>
            </a:r>
          </a:p>
          <a:p>
            <a:pPr>
              <a:lnSpc>
                <a:spcPct val="120000"/>
              </a:lnSpc>
            </a:pPr>
            <a:endParaRPr lang="en" sz="2700" dirty="0">
              <a:sym typeface="Lato"/>
            </a:endParaRPr>
          </a:p>
        </p:txBody>
      </p:sp>
      <p:sp>
        <p:nvSpPr>
          <p:cNvPr id="218" name="Shape 218"/>
          <p:cNvSpPr txBox="1">
            <a:spLocks noGrp="1"/>
          </p:cNvSpPr>
          <p:nvPr>
            <p:ph type="title"/>
          </p:nvPr>
        </p:nvSpPr>
        <p:spPr/>
        <p:txBody>
          <a:bodyPr/>
          <a:lstStyle/>
          <a:p>
            <a:pPr lvl="0"/>
            <a:r>
              <a:rPr lang="en" dirty="0">
                <a:uFillTx/>
                <a:sym typeface="Georgia"/>
              </a:rPr>
              <a:t>Payments &amp; markets for carbon</a:t>
            </a:r>
          </a:p>
        </p:txBody>
      </p:sp>
    </p:spTree>
    <p:extLst>
      <p:ext uri="{BB962C8B-B14F-4D97-AF65-F5344CB8AC3E}">
        <p14:creationId xmlns:p14="http://schemas.microsoft.com/office/powerpoint/2010/main" val="1859975615"/>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Shape 229"/>
          <p:cNvSpPr txBox="1">
            <a:spLocks noGrp="1"/>
          </p:cNvSpPr>
          <p:nvPr>
            <p:ph idx="1"/>
          </p:nvPr>
        </p:nvSpPr>
        <p:spPr/>
        <p:txBody>
          <a:bodyPr>
            <a:normAutofit/>
          </a:bodyPr>
          <a:lstStyle/>
          <a:p>
            <a:pPr lvl="0"/>
            <a:r>
              <a:rPr lang="en" sz="2500" dirty="0">
                <a:sym typeface="Lato"/>
              </a:rPr>
              <a:t>How to maintain/enhance biodiversity?</a:t>
            </a:r>
          </a:p>
          <a:p>
            <a:pPr marL="0" indent="0">
              <a:buNone/>
            </a:pPr>
            <a:endParaRPr lang="en" sz="2500" dirty="0">
              <a:sym typeface="Lato"/>
            </a:endParaRPr>
          </a:p>
          <a:p>
            <a:pPr lvl="0"/>
            <a:r>
              <a:rPr lang="en" sz="2500" dirty="0">
                <a:sym typeface="Lato"/>
              </a:rPr>
              <a:t>What are PES/market opportunities?</a:t>
            </a:r>
          </a:p>
        </p:txBody>
      </p:sp>
      <p:sp>
        <p:nvSpPr>
          <p:cNvPr id="228" name="Shape 228"/>
          <p:cNvSpPr txBox="1">
            <a:spLocks noGrp="1"/>
          </p:cNvSpPr>
          <p:nvPr>
            <p:ph type="title"/>
          </p:nvPr>
        </p:nvSpPr>
        <p:spPr/>
        <p:txBody>
          <a:bodyPr>
            <a:normAutofit/>
          </a:bodyPr>
          <a:lstStyle/>
          <a:p>
            <a:pPr lvl="0"/>
            <a:r>
              <a:rPr lang="en" dirty="0">
                <a:uFillTx/>
                <a:sym typeface="Georgia"/>
              </a:rPr>
              <a:t>Payments &amp; markets for biodiversity</a:t>
            </a:r>
          </a:p>
        </p:txBody>
      </p:sp>
    </p:spTree>
    <p:extLst>
      <p:ext uri="{BB962C8B-B14F-4D97-AF65-F5344CB8AC3E}">
        <p14:creationId xmlns:p14="http://schemas.microsoft.com/office/powerpoint/2010/main" val="3387745389"/>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Shape 239"/>
          <p:cNvSpPr txBox="1">
            <a:spLocks noGrp="1"/>
          </p:cNvSpPr>
          <p:nvPr>
            <p:ph idx="1"/>
          </p:nvPr>
        </p:nvSpPr>
        <p:spPr/>
        <p:txBody>
          <a:bodyPr>
            <a:normAutofit fontScale="92500" lnSpcReduction="10000"/>
          </a:bodyPr>
          <a:lstStyle/>
          <a:p>
            <a:pPr marL="0" indent="0">
              <a:spcAft>
                <a:spcPts val="600"/>
              </a:spcAft>
              <a:buNone/>
            </a:pPr>
            <a:r>
              <a:rPr lang="en" sz="2500" dirty="0">
                <a:sym typeface="Lato"/>
              </a:rPr>
              <a:t>How to maintain/enhance water quantity/quality?</a:t>
            </a:r>
          </a:p>
          <a:p>
            <a:pPr>
              <a:spcAft>
                <a:spcPts val="600"/>
              </a:spcAft>
            </a:pPr>
            <a:endParaRPr lang="en" sz="2500" dirty="0">
              <a:sym typeface="Lato"/>
            </a:endParaRPr>
          </a:p>
          <a:p>
            <a:pPr>
              <a:spcAft>
                <a:spcPts val="600"/>
              </a:spcAft>
            </a:pPr>
            <a:endParaRPr lang="en" sz="2500" dirty="0">
              <a:sym typeface="Lato"/>
            </a:endParaRPr>
          </a:p>
          <a:p>
            <a:pPr>
              <a:spcAft>
                <a:spcPts val="600"/>
              </a:spcAft>
            </a:pPr>
            <a:endParaRPr lang="en" sz="2500" dirty="0">
              <a:sym typeface="Lato"/>
            </a:endParaRPr>
          </a:p>
          <a:p>
            <a:pPr>
              <a:spcAft>
                <a:spcPts val="600"/>
              </a:spcAft>
            </a:pPr>
            <a:endParaRPr lang="en" sz="2500" dirty="0">
              <a:sym typeface="Lato"/>
            </a:endParaRPr>
          </a:p>
          <a:p>
            <a:pPr>
              <a:spcAft>
                <a:spcPts val="600"/>
              </a:spcAft>
            </a:pPr>
            <a:endParaRPr lang="en" sz="2500" dirty="0">
              <a:sym typeface="Lato"/>
            </a:endParaRPr>
          </a:p>
          <a:p>
            <a:pPr>
              <a:spcAft>
                <a:spcPts val="600"/>
              </a:spcAft>
            </a:pPr>
            <a:endParaRPr lang="en" sz="2500" dirty="0">
              <a:sym typeface="Lato"/>
            </a:endParaRPr>
          </a:p>
          <a:p>
            <a:pPr>
              <a:spcAft>
                <a:spcPts val="600"/>
              </a:spcAft>
            </a:pPr>
            <a:endParaRPr lang="en" sz="2500" dirty="0">
              <a:sym typeface="Lato"/>
            </a:endParaRPr>
          </a:p>
          <a:p>
            <a:pPr marL="0" indent="0">
              <a:spcAft>
                <a:spcPts val="600"/>
              </a:spcAft>
              <a:buNone/>
            </a:pPr>
            <a:r>
              <a:rPr lang="en" sz="2500" dirty="0">
                <a:sym typeface="Lato"/>
              </a:rPr>
              <a:t>What are PES/market opportunities?</a:t>
            </a:r>
          </a:p>
        </p:txBody>
      </p:sp>
      <p:sp>
        <p:nvSpPr>
          <p:cNvPr id="238" name="Shape 238"/>
          <p:cNvSpPr txBox="1">
            <a:spLocks noGrp="1"/>
          </p:cNvSpPr>
          <p:nvPr>
            <p:ph type="title"/>
          </p:nvPr>
        </p:nvSpPr>
        <p:spPr/>
        <p:txBody>
          <a:bodyPr/>
          <a:lstStyle/>
          <a:p>
            <a:pPr lvl="0"/>
            <a:r>
              <a:rPr lang="en" dirty="0">
                <a:uFillTx/>
                <a:sym typeface="Georgia"/>
              </a:rPr>
              <a:t>Payments &amp; markets for water	</a:t>
            </a:r>
          </a:p>
        </p:txBody>
      </p:sp>
      <p:pic>
        <p:nvPicPr>
          <p:cNvPr id="241" name="Shape 241"/>
          <p:cNvPicPr preferRelativeResize="0"/>
          <p:nvPr/>
        </p:nvPicPr>
        <p:blipFill>
          <a:blip r:embed="rId3"/>
          <a:stretch>
            <a:fillRect/>
          </a:stretch>
        </p:blipFill>
        <p:spPr>
          <a:xfrm>
            <a:off x="2129443" y="2399123"/>
            <a:ext cx="3851197" cy="2578474"/>
          </a:xfrm>
          <a:prstGeom prst="rect">
            <a:avLst/>
          </a:prstGeom>
        </p:spPr>
      </p:pic>
      <p:pic>
        <p:nvPicPr>
          <p:cNvPr id="242" name="Shape 242"/>
          <p:cNvPicPr preferRelativeResize="0"/>
          <p:nvPr/>
        </p:nvPicPr>
        <p:blipFill>
          <a:blip r:embed="rId4"/>
          <a:stretch>
            <a:fillRect/>
          </a:stretch>
        </p:blipFill>
        <p:spPr>
          <a:xfrm>
            <a:off x="7029450" y="2212486"/>
            <a:ext cx="2642708" cy="3451405"/>
          </a:xfrm>
          <a:prstGeom prst="rect">
            <a:avLst/>
          </a:prstGeom>
        </p:spPr>
      </p:pic>
    </p:spTree>
    <p:extLst>
      <p:ext uri="{BB962C8B-B14F-4D97-AF65-F5344CB8AC3E}">
        <p14:creationId xmlns:p14="http://schemas.microsoft.com/office/powerpoint/2010/main" val="845148422"/>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de-DE" dirty="0"/>
              <a:t>Introduction to Climate Change (ICC)</a:t>
            </a:r>
            <a:endParaRPr lang="en-US" dirty="0"/>
          </a:p>
        </p:txBody>
      </p:sp>
      <p:sp>
        <p:nvSpPr>
          <p:cNvPr id="4" name="Rectangle 3"/>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dirty="0"/>
              <a:t>1.1.	Introduction to Climate Science and Climate Change</a:t>
            </a:r>
          </a:p>
          <a:p>
            <a:pPr lvl="1">
              <a:lnSpc>
                <a:spcPct val="105000"/>
              </a:lnSpc>
            </a:pPr>
            <a:r>
              <a:rPr lang="en-US" sz="2000" dirty="0"/>
              <a:t>1.2.	Causes of Climate Change</a:t>
            </a:r>
          </a:p>
          <a:p>
            <a:pPr lvl="1">
              <a:lnSpc>
                <a:spcPct val="105000"/>
              </a:lnSpc>
            </a:pPr>
            <a:r>
              <a:rPr lang="en-US" sz="2000" dirty="0"/>
              <a:t>1.3.	Climate Intensification: Floods, Droughts and Cyclones</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dirty="0"/>
              <a:t>2.1.	Introduction to Climate Change Impacts</a:t>
            </a:r>
          </a:p>
          <a:p>
            <a:pPr lvl="1">
              <a:lnSpc>
                <a:spcPct val="105000"/>
              </a:lnSpc>
            </a:pPr>
            <a:r>
              <a:rPr lang="en-US" sz="2000" dirty="0"/>
              <a:t>2.2.	Sea Level Rise</a:t>
            </a:r>
          </a:p>
          <a:p>
            <a:pPr lvl="1">
              <a:lnSpc>
                <a:spcPct val="105000"/>
              </a:lnSpc>
            </a:pPr>
            <a:r>
              <a:rPr lang="en-US" sz="2000" dirty="0"/>
              <a:t>2.3.	Climate Change and Water Resources</a:t>
            </a:r>
          </a:p>
          <a:p>
            <a:pPr lvl="1">
              <a:lnSpc>
                <a:spcPct val="105000"/>
              </a:lnSpc>
            </a:pPr>
            <a:r>
              <a:rPr lang="en-US" sz="2000" dirty="0"/>
              <a:t>2.4.	Climate Change and Food Security</a:t>
            </a:r>
          </a:p>
          <a:p>
            <a:pPr lvl="1">
              <a:lnSpc>
                <a:spcPct val="105000"/>
              </a:lnSpc>
            </a:pPr>
            <a:r>
              <a:rPr lang="en-US" sz="2000" dirty="0"/>
              <a:t>2.5.	Climate Change and Human Health</a:t>
            </a:r>
          </a:p>
          <a:p>
            <a:pPr lvl="1">
              <a:lnSpc>
                <a:spcPct val="105000"/>
              </a:lnSpc>
            </a:pPr>
            <a:r>
              <a:rPr lang="en-US" sz="2000" dirty="0"/>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RESPONSES TO CLIMATE CHANGE – MITIGATION AND ADAPTATION</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dirty="0">
                <a:solidFill>
                  <a:schemeClr val="bg2">
                    <a:lumMod val="10000"/>
                  </a:schemeClr>
                </a:solidFill>
              </a:rPr>
              <a:t>3.3.	Principles and Practices of Climate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b="1" dirty="0">
                <a:solidFill>
                  <a:srgbClr val="FF0000"/>
                </a:solidFill>
              </a:rPr>
              <a:t>3.5.	Climate Change and Ecosystem Services</a:t>
            </a:r>
          </a:p>
          <a:p>
            <a:pPr lvl="1">
              <a:lnSpc>
                <a:spcPct val="105000"/>
              </a:lnSpc>
            </a:pPr>
            <a:r>
              <a:rPr lang="en-US" sz="2000" dirty="0">
                <a:solidFill>
                  <a:schemeClr val="bg2">
                    <a:lumMod val="10000"/>
                  </a:schemeClr>
                </a:solidFill>
              </a:rPr>
              <a:t>3.6.	Effective Communications in Climate Change</a:t>
            </a:r>
            <a:endParaRPr lang="en-US" sz="2000" dirty="0"/>
          </a:p>
        </p:txBody>
      </p:sp>
      <p:sp>
        <p:nvSpPr>
          <p:cNvPr id="5" name="Right Arrow 4"/>
          <p:cNvSpPr>
            <a:spLocks noChangeArrowheads="1"/>
          </p:cNvSpPr>
          <p:nvPr/>
        </p:nvSpPr>
        <p:spPr bwMode="auto">
          <a:xfrm>
            <a:off x="1761564" y="6062409"/>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791551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p:txBody>
          <a:bodyPr/>
          <a:lstStyle/>
          <a:p>
            <a:pPr lvl="0"/>
            <a:r>
              <a:rPr lang="en" dirty="0">
                <a:uFillTx/>
                <a:sym typeface="Georgia"/>
              </a:rPr>
              <a:t>Engaging buyers </a:t>
            </a:r>
          </a:p>
        </p:txBody>
      </p:sp>
      <p:pic>
        <p:nvPicPr>
          <p:cNvPr id="249" name="Shape 249"/>
          <p:cNvPicPr preferRelativeResize="0"/>
          <p:nvPr/>
        </p:nvPicPr>
        <p:blipFill>
          <a:blip r:embed="rId3"/>
          <a:stretch>
            <a:fillRect/>
          </a:stretch>
        </p:blipFill>
        <p:spPr>
          <a:xfrm>
            <a:off x="7772401" y="4114800"/>
            <a:ext cx="1890711" cy="2044012"/>
          </a:xfrm>
          <a:prstGeom prst="rect">
            <a:avLst/>
          </a:prstGeom>
        </p:spPr>
      </p:pic>
      <p:pic>
        <p:nvPicPr>
          <p:cNvPr id="250" name="Shape 250"/>
          <p:cNvPicPr preferRelativeResize="0"/>
          <p:nvPr/>
        </p:nvPicPr>
        <p:blipFill>
          <a:blip r:embed="rId4"/>
          <a:stretch>
            <a:fillRect/>
          </a:stretch>
        </p:blipFill>
        <p:spPr>
          <a:xfrm>
            <a:off x="5638800" y="3581401"/>
            <a:ext cx="1828800" cy="2620735"/>
          </a:xfrm>
          <a:prstGeom prst="rect">
            <a:avLst/>
          </a:prstGeom>
        </p:spPr>
      </p:pic>
      <p:pic>
        <p:nvPicPr>
          <p:cNvPr id="251" name="Shape 251"/>
          <p:cNvPicPr preferRelativeResize="0"/>
          <p:nvPr/>
        </p:nvPicPr>
        <p:blipFill>
          <a:blip r:embed="rId5"/>
          <a:stretch>
            <a:fillRect/>
          </a:stretch>
        </p:blipFill>
        <p:spPr>
          <a:xfrm>
            <a:off x="2133600" y="1524000"/>
            <a:ext cx="2857500" cy="2171700"/>
          </a:xfrm>
          <a:prstGeom prst="rect">
            <a:avLst/>
          </a:prstGeom>
        </p:spPr>
      </p:pic>
      <p:pic>
        <p:nvPicPr>
          <p:cNvPr id="252" name="Shape 252"/>
          <p:cNvPicPr preferRelativeResize="0"/>
          <p:nvPr/>
        </p:nvPicPr>
        <p:blipFill>
          <a:blip r:embed="rId6"/>
          <a:stretch>
            <a:fillRect/>
          </a:stretch>
        </p:blipFill>
        <p:spPr>
          <a:xfrm>
            <a:off x="6172200" y="1447800"/>
            <a:ext cx="3200400" cy="1733550"/>
          </a:xfrm>
          <a:prstGeom prst="rect">
            <a:avLst/>
          </a:prstGeom>
        </p:spPr>
      </p:pic>
      <p:pic>
        <p:nvPicPr>
          <p:cNvPr id="254" name="Shape 254"/>
          <p:cNvPicPr preferRelativeResize="0"/>
          <p:nvPr/>
        </p:nvPicPr>
        <p:blipFill>
          <a:blip r:embed="rId7"/>
          <a:stretch>
            <a:fillRect/>
          </a:stretch>
        </p:blipFill>
        <p:spPr>
          <a:xfrm>
            <a:off x="2209801" y="4572001"/>
            <a:ext cx="3124199" cy="1089911"/>
          </a:xfrm>
          <a:prstGeom prst="rect">
            <a:avLst/>
          </a:prstGeom>
        </p:spPr>
      </p:pic>
    </p:spTree>
    <p:extLst>
      <p:ext uri="{BB962C8B-B14F-4D97-AF65-F5344CB8AC3E}">
        <p14:creationId xmlns:p14="http://schemas.microsoft.com/office/powerpoint/2010/main" val="3431798844"/>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3" name="Shape 263"/>
          <p:cNvSpPr txBox="1">
            <a:spLocks/>
          </p:cNvSpPr>
          <p:nvPr/>
        </p:nvSpPr>
        <p:spPr>
          <a:xfrm>
            <a:off x="1981201" y="6399311"/>
            <a:ext cx="7609839" cy="307777"/>
          </a:xfrm>
          <a:prstGeom prst="rect">
            <a:avLst/>
          </a:prstGeom>
          <a:noFill/>
          <a:ln>
            <a:noFill/>
          </a:ln>
        </p:spPr>
        <p:txBody>
          <a:bodyPr lIns="91425" tIns="45700" rIns="91425" bIns="45700" anchor="t" anchorCtr="0">
            <a:noAutofit/>
          </a:bodyPr>
          <a:lstStyle/>
          <a:p>
            <a:pPr>
              <a:buSzPct val="25000"/>
            </a:pPr>
            <a:r>
              <a:rPr lang="en" sz="1400" dirty="0">
                <a:solidFill>
                  <a:schemeClr val="dk1"/>
                </a:solidFill>
                <a:latin typeface="Lato"/>
                <a:ea typeface="Lato"/>
                <a:cs typeface="Lato"/>
                <a:sym typeface="Lato"/>
              </a:rPr>
              <a:t>Butler, 2008. National Woodland Owner Survey.  US Forest Service Gen Tech Report NRS-27</a:t>
            </a:r>
          </a:p>
        </p:txBody>
      </p:sp>
      <p:pic>
        <p:nvPicPr>
          <p:cNvPr id="260" name="Shape 260"/>
          <p:cNvPicPr preferRelativeResize="0"/>
          <p:nvPr/>
        </p:nvPicPr>
        <p:blipFill>
          <a:blip r:embed="rId3"/>
          <a:stretch>
            <a:fillRect/>
          </a:stretch>
        </p:blipFill>
        <p:spPr>
          <a:xfrm>
            <a:off x="2819401" y="1219201"/>
            <a:ext cx="6934199" cy="4951511"/>
          </a:xfrm>
          <a:prstGeom prst="rect">
            <a:avLst/>
          </a:prstGeom>
        </p:spPr>
      </p:pic>
      <p:sp>
        <p:nvSpPr>
          <p:cNvPr id="261" name="Shape 261"/>
          <p:cNvSpPr>
            <a:spLocks/>
          </p:cNvSpPr>
          <p:nvPr/>
        </p:nvSpPr>
        <p:spPr>
          <a:xfrm>
            <a:off x="2362201" y="4800601"/>
            <a:ext cx="7619999" cy="1600199"/>
          </a:xfrm>
          <a:prstGeom prst="rect">
            <a:avLst/>
          </a:prstGeom>
          <a:solidFill>
            <a:schemeClr val="lt1">
              <a:alpha val="27843"/>
            </a:schemeClr>
          </a:solidFill>
          <a:ln w="38100" cap="flat">
            <a:solidFill>
              <a:schemeClr val="accent4"/>
            </a:solidFill>
            <a:prstDash val="solid"/>
            <a:round/>
            <a:headEnd type="none" w="med" len="med"/>
            <a:tailEnd type="none" w="med" len="med"/>
          </a:ln>
        </p:spPr>
        <p:txBody>
          <a:bodyPr lIns="91425" tIns="45700" rIns="91425" bIns="45700" anchor="ctr" anchorCtr="0">
            <a:noAutofit/>
          </a:bodyPr>
          <a:lstStyle/>
          <a:p>
            <a:endParaRPr/>
          </a:p>
        </p:txBody>
      </p:sp>
      <p:sp>
        <p:nvSpPr>
          <p:cNvPr id="262" name="Shape 262"/>
          <p:cNvSpPr txBox="1">
            <a:spLocks noGrp="1"/>
          </p:cNvSpPr>
          <p:nvPr>
            <p:ph type="title"/>
          </p:nvPr>
        </p:nvSpPr>
        <p:spPr/>
        <p:txBody>
          <a:bodyPr>
            <a:normAutofit/>
          </a:bodyPr>
          <a:lstStyle/>
          <a:p>
            <a:pPr lvl="0"/>
            <a:r>
              <a:rPr lang="en" dirty="0">
                <a:uFillTx/>
                <a:sym typeface="Georgia"/>
              </a:rPr>
              <a:t>Engaging sellers	</a:t>
            </a:r>
          </a:p>
        </p:txBody>
      </p:sp>
      <p:pic>
        <p:nvPicPr>
          <p:cNvPr id="264" name="Shape 264"/>
          <p:cNvPicPr preferRelativeResize="0"/>
          <p:nvPr/>
        </p:nvPicPr>
        <p:blipFill>
          <a:blip r:embed="rId4"/>
          <a:stretch>
            <a:fillRect/>
          </a:stretch>
        </p:blipFill>
        <p:spPr>
          <a:xfrm>
            <a:off x="4571999" y="4885985"/>
            <a:ext cx="1532116" cy="1362412"/>
          </a:xfrm>
          <a:prstGeom prst="rect">
            <a:avLst/>
          </a:prstGeom>
        </p:spPr>
      </p:pic>
      <p:pic>
        <p:nvPicPr>
          <p:cNvPr id="265" name="Shape 265"/>
          <p:cNvPicPr preferRelativeResize="0"/>
          <p:nvPr/>
        </p:nvPicPr>
        <p:blipFill>
          <a:blip r:embed="rId5"/>
          <a:stretch>
            <a:fillRect/>
          </a:stretch>
        </p:blipFill>
        <p:spPr>
          <a:xfrm>
            <a:off x="2658883" y="4885987"/>
            <a:ext cx="1532116" cy="1362412"/>
          </a:xfrm>
          <a:prstGeom prst="rect">
            <a:avLst/>
          </a:prstGeom>
        </p:spPr>
      </p:pic>
      <p:pic>
        <p:nvPicPr>
          <p:cNvPr id="266" name="Shape 266"/>
          <p:cNvPicPr preferRelativeResize="0"/>
          <p:nvPr/>
        </p:nvPicPr>
        <p:blipFill>
          <a:blip r:embed="rId6"/>
          <a:stretch>
            <a:fillRect/>
          </a:stretch>
        </p:blipFill>
        <p:spPr>
          <a:xfrm>
            <a:off x="6383021" y="4877394"/>
            <a:ext cx="1541778" cy="1371004"/>
          </a:xfrm>
          <a:prstGeom prst="rect">
            <a:avLst/>
          </a:prstGeom>
        </p:spPr>
      </p:pic>
      <p:pic>
        <p:nvPicPr>
          <p:cNvPr id="267" name="Shape 267"/>
          <p:cNvPicPr preferRelativeResize="0"/>
          <p:nvPr/>
        </p:nvPicPr>
        <p:blipFill>
          <a:blip r:embed="rId7"/>
          <a:stretch>
            <a:fillRect/>
          </a:stretch>
        </p:blipFill>
        <p:spPr>
          <a:xfrm>
            <a:off x="8267700" y="4864971"/>
            <a:ext cx="1333500" cy="1383428"/>
          </a:xfrm>
          <a:prstGeom prst="rect">
            <a:avLst/>
          </a:prstGeom>
        </p:spPr>
      </p:pic>
    </p:spTree>
    <p:extLst>
      <p:ext uri="{BB962C8B-B14F-4D97-AF65-F5344CB8AC3E}">
        <p14:creationId xmlns:p14="http://schemas.microsoft.com/office/powerpoint/2010/main" val="350055964"/>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p:txBody>
          <a:bodyPr/>
          <a:lstStyle/>
          <a:p>
            <a:pPr lvl="0"/>
            <a:r>
              <a:rPr lang="en" dirty="0">
                <a:uFillTx/>
                <a:sym typeface="Georgia"/>
              </a:rPr>
              <a:t>Ensuring PES or market success</a:t>
            </a:r>
          </a:p>
        </p:txBody>
      </p:sp>
      <p:pic>
        <p:nvPicPr>
          <p:cNvPr id="274" name="Shape 274"/>
          <p:cNvPicPr preferRelativeResize="0"/>
          <p:nvPr/>
        </p:nvPicPr>
        <p:blipFill>
          <a:blip r:embed="rId3"/>
          <a:stretch>
            <a:fillRect/>
          </a:stretch>
        </p:blipFill>
        <p:spPr>
          <a:xfrm>
            <a:off x="1524000" y="1295400"/>
            <a:ext cx="7032476" cy="5562600"/>
          </a:xfrm>
          <a:prstGeom prst="rect">
            <a:avLst/>
          </a:prstGeom>
        </p:spPr>
      </p:pic>
      <p:pic>
        <p:nvPicPr>
          <p:cNvPr id="276" name="Shape 276"/>
          <p:cNvPicPr preferRelativeResize="0"/>
          <p:nvPr/>
        </p:nvPicPr>
        <p:blipFill>
          <a:blip r:embed="rId4"/>
          <a:stretch>
            <a:fillRect/>
          </a:stretch>
        </p:blipFill>
        <p:spPr>
          <a:xfrm>
            <a:off x="6676638" y="2809607"/>
            <a:ext cx="1629163" cy="1800225"/>
          </a:xfrm>
          <a:prstGeom prst="rect">
            <a:avLst/>
          </a:prstGeom>
        </p:spPr>
      </p:pic>
      <p:sp>
        <p:nvSpPr>
          <p:cNvPr id="277" name="Shape 277"/>
          <p:cNvSpPr>
            <a:spLocks/>
          </p:cNvSpPr>
          <p:nvPr/>
        </p:nvSpPr>
        <p:spPr>
          <a:xfrm>
            <a:off x="8305801" y="3581400"/>
            <a:ext cx="1066799" cy="457200"/>
          </a:xfrm>
          <a:prstGeom prst="rightArrow">
            <a:avLst>
              <a:gd name="adj1" fmla="val 50000"/>
              <a:gd name="adj2" fmla="val 50000"/>
            </a:avLst>
          </a:prstGeom>
          <a:solidFill>
            <a:schemeClr val="accent1"/>
          </a:solidFill>
          <a:ln w="19050" cap="flat">
            <a:solidFill>
              <a:srgbClr val="535B77"/>
            </a:solidFill>
            <a:prstDash val="solid"/>
            <a:round/>
            <a:headEnd type="none" w="med" len="med"/>
            <a:tailEnd type="none" w="med" len="med"/>
          </a:ln>
        </p:spPr>
        <p:txBody>
          <a:bodyPr lIns="91425" tIns="45700" rIns="91425" bIns="45700" anchor="ctr" anchorCtr="0">
            <a:noAutofit/>
          </a:bodyPr>
          <a:lstStyle/>
          <a:p>
            <a:endParaRPr/>
          </a:p>
        </p:txBody>
      </p:sp>
      <p:sp>
        <p:nvSpPr>
          <p:cNvPr id="278" name="Shape 278"/>
          <p:cNvSpPr>
            <a:spLocks/>
          </p:cNvSpPr>
          <p:nvPr/>
        </p:nvSpPr>
        <p:spPr>
          <a:xfrm>
            <a:off x="9525000" y="3048001"/>
            <a:ext cx="914400" cy="1323439"/>
          </a:xfrm>
          <a:prstGeom prst="rect">
            <a:avLst/>
          </a:prstGeom>
          <a:noFill/>
          <a:ln w="9525" cap="flat">
            <a:solidFill>
              <a:srgbClr val="BBC737"/>
            </a:solidFill>
            <a:prstDash val="solid"/>
            <a:round/>
            <a:headEnd type="none" w="med" len="med"/>
            <a:tailEnd type="none" w="med" len="med"/>
          </a:ln>
        </p:spPr>
        <p:txBody>
          <a:bodyPr lIns="91425" tIns="45700" rIns="91425" bIns="45700" anchor="t" anchorCtr="0">
            <a:noAutofit/>
          </a:bodyPr>
          <a:lstStyle/>
          <a:p>
            <a:pPr algn="ctr">
              <a:buSzPct val="25000"/>
            </a:pPr>
            <a:r>
              <a:rPr lang="en" sz="8000" b="1">
                <a:solidFill>
                  <a:srgbClr val="4561CF"/>
                </a:solidFill>
                <a:latin typeface="Lato"/>
                <a:ea typeface="Lato"/>
                <a:cs typeface="Lato"/>
                <a:sym typeface="Lato"/>
              </a:rPr>
              <a:t>$</a:t>
            </a:r>
          </a:p>
        </p:txBody>
      </p:sp>
    </p:spTree>
    <p:extLst>
      <p:ext uri="{BB962C8B-B14F-4D97-AF65-F5344CB8AC3E}">
        <p14:creationId xmlns:p14="http://schemas.microsoft.com/office/powerpoint/2010/main" val="3112768980"/>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a:spLocks noGrp="1"/>
          </p:cNvSpPr>
          <p:nvPr>
            <p:ph idx="1"/>
          </p:nvPr>
        </p:nvSpPr>
        <p:spPr/>
        <p:txBody>
          <a:bodyPr>
            <a:normAutofit/>
          </a:bodyPr>
          <a:lstStyle/>
          <a:p>
            <a:pPr marL="0" indent="0">
              <a:spcAft>
                <a:spcPts val="600"/>
              </a:spcAft>
              <a:buNone/>
            </a:pPr>
            <a:r>
              <a:rPr lang="en" sz="2300" dirty="0">
                <a:sym typeface="Lato"/>
              </a:rPr>
              <a:t>Total Payments for Forest-Based Ecosystem Services from Gov’t and Non-Gov’t Organizations and Individuals (in 1000s of constant 2005 $). Taking Stock: Payments for Forest Ecosystem Services in the United States.  Forest Trends.  2011. </a:t>
            </a:r>
          </a:p>
          <a:p>
            <a:pPr marL="0" indent="0">
              <a:spcAft>
                <a:spcPts val="600"/>
              </a:spcAft>
              <a:buNone/>
            </a:pPr>
            <a:endParaRPr lang="en" sz="2300" dirty="0">
              <a:sym typeface="Lato"/>
            </a:endParaRPr>
          </a:p>
        </p:txBody>
      </p:sp>
      <p:sp>
        <p:nvSpPr>
          <p:cNvPr id="284" name="Shape 284"/>
          <p:cNvSpPr txBox="1">
            <a:spLocks noGrp="1"/>
          </p:cNvSpPr>
          <p:nvPr>
            <p:ph type="title"/>
          </p:nvPr>
        </p:nvSpPr>
        <p:spPr/>
        <p:txBody>
          <a:bodyPr/>
          <a:lstStyle/>
          <a:p>
            <a:pPr lvl="0"/>
            <a:r>
              <a:rPr lang="en">
                <a:uFillTx/>
                <a:sym typeface="Georgia"/>
              </a:rPr>
              <a:t>But success is not guaranteed…</a:t>
            </a:r>
          </a:p>
        </p:txBody>
      </p:sp>
      <p:pic>
        <p:nvPicPr>
          <p:cNvPr id="286" name="Shape 286"/>
          <p:cNvPicPr preferRelativeResize="0"/>
          <p:nvPr/>
        </p:nvPicPr>
        <p:blipFill rotWithShape="1">
          <a:blip r:embed="rId3"/>
          <a:srcRect l="2161" t="3624" r="2210" b="4215"/>
          <a:stretch/>
        </p:blipFill>
        <p:spPr>
          <a:xfrm>
            <a:off x="2804160" y="3054096"/>
            <a:ext cx="6675120" cy="3712466"/>
          </a:xfrm>
          <a:prstGeom prst="rect">
            <a:avLst/>
          </a:prstGeom>
        </p:spPr>
      </p:pic>
    </p:spTree>
    <p:extLst>
      <p:ext uri="{BB962C8B-B14F-4D97-AF65-F5344CB8AC3E}">
        <p14:creationId xmlns:p14="http://schemas.microsoft.com/office/powerpoint/2010/main" val="220147710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p:txBody>
          <a:bodyPr/>
          <a:lstStyle/>
          <a:p>
            <a:pPr lvl="0"/>
            <a:r>
              <a:rPr lang="en">
                <a:uFillTx/>
                <a:sym typeface="Georgia"/>
              </a:rPr>
              <a:t>Markets: Stacking vs. Bundling</a:t>
            </a:r>
          </a:p>
        </p:txBody>
      </p:sp>
      <p:sp>
        <p:nvSpPr>
          <p:cNvPr id="293" name="Shape 293"/>
          <p:cNvSpPr txBox="1">
            <a:spLocks noGrp="1"/>
          </p:cNvSpPr>
          <p:nvPr>
            <p:ph idx="4294967295"/>
          </p:nvPr>
        </p:nvSpPr>
        <p:spPr>
          <a:xfrm>
            <a:off x="0" y="1825625"/>
            <a:ext cx="10515600" cy="4351338"/>
          </a:xfrm>
        </p:spPr>
        <p:txBody>
          <a:bodyPr>
            <a:normAutofit/>
          </a:bodyPr>
          <a:lstStyle/>
          <a:p>
            <a:pPr marL="0" indent="0">
              <a:buNone/>
            </a:pPr>
            <a:r>
              <a:rPr lang="en" sz="2000" dirty="0">
                <a:sym typeface="Lato"/>
              </a:rPr>
              <a:t>A single project provides multiple benefits.  These benefits may sold separately (stacked) or be packaged together (bundled):</a:t>
            </a:r>
          </a:p>
        </p:txBody>
      </p:sp>
      <p:sp>
        <p:nvSpPr>
          <p:cNvPr id="294" name="Shape 294"/>
          <p:cNvSpPr>
            <a:spLocks/>
          </p:cNvSpPr>
          <p:nvPr/>
        </p:nvSpPr>
        <p:spPr>
          <a:xfrm>
            <a:off x="5105401" y="2514601"/>
            <a:ext cx="1981199" cy="2666999"/>
          </a:xfrm>
          <a:prstGeom prst="rect">
            <a:avLst/>
          </a:prstGeom>
          <a:gradFill>
            <a:gsLst>
              <a:gs pos="0">
                <a:srgbClr val="FBFFD6"/>
              </a:gs>
              <a:gs pos="30000">
                <a:srgbClr val="F9FFC3"/>
              </a:gs>
              <a:gs pos="45000">
                <a:srgbClr val="F9FFBB"/>
              </a:gs>
              <a:gs pos="55000">
                <a:srgbClr val="F9FFBB"/>
              </a:gs>
              <a:gs pos="73000">
                <a:srgbClr val="F9FFC3"/>
              </a:gs>
              <a:gs pos="100000">
                <a:srgbClr val="FBFFD6"/>
              </a:gs>
            </a:gsLst>
            <a:lin ang="949999" scaled="0"/>
          </a:gradFill>
          <a:ln w="9525" cap="flat">
            <a:solidFill>
              <a:schemeClr val="accent3"/>
            </a:solidFill>
            <a:prstDash val="dash"/>
            <a:round/>
            <a:headEnd type="none" w="med" len="med"/>
            <a:tailEnd type="none" w="med" len="med"/>
          </a:ln>
        </p:spPr>
        <p:txBody>
          <a:bodyPr lIns="91425" tIns="45700" rIns="91425" bIns="45700" anchor="ctr" anchorCtr="0">
            <a:noAutofit/>
          </a:bodyPr>
          <a:lstStyle/>
          <a:p>
            <a:endParaRPr/>
          </a:p>
        </p:txBody>
      </p:sp>
      <p:sp>
        <p:nvSpPr>
          <p:cNvPr id="295" name="Shape 295"/>
          <p:cNvSpPr txBox="1">
            <a:spLocks/>
          </p:cNvSpPr>
          <p:nvPr/>
        </p:nvSpPr>
        <p:spPr>
          <a:xfrm>
            <a:off x="5181601" y="2743201"/>
            <a:ext cx="1904999" cy="2246769"/>
          </a:xfrm>
          <a:prstGeom prst="rect">
            <a:avLst/>
          </a:prstGeom>
          <a:noFill/>
          <a:ln>
            <a:noFill/>
          </a:ln>
        </p:spPr>
        <p:txBody>
          <a:bodyPr lIns="91425" tIns="45700" rIns="91425" bIns="45700" anchor="t" anchorCtr="0">
            <a:noAutofit/>
          </a:bodyPr>
          <a:lstStyle/>
          <a:p>
            <a:pPr>
              <a:buSzPct val="25000"/>
            </a:pPr>
            <a:r>
              <a:rPr lang="en" sz="2700" dirty="0">
                <a:solidFill>
                  <a:schemeClr val="dk1"/>
                </a:solidFill>
                <a:latin typeface="Calibri"/>
                <a:ea typeface="Lato"/>
                <a:cs typeface="Calibri"/>
                <a:sym typeface="Lato"/>
              </a:rPr>
              <a:t>Plot of land with an Ecosystem Services Project</a:t>
            </a:r>
          </a:p>
        </p:txBody>
      </p:sp>
      <p:sp>
        <p:nvSpPr>
          <p:cNvPr id="296" name="Shape 296"/>
          <p:cNvSpPr txBox="1">
            <a:spLocks/>
          </p:cNvSpPr>
          <p:nvPr/>
        </p:nvSpPr>
        <p:spPr>
          <a:xfrm>
            <a:off x="1752600" y="5282625"/>
            <a:ext cx="3276600" cy="584774"/>
          </a:xfrm>
          <a:prstGeom prst="rect">
            <a:avLst/>
          </a:prstGeom>
          <a:noFill/>
          <a:ln>
            <a:noFill/>
          </a:ln>
        </p:spPr>
        <p:txBody>
          <a:bodyPr lIns="91425" tIns="45700" rIns="91425" bIns="45700" anchor="t" anchorCtr="0">
            <a:noAutofit/>
          </a:bodyPr>
          <a:lstStyle/>
          <a:p>
            <a:pPr algn="ctr">
              <a:buSzPct val="25000"/>
            </a:pPr>
            <a:r>
              <a:rPr lang="en" sz="3200" b="1" dirty="0">
                <a:solidFill>
                  <a:schemeClr val="accent6"/>
                </a:solidFill>
                <a:latin typeface="Lato"/>
                <a:ea typeface="Lato"/>
                <a:cs typeface="Lato"/>
                <a:sym typeface="Lato"/>
              </a:rPr>
              <a:t>STACKING</a:t>
            </a:r>
          </a:p>
        </p:txBody>
      </p:sp>
      <p:sp>
        <p:nvSpPr>
          <p:cNvPr id="297" name="Shape 297"/>
          <p:cNvSpPr txBox="1">
            <a:spLocks/>
          </p:cNvSpPr>
          <p:nvPr/>
        </p:nvSpPr>
        <p:spPr>
          <a:xfrm>
            <a:off x="7086600" y="5257800"/>
            <a:ext cx="3276600" cy="584774"/>
          </a:xfrm>
          <a:prstGeom prst="rect">
            <a:avLst/>
          </a:prstGeom>
          <a:noFill/>
          <a:ln>
            <a:noFill/>
          </a:ln>
        </p:spPr>
        <p:txBody>
          <a:bodyPr lIns="91425" tIns="45700" rIns="91425" bIns="45700" anchor="t" anchorCtr="0">
            <a:noAutofit/>
          </a:bodyPr>
          <a:lstStyle/>
          <a:p>
            <a:pPr algn="ctr">
              <a:buSzPct val="25000"/>
            </a:pPr>
            <a:r>
              <a:rPr lang="en" sz="3200" b="1" dirty="0">
                <a:solidFill>
                  <a:schemeClr val="accent4"/>
                </a:solidFill>
                <a:latin typeface="Lato"/>
                <a:ea typeface="Lato"/>
                <a:cs typeface="Lato"/>
                <a:sym typeface="Lato"/>
              </a:rPr>
              <a:t>BUNDLING</a:t>
            </a:r>
          </a:p>
        </p:txBody>
      </p:sp>
      <p:grpSp>
        <p:nvGrpSpPr>
          <p:cNvPr id="298" name="Shape 298"/>
          <p:cNvGrpSpPr/>
          <p:nvPr/>
        </p:nvGrpSpPr>
        <p:grpSpPr>
          <a:xfrm>
            <a:off x="1752600" y="2407145"/>
            <a:ext cx="8686800" cy="2286000"/>
            <a:chOff x="228600" y="3352800"/>
            <a:chExt cx="8686800" cy="2286000"/>
          </a:xfrm>
        </p:grpSpPr>
        <p:sp>
          <p:nvSpPr>
            <p:cNvPr id="299" name="Shape 299"/>
            <p:cNvSpPr>
              <a:spLocks/>
            </p:cNvSpPr>
            <p:nvPr/>
          </p:nvSpPr>
          <p:spPr>
            <a:xfrm>
              <a:off x="228600" y="3352800"/>
              <a:ext cx="1219199" cy="1143000"/>
            </a:xfrm>
            <a:prstGeom prst="wave">
              <a:avLst>
                <a:gd name="adj1" fmla="val 12500"/>
                <a:gd name="adj2" fmla="val 0"/>
              </a:avLst>
            </a:prstGeom>
            <a:gradFill>
              <a:gsLst>
                <a:gs pos="0">
                  <a:srgbClr val="E8DCD8"/>
                </a:gs>
                <a:gs pos="30000">
                  <a:srgbClr val="DECAC4"/>
                </a:gs>
                <a:gs pos="45000">
                  <a:srgbClr val="DAC6BD"/>
                </a:gs>
                <a:gs pos="55000">
                  <a:srgbClr val="DAC6BD"/>
                </a:gs>
                <a:gs pos="73000">
                  <a:srgbClr val="DECAC4"/>
                </a:gs>
                <a:gs pos="100000">
                  <a:srgbClr val="E8DCD8"/>
                </a:gs>
              </a:gsLst>
              <a:lin ang="949999" scaled="0"/>
            </a:gradFill>
            <a:ln w="9525" cap="flat">
              <a:solidFill>
                <a:schemeClr val="accent6"/>
              </a:solidFill>
              <a:prstDash val="solid"/>
              <a:round/>
              <a:headEnd type="none" w="med" len="med"/>
              <a:tailEnd type="none" w="med" len="med"/>
            </a:ln>
          </p:spPr>
          <p:txBody>
            <a:bodyPr lIns="91425" tIns="45700" rIns="91425" bIns="45700" anchor="ctr" anchorCtr="0">
              <a:noAutofit/>
            </a:bodyPr>
            <a:lstStyle/>
            <a:p>
              <a:endParaRPr/>
            </a:p>
          </p:txBody>
        </p:sp>
        <p:sp>
          <p:nvSpPr>
            <p:cNvPr id="300" name="Shape 300"/>
            <p:cNvSpPr>
              <a:spLocks/>
            </p:cNvSpPr>
            <p:nvPr/>
          </p:nvSpPr>
          <p:spPr>
            <a:xfrm>
              <a:off x="228600" y="4419600"/>
              <a:ext cx="1219199" cy="1143000"/>
            </a:xfrm>
            <a:prstGeom prst="wave">
              <a:avLst>
                <a:gd name="adj1" fmla="val 12500"/>
                <a:gd name="adj2" fmla="val 0"/>
              </a:avLst>
            </a:prstGeom>
            <a:gradFill>
              <a:gsLst>
                <a:gs pos="0">
                  <a:srgbClr val="E8DCD8"/>
                </a:gs>
                <a:gs pos="30000">
                  <a:srgbClr val="DECAC4"/>
                </a:gs>
                <a:gs pos="45000">
                  <a:srgbClr val="DAC6BD"/>
                </a:gs>
                <a:gs pos="55000">
                  <a:srgbClr val="DAC6BD"/>
                </a:gs>
                <a:gs pos="73000">
                  <a:srgbClr val="DECAC4"/>
                </a:gs>
                <a:gs pos="100000">
                  <a:srgbClr val="E8DCD8"/>
                </a:gs>
              </a:gsLst>
              <a:lin ang="949999" scaled="0"/>
            </a:gradFill>
            <a:ln w="9525" cap="flat">
              <a:solidFill>
                <a:schemeClr val="accent6"/>
              </a:solidFill>
              <a:prstDash val="solid"/>
              <a:round/>
              <a:headEnd type="none" w="med" len="med"/>
              <a:tailEnd type="none" w="med" len="med"/>
            </a:ln>
          </p:spPr>
          <p:txBody>
            <a:bodyPr lIns="91425" tIns="45700" rIns="91425" bIns="45700" anchor="ctr" anchorCtr="0">
              <a:noAutofit/>
            </a:bodyPr>
            <a:lstStyle/>
            <a:p>
              <a:endParaRPr/>
            </a:p>
          </p:txBody>
        </p:sp>
        <p:sp>
          <p:nvSpPr>
            <p:cNvPr id="301" name="Shape 301"/>
            <p:cNvSpPr txBox="1">
              <a:spLocks/>
            </p:cNvSpPr>
            <p:nvPr/>
          </p:nvSpPr>
          <p:spPr>
            <a:xfrm>
              <a:off x="304800" y="3657600"/>
              <a:ext cx="1143000" cy="646331"/>
            </a:xfrm>
            <a:prstGeom prst="rect">
              <a:avLst/>
            </a:prstGeom>
            <a:noFill/>
            <a:ln>
              <a:noFill/>
            </a:ln>
          </p:spPr>
          <p:txBody>
            <a:bodyPr lIns="91425" tIns="45700" rIns="91425" bIns="45700" anchor="t" anchorCtr="0">
              <a:noAutofit/>
            </a:bodyPr>
            <a:lstStyle/>
            <a:p>
              <a:pPr>
                <a:buSzPct val="25000"/>
              </a:pPr>
              <a:r>
                <a:rPr lang="en">
                  <a:solidFill>
                    <a:schemeClr val="dk1"/>
                  </a:solidFill>
                  <a:latin typeface="Lato"/>
                  <a:ea typeface="Lato"/>
                  <a:cs typeface="Lato"/>
                  <a:sym typeface="Lato"/>
                </a:rPr>
                <a:t>Multiple buyers</a:t>
              </a:r>
            </a:p>
          </p:txBody>
        </p:sp>
        <p:sp>
          <p:nvSpPr>
            <p:cNvPr id="302" name="Shape 302"/>
            <p:cNvSpPr txBox="1">
              <a:spLocks/>
            </p:cNvSpPr>
            <p:nvPr/>
          </p:nvSpPr>
          <p:spPr>
            <a:xfrm>
              <a:off x="304800" y="4687669"/>
              <a:ext cx="1143000" cy="646331"/>
            </a:xfrm>
            <a:prstGeom prst="rect">
              <a:avLst/>
            </a:prstGeom>
            <a:noFill/>
            <a:ln>
              <a:noFill/>
            </a:ln>
          </p:spPr>
          <p:txBody>
            <a:bodyPr lIns="91425" tIns="45700" rIns="91425" bIns="45700" anchor="t" anchorCtr="0">
              <a:noAutofit/>
            </a:bodyPr>
            <a:lstStyle/>
            <a:p>
              <a:pPr>
                <a:buSzPct val="25000"/>
              </a:pPr>
              <a:r>
                <a:rPr lang="en">
                  <a:solidFill>
                    <a:schemeClr val="dk1"/>
                  </a:solidFill>
                  <a:latin typeface="Lato"/>
                  <a:ea typeface="Lato"/>
                  <a:cs typeface="Lato"/>
                  <a:sym typeface="Lato"/>
                </a:rPr>
                <a:t>Multiple markets</a:t>
              </a:r>
            </a:p>
          </p:txBody>
        </p:sp>
        <p:sp>
          <p:nvSpPr>
            <p:cNvPr id="303" name="Shape 303"/>
            <p:cNvSpPr>
              <a:spLocks/>
            </p:cNvSpPr>
            <p:nvPr/>
          </p:nvSpPr>
          <p:spPr>
            <a:xfrm>
              <a:off x="7696200" y="3352800"/>
              <a:ext cx="1219199" cy="1143000"/>
            </a:xfrm>
            <a:prstGeom prst="wave">
              <a:avLst>
                <a:gd name="adj1" fmla="val 12500"/>
                <a:gd name="adj2" fmla="val 0"/>
              </a:avLst>
            </a:prstGeom>
            <a:gradFill>
              <a:gsLst>
                <a:gs pos="0">
                  <a:srgbClr val="FFF7DD"/>
                </a:gs>
                <a:gs pos="30000">
                  <a:srgbClr val="FFF3CF"/>
                </a:gs>
                <a:gs pos="45000">
                  <a:srgbClr val="FEF0C9"/>
                </a:gs>
                <a:gs pos="55000">
                  <a:srgbClr val="FEF0C9"/>
                </a:gs>
                <a:gs pos="73000">
                  <a:srgbClr val="FFF3CF"/>
                </a:gs>
                <a:gs pos="100000">
                  <a:srgbClr val="FFF7DD"/>
                </a:gs>
              </a:gsLst>
              <a:lin ang="949999" scaled="0"/>
            </a:gradFill>
            <a:ln w="9525" cap="flat">
              <a:solidFill>
                <a:schemeClr val="accent4"/>
              </a:solidFill>
              <a:prstDash val="solid"/>
              <a:round/>
              <a:headEnd type="none" w="med" len="med"/>
              <a:tailEnd type="none" w="med" len="med"/>
            </a:ln>
          </p:spPr>
          <p:txBody>
            <a:bodyPr lIns="91425" tIns="45700" rIns="91425" bIns="45700" anchor="ctr" anchorCtr="0">
              <a:noAutofit/>
            </a:bodyPr>
            <a:lstStyle/>
            <a:p>
              <a:endParaRPr/>
            </a:p>
          </p:txBody>
        </p:sp>
        <p:sp>
          <p:nvSpPr>
            <p:cNvPr id="304" name="Shape 304"/>
            <p:cNvSpPr txBox="1">
              <a:spLocks/>
            </p:cNvSpPr>
            <p:nvPr/>
          </p:nvSpPr>
          <p:spPr>
            <a:xfrm>
              <a:off x="7772400" y="3657600"/>
              <a:ext cx="1143000" cy="646331"/>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Lato"/>
                  <a:cs typeface="Calibri"/>
                  <a:sym typeface="Lato"/>
                </a:rPr>
                <a:t>Single buyer</a:t>
              </a:r>
            </a:p>
          </p:txBody>
        </p:sp>
        <p:sp>
          <p:nvSpPr>
            <p:cNvPr id="305" name="Shape 305"/>
            <p:cNvSpPr>
              <a:spLocks/>
            </p:cNvSpPr>
            <p:nvPr/>
          </p:nvSpPr>
          <p:spPr>
            <a:xfrm>
              <a:off x="7127239" y="4495800"/>
              <a:ext cx="1788160" cy="1143000"/>
            </a:xfrm>
            <a:prstGeom prst="wave">
              <a:avLst>
                <a:gd name="adj1" fmla="val 12500"/>
                <a:gd name="adj2" fmla="val 0"/>
              </a:avLst>
            </a:prstGeom>
            <a:gradFill>
              <a:gsLst>
                <a:gs pos="0">
                  <a:srgbClr val="FFF7DD"/>
                </a:gs>
                <a:gs pos="30000">
                  <a:srgbClr val="FFF3CF"/>
                </a:gs>
                <a:gs pos="45000">
                  <a:srgbClr val="FEF0C9"/>
                </a:gs>
                <a:gs pos="55000">
                  <a:srgbClr val="FEF0C9"/>
                </a:gs>
                <a:gs pos="73000">
                  <a:srgbClr val="FFF3CF"/>
                </a:gs>
                <a:gs pos="100000">
                  <a:srgbClr val="FFF7DD"/>
                </a:gs>
              </a:gsLst>
              <a:lin ang="949999" scaled="0"/>
            </a:gradFill>
            <a:ln w="9525" cap="flat">
              <a:solidFill>
                <a:schemeClr val="accent4"/>
              </a:solidFill>
              <a:prstDash val="solid"/>
              <a:round/>
              <a:headEnd type="none" w="med" len="med"/>
              <a:tailEnd type="none" w="med" len="med"/>
            </a:ln>
          </p:spPr>
          <p:txBody>
            <a:bodyPr lIns="91425" tIns="45700" rIns="91425" bIns="45700" anchor="ctr" anchorCtr="0">
              <a:noAutofit/>
            </a:bodyPr>
            <a:lstStyle/>
            <a:p>
              <a:endParaRPr/>
            </a:p>
          </p:txBody>
        </p:sp>
        <p:sp>
          <p:nvSpPr>
            <p:cNvPr id="306" name="Shape 306"/>
            <p:cNvSpPr txBox="1">
              <a:spLocks/>
            </p:cNvSpPr>
            <p:nvPr/>
          </p:nvSpPr>
          <p:spPr>
            <a:xfrm>
              <a:off x="7239000" y="4800600"/>
              <a:ext cx="1676399" cy="646331"/>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Lato"/>
                  <a:cs typeface="Calibri"/>
                  <a:sym typeface="Lato"/>
                </a:rPr>
                <a:t>Integrated Market</a:t>
              </a:r>
            </a:p>
          </p:txBody>
        </p:sp>
      </p:grpSp>
      <p:sp>
        <p:nvSpPr>
          <p:cNvPr id="307" name="Shape 307"/>
          <p:cNvSpPr txBox="1">
            <a:spLocks/>
          </p:cNvSpPr>
          <p:nvPr/>
        </p:nvSpPr>
        <p:spPr>
          <a:xfrm>
            <a:off x="2773760" y="2771436"/>
            <a:ext cx="2171481" cy="2677656"/>
          </a:xfrm>
          <a:prstGeom prst="rect">
            <a:avLst/>
          </a:prstGeom>
          <a:noFill/>
          <a:ln>
            <a:noFill/>
          </a:ln>
        </p:spPr>
        <p:txBody>
          <a:bodyPr lIns="91425" tIns="45700" rIns="91425" bIns="45700" anchor="t" anchorCtr="0">
            <a:noAutofit/>
          </a:bodyPr>
          <a:lstStyle/>
          <a:p>
            <a:pPr algn="ctr">
              <a:buSzPct val="25000"/>
            </a:pPr>
            <a:r>
              <a:rPr lang="en" sz="3200" b="1" dirty="0">
                <a:solidFill>
                  <a:schemeClr val="dk1"/>
                </a:solidFill>
                <a:latin typeface="Calibri"/>
                <a:ea typeface="Lato"/>
                <a:cs typeface="Calibri"/>
                <a:sym typeface="Lato"/>
              </a:rPr>
              <a:t>$</a:t>
            </a:r>
            <a:r>
              <a:rPr lang="en" dirty="0">
                <a:solidFill>
                  <a:schemeClr val="dk1"/>
                </a:solidFill>
                <a:latin typeface="Calibri"/>
                <a:ea typeface="Lato"/>
                <a:cs typeface="Calibri"/>
                <a:sym typeface="Lato"/>
              </a:rPr>
              <a:t>Carbon Credit</a:t>
            </a:r>
          </a:p>
          <a:p>
            <a:endParaRPr lang="en" dirty="0">
              <a:solidFill>
                <a:schemeClr val="dk1"/>
              </a:solidFill>
              <a:latin typeface="Calibri"/>
              <a:ea typeface="Lato"/>
              <a:cs typeface="Calibri"/>
              <a:sym typeface="Lato"/>
            </a:endParaRPr>
          </a:p>
          <a:p>
            <a:pPr algn="ctr">
              <a:buSzPct val="25000"/>
            </a:pPr>
            <a:r>
              <a:rPr lang="en" sz="3200" b="1" dirty="0">
                <a:solidFill>
                  <a:schemeClr val="dk1"/>
                </a:solidFill>
                <a:latin typeface="Calibri"/>
                <a:ea typeface="Lato"/>
                <a:cs typeface="Calibri"/>
                <a:sym typeface="Lato"/>
              </a:rPr>
              <a:t>$ </a:t>
            </a:r>
            <a:r>
              <a:rPr lang="en" dirty="0">
                <a:solidFill>
                  <a:schemeClr val="dk1"/>
                </a:solidFill>
                <a:latin typeface="Calibri"/>
                <a:ea typeface="Lato"/>
                <a:cs typeface="Calibri"/>
                <a:sym typeface="Lato"/>
              </a:rPr>
              <a:t>Water Credit</a:t>
            </a:r>
          </a:p>
          <a:p>
            <a:pPr algn="ctr">
              <a:buSzPct val="25000"/>
            </a:pPr>
            <a:endParaRPr lang="fr-CH" dirty="0">
              <a:solidFill>
                <a:schemeClr val="dk1"/>
              </a:solidFill>
              <a:latin typeface="Calibri"/>
              <a:ea typeface="Lato"/>
              <a:cs typeface="Calibri"/>
              <a:sym typeface="Lato"/>
            </a:endParaRPr>
          </a:p>
          <a:p>
            <a:pPr algn="ctr">
              <a:buSzPct val="25000"/>
            </a:pPr>
            <a:r>
              <a:rPr lang="en" sz="3200" b="1" dirty="0">
                <a:solidFill>
                  <a:schemeClr val="dk1"/>
                </a:solidFill>
                <a:latin typeface="Calibri"/>
                <a:ea typeface="Lato"/>
                <a:cs typeface="Calibri"/>
                <a:sym typeface="Lato"/>
              </a:rPr>
              <a:t>$</a:t>
            </a:r>
            <a:r>
              <a:rPr lang="en" dirty="0">
                <a:solidFill>
                  <a:schemeClr val="dk1"/>
                </a:solidFill>
                <a:latin typeface="Calibri"/>
                <a:ea typeface="Lato"/>
                <a:cs typeface="Calibri"/>
                <a:sym typeface="Lato"/>
              </a:rPr>
              <a:t>Biodiversity Credit</a:t>
            </a:r>
          </a:p>
          <a:p>
            <a:endParaRPr lang="en" dirty="0">
              <a:solidFill>
                <a:schemeClr val="dk1"/>
              </a:solidFill>
              <a:latin typeface="Calibri"/>
              <a:ea typeface="Lato"/>
              <a:cs typeface="Calibri"/>
              <a:sym typeface="Lato"/>
            </a:endParaRPr>
          </a:p>
        </p:txBody>
      </p:sp>
      <p:cxnSp>
        <p:nvCxnSpPr>
          <p:cNvPr id="308" name="Shape 308"/>
          <p:cNvCxnSpPr/>
          <p:nvPr/>
        </p:nvCxnSpPr>
        <p:spPr>
          <a:xfrm>
            <a:off x="4648201" y="3122612"/>
            <a:ext cx="304799" cy="1587"/>
          </a:xfrm>
          <a:prstGeom prst="straightConnector1">
            <a:avLst/>
          </a:prstGeom>
          <a:noFill/>
          <a:ln w="38100" cap="flat">
            <a:solidFill>
              <a:schemeClr val="accent6"/>
            </a:solidFill>
            <a:prstDash val="solid"/>
            <a:round/>
            <a:headEnd type="none" w="med" len="med"/>
            <a:tailEnd type="stealth" w="lg" len="lg"/>
          </a:ln>
        </p:spPr>
      </p:cxnSp>
      <p:cxnSp>
        <p:nvCxnSpPr>
          <p:cNvPr id="309" name="Shape 309"/>
          <p:cNvCxnSpPr/>
          <p:nvPr/>
        </p:nvCxnSpPr>
        <p:spPr>
          <a:xfrm>
            <a:off x="4648201" y="3855184"/>
            <a:ext cx="304799" cy="1587"/>
          </a:xfrm>
          <a:prstGeom prst="straightConnector1">
            <a:avLst/>
          </a:prstGeom>
          <a:noFill/>
          <a:ln w="38100" cap="flat">
            <a:solidFill>
              <a:schemeClr val="accent6"/>
            </a:solidFill>
            <a:prstDash val="solid"/>
            <a:round/>
            <a:headEnd type="none" w="med" len="med"/>
            <a:tailEnd type="stealth" w="lg" len="lg"/>
          </a:ln>
        </p:spPr>
      </p:cxnSp>
      <p:cxnSp>
        <p:nvCxnSpPr>
          <p:cNvPr id="310" name="Shape 310"/>
          <p:cNvCxnSpPr/>
          <p:nvPr/>
        </p:nvCxnSpPr>
        <p:spPr>
          <a:xfrm>
            <a:off x="4658041" y="4693146"/>
            <a:ext cx="304799" cy="1587"/>
          </a:xfrm>
          <a:prstGeom prst="straightConnector1">
            <a:avLst/>
          </a:prstGeom>
          <a:noFill/>
          <a:ln w="38100" cap="flat">
            <a:solidFill>
              <a:schemeClr val="accent6"/>
            </a:solidFill>
            <a:prstDash val="solid"/>
            <a:round/>
            <a:headEnd type="none" w="med" len="med"/>
            <a:tailEnd type="stealth" w="lg" len="lg"/>
          </a:ln>
        </p:spPr>
      </p:cxnSp>
      <p:sp>
        <p:nvSpPr>
          <p:cNvPr id="311" name="Shape 311"/>
          <p:cNvSpPr txBox="1">
            <a:spLocks/>
          </p:cNvSpPr>
          <p:nvPr/>
        </p:nvSpPr>
        <p:spPr>
          <a:xfrm>
            <a:off x="7391400" y="2514600"/>
            <a:ext cx="1257945" cy="1631950"/>
          </a:xfrm>
          <a:prstGeom prst="rect">
            <a:avLst/>
          </a:prstGeom>
          <a:noFill/>
          <a:ln>
            <a:noFill/>
          </a:ln>
        </p:spPr>
        <p:txBody>
          <a:bodyPr lIns="91425" tIns="45700" rIns="91425" bIns="45700" anchor="t" anchorCtr="0">
            <a:noAutofit/>
          </a:bodyPr>
          <a:lstStyle/>
          <a:p>
            <a:pPr>
              <a:buSzPct val="25000"/>
            </a:pPr>
            <a:r>
              <a:rPr lang="en" sz="3200" b="1" dirty="0">
                <a:solidFill>
                  <a:schemeClr val="dk1"/>
                </a:solidFill>
                <a:latin typeface="Lato"/>
                <a:ea typeface="Lato"/>
                <a:cs typeface="Lato"/>
                <a:sym typeface="Lato"/>
              </a:rPr>
              <a:t>$$$</a:t>
            </a:r>
          </a:p>
          <a:p>
            <a:pPr>
              <a:buSzPct val="25000"/>
            </a:pPr>
            <a:r>
              <a:rPr lang="en" dirty="0">
                <a:solidFill>
                  <a:schemeClr val="dk1"/>
                </a:solidFill>
                <a:latin typeface="Lato"/>
                <a:ea typeface="Lato"/>
                <a:cs typeface="Lato"/>
                <a:sym typeface="Lato"/>
              </a:rPr>
              <a:t>Integrated Credit</a:t>
            </a:r>
          </a:p>
          <a:p>
            <a:endParaRPr lang="en">
              <a:solidFill>
                <a:schemeClr val="dk1"/>
              </a:solidFill>
              <a:latin typeface="Lato"/>
              <a:ea typeface="Lato"/>
              <a:cs typeface="Lato"/>
              <a:sym typeface="Lato"/>
            </a:endParaRPr>
          </a:p>
        </p:txBody>
      </p:sp>
      <p:cxnSp>
        <p:nvCxnSpPr>
          <p:cNvPr id="312" name="Shape 312"/>
          <p:cNvCxnSpPr/>
          <p:nvPr/>
        </p:nvCxnSpPr>
        <p:spPr>
          <a:xfrm rot="10800000">
            <a:off x="7162799" y="3733800"/>
            <a:ext cx="762000" cy="1587"/>
          </a:xfrm>
          <a:prstGeom prst="straightConnector1">
            <a:avLst/>
          </a:prstGeom>
          <a:noFill/>
          <a:ln w="38100" cap="flat">
            <a:solidFill>
              <a:schemeClr val="accent4"/>
            </a:solidFill>
            <a:prstDash val="solid"/>
            <a:round/>
            <a:headEnd type="none" w="med" len="med"/>
            <a:tailEnd type="stealth" w="lg" len="lg"/>
          </a:ln>
        </p:spPr>
      </p:cxnSp>
    </p:spTree>
    <p:extLst>
      <p:ext uri="{BB962C8B-B14F-4D97-AF65-F5344CB8AC3E}">
        <p14:creationId xmlns:p14="http://schemas.microsoft.com/office/powerpoint/2010/main" val="918996026"/>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p:txBody>
          <a:bodyPr/>
          <a:lstStyle/>
          <a:p>
            <a:pPr lvl="0"/>
            <a:r>
              <a:rPr lang="en">
                <a:uFillTx/>
                <a:sym typeface="Georgia"/>
              </a:rPr>
              <a:t>Examples of PES	</a:t>
            </a:r>
          </a:p>
        </p:txBody>
      </p:sp>
      <p:sp>
        <p:nvSpPr>
          <p:cNvPr id="319" name="Shape 319"/>
          <p:cNvSpPr txBox="1">
            <a:spLocks noGrp="1"/>
          </p:cNvSpPr>
          <p:nvPr>
            <p:ph idx="4294967295"/>
          </p:nvPr>
        </p:nvSpPr>
        <p:spPr>
          <a:xfrm>
            <a:off x="0" y="1600200"/>
            <a:ext cx="10972800" cy="4525963"/>
          </a:xfrm>
        </p:spPr>
        <p:txBody>
          <a:bodyPr>
            <a:normAutofit/>
          </a:bodyPr>
          <a:lstStyle/>
          <a:p>
            <a:pPr marL="0" indent="0">
              <a:buNone/>
            </a:pPr>
            <a:r>
              <a:rPr lang="en" sz="2500" dirty="0">
                <a:sym typeface="Lato"/>
              </a:rPr>
              <a:t>NYC Watershed Program</a:t>
            </a:r>
          </a:p>
        </p:txBody>
      </p:sp>
      <p:pic>
        <p:nvPicPr>
          <p:cNvPr id="320" name="Shape 320"/>
          <p:cNvPicPr preferRelativeResize="0"/>
          <p:nvPr/>
        </p:nvPicPr>
        <p:blipFill>
          <a:blip r:embed="rId3"/>
          <a:stretch>
            <a:fillRect/>
          </a:stretch>
        </p:blipFill>
        <p:spPr>
          <a:xfrm>
            <a:off x="2313763" y="2285783"/>
            <a:ext cx="2754239" cy="3840380"/>
          </a:xfrm>
          <a:prstGeom prst="rect">
            <a:avLst/>
          </a:prstGeom>
        </p:spPr>
      </p:pic>
      <p:pic>
        <p:nvPicPr>
          <p:cNvPr id="321" name="Shape 321"/>
          <p:cNvPicPr preferRelativeResize="0"/>
          <p:nvPr/>
        </p:nvPicPr>
        <p:blipFill>
          <a:blip r:embed="rId4"/>
          <a:stretch>
            <a:fillRect/>
          </a:stretch>
        </p:blipFill>
        <p:spPr>
          <a:xfrm>
            <a:off x="6477000" y="1600200"/>
            <a:ext cx="3200400" cy="2400300"/>
          </a:xfrm>
          <a:prstGeom prst="rect">
            <a:avLst/>
          </a:prstGeom>
        </p:spPr>
      </p:pic>
      <p:pic>
        <p:nvPicPr>
          <p:cNvPr id="322" name="Shape 322"/>
          <p:cNvPicPr preferRelativeResize="0"/>
          <p:nvPr/>
        </p:nvPicPr>
        <p:blipFill>
          <a:blip r:embed="rId5"/>
          <a:stretch>
            <a:fillRect/>
          </a:stretch>
        </p:blipFill>
        <p:spPr>
          <a:xfrm>
            <a:off x="6477000" y="4114800"/>
            <a:ext cx="3200400" cy="2126932"/>
          </a:xfrm>
          <a:prstGeom prst="rect">
            <a:avLst/>
          </a:prstGeom>
        </p:spPr>
      </p:pic>
    </p:spTree>
    <p:extLst>
      <p:ext uri="{BB962C8B-B14F-4D97-AF65-F5344CB8AC3E}">
        <p14:creationId xmlns:p14="http://schemas.microsoft.com/office/powerpoint/2010/main" val="797260087"/>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Shape 328"/>
          <p:cNvPicPr preferRelativeResize="0"/>
          <p:nvPr/>
        </p:nvPicPr>
        <p:blipFill>
          <a:blip r:embed="rId3"/>
          <a:stretch>
            <a:fillRect/>
          </a:stretch>
        </p:blipFill>
        <p:spPr>
          <a:xfrm>
            <a:off x="2057400" y="2020456"/>
            <a:ext cx="5689600" cy="4267200"/>
          </a:xfrm>
          <a:prstGeom prst="rect">
            <a:avLst/>
          </a:prstGeom>
        </p:spPr>
      </p:pic>
      <p:sp>
        <p:nvSpPr>
          <p:cNvPr id="329" name="Shape 329"/>
          <p:cNvSpPr txBox="1">
            <a:spLocks noGrp="1"/>
          </p:cNvSpPr>
          <p:nvPr>
            <p:ph type="title"/>
          </p:nvPr>
        </p:nvSpPr>
        <p:spPr/>
        <p:txBody>
          <a:bodyPr/>
          <a:lstStyle/>
          <a:p>
            <a:pPr lvl="0"/>
            <a:r>
              <a:rPr lang="en">
                <a:uFillTx/>
                <a:sym typeface="Georgia"/>
              </a:rPr>
              <a:t>Examples of PES</a:t>
            </a:r>
          </a:p>
        </p:txBody>
      </p:sp>
      <p:sp>
        <p:nvSpPr>
          <p:cNvPr id="330" name="Shape 330"/>
          <p:cNvSpPr txBox="1">
            <a:spLocks noGrp="1"/>
          </p:cNvSpPr>
          <p:nvPr>
            <p:ph idx="4294967295"/>
          </p:nvPr>
        </p:nvSpPr>
        <p:spPr>
          <a:xfrm>
            <a:off x="0" y="1400175"/>
            <a:ext cx="8229600" cy="4525963"/>
          </a:xfrm>
        </p:spPr>
        <p:txBody>
          <a:bodyPr>
            <a:normAutofit/>
          </a:bodyPr>
          <a:lstStyle/>
          <a:p>
            <a:pPr marL="0" indent="0">
              <a:buNone/>
            </a:pPr>
            <a:r>
              <a:rPr lang="en" sz="2500" dirty="0">
                <a:sym typeface="Lato"/>
              </a:rPr>
              <a:t>Denver, CO</a:t>
            </a:r>
          </a:p>
        </p:txBody>
      </p:sp>
      <p:pic>
        <p:nvPicPr>
          <p:cNvPr id="331" name="Shape 331"/>
          <p:cNvPicPr preferRelativeResize="0"/>
          <p:nvPr/>
        </p:nvPicPr>
        <p:blipFill>
          <a:blip r:embed="rId4"/>
          <a:stretch>
            <a:fillRect/>
          </a:stretch>
        </p:blipFill>
        <p:spPr>
          <a:xfrm>
            <a:off x="8534401" y="3315856"/>
            <a:ext cx="1149129" cy="1219198"/>
          </a:xfrm>
          <a:prstGeom prst="rect">
            <a:avLst/>
          </a:prstGeom>
        </p:spPr>
      </p:pic>
      <p:pic>
        <p:nvPicPr>
          <p:cNvPr id="332" name="Shape 332"/>
          <p:cNvPicPr preferRelativeResize="0"/>
          <p:nvPr/>
        </p:nvPicPr>
        <p:blipFill>
          <a:blip r:embed="rId5"/>
          <a:stretch>
            <a:fillRect/>
          </a:stretch>
        </p:blipFill>
        <p:spPr>
          <a:xfrm>
            <a:off x="8382000" y="2020457"/>
            <a:ext cx="1428750" cy="1095375"/>
          </a:xfrm>
          <a:prstGeom prst="rect">
            <a:avLst/>
          </a:prstGeom>
        </p:spPr>
      </p:pic>
    </p:spTree>
    <p:extLst>
      <p:ext uri="{BB962C8B-B14F-4D97-AF65-F5344CB8AC3E}">
        <p14:creationId xmlns:p14="http://schemas.microsoft.com/office/powerpoint/2010/main" val="3702431241"/>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50" name="Shape 350"/>
          <p:cNvPicPr preferRelativeResize="0"/>
          <p:nvPr/>
        </p:nvPicPr>
        <p:blipFill>
          <a:blip r:embed="rId3"/>
          <a:stretch>
            <a:fillRect/>
          </a:stretch>
        </p:blipFill>
        <p:spPr>
          <a:xfrm>
            <a:off x="2006850" y="1592525"/>
            <a:ext cx="3990475" cy="4190475"/>
          </a:xfrm>
          <a:prstGeom prst="rect">
            <a:avLst/>
          </a:prstGeom>
        </p:spPr>
      </p:pic>
      <p:sp>
        <p:nvSpPr>
          <p:cNvPr id="349" name="Shape 349"/>
          <p:cNvSpPr txBox="1">
            <a:spLocks noGrp="1"/>
          </p:cNvSpPr>
          <p:nvPr>
            <p:ph type="title"/>
          </p:nvPr>
        </p:nvSpPr>
        <p:spPr/>
        <p:txBody>
          <a:bodyPr/>
          <a:lstStyle/>
          <a:p>
            <a:pPr lvl="0"/>
            <a:r>
              <a:rPr lang="en" dirty="0">
                <a:uFillTx/>
                <a:sym typeface="Georgia"/>
              </a:rPr>
              <a:t>Examples of markets</a:t>
            </a:r>
          </a:p>
        </p:txBody>
      </p:sp>
      <p:sp>
        <p:nvSpPr>
          <p:cNvPr id="352" name="Shape 352"/>
          <p:cNvSpPr txBox="1">
            <a:spLocks noGrp="1"/>
          </p:cNvSpPr>
          <p:nvPr>
            <p:ph idx="4294967295"/>
          </p:nvPr>
        </p:nvSpPr>
        <p:spPr>
          <a:xfrm>
            <a:off x="8091488" y="1600200"/>
            <a:ext cx="4100512" cy="4525963"/>
          </a:xfrm>
        </p:spPr>
        <p:txBody>
          <a:bodyPr>
            <a:normAutofit/>
          </a:bodyPr>
          <a:lstStyle/>
          <a:p>
            <a:pPr marL="0" indent="0">
              <a:buNone/>
            </a:pPr>
            <a:r>
              <a:rPr lang="en" sz="1800" dirty="0">
                <a:sym typeface="Lato"/>
              </a:rPr>
              <a:t>Van Eck Working Forest in Arcata, CA</a:t>
            </a:r>
          </a:p>
        </p:txBody>
      </p:sp>
      <p:pic>
        <p:nvPicPr>
          <p:cNvPr id="353" name="Shape 353"/>
          <p:cNvPicPr preferRelativeResize="0"/>
          <p:nvPr/>
        </p:nvPicPr>
        <p:blipFill>
          <a:blip r:embed="rId4"/>
          <a:stretch>
            <a:fillRect/>
          </a:stretch>
        </p:blipFill>
        <p:spPr>
          <a:xfrm>
            <a:off x="6400800" y="2590800"/>
            <a:ext cx="2095500" cy="3143250"/>
          </a:xfrm>
          <a:prstGeom prst="rect">
            <a:avLst/>
          </a:prstGeom>
        </p:spPr>
      </p:pic>
      <p:sp>
        <p:nvSpPr>
          <p:cNvPr id="354" name="Shape 354"/>
          <p:cNvSpPr>
            <a:spLocks/>
          </p:cNvSpPr>
          <p:nvPr/>
        </p:nvSpPr>
        <p:spPr>
          <a:xfrm>
            <a:off x="2667000" y="3048001"/>
            <a:ext cx="914400" cy="838199"/>
          </a:xfrm>
          <a:prstGeom prst="ellipse">
            <a:avLst/>
          </a:prstGeom>
          <a:noFill/>
          <a:ln w="31750" cap="flat">
            <a:solidFill>
              <a:srgbClr val="C00000"/>
            </a:solidFill>
            <a:prstDash val="solid"/>
            <a:round/>
            <a:headEnd type="none" w="med" len="med"/>
            <a:tailEnd type="none" w="med" len="med"/>
          </a:ln>
        </p:spPr>
        <p:txBody>
          <a:bodyPr lIns="91425" tIns="45700" rIns="91425" bIns="45700" anchor="ctr" anchorCtr="0">
            <a:noAutofit/>
          </a:bodyPr>
          <a:lstStyle/>
          <a:p>
            <a:endParaRPr/>
          </a:p>
        </p:txBody>
      </p:sp>
    </p:spTree>
    <p:extLst>
      <p:ext uri="{BB962C8B-B14F-4D97-AF65-F5344CB8AC3E}">
        <p14:creationId xmlns:p14="http://schemas.microsoft.com/office/powerpoint/2010/main" val="3231779143"/>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8900" y="3124201"/>
            <a:ext cx="8051800" cy="3291671"/>
          </a:xfrm>
          <a:prstGeom prst="rect">
            <a:avLst/>
          </a:prstGeom>
          <a:noFill/>
        </p:spPr>
        <p:txBody>
          <a:bodyPr>
            <a:spAutoFit/>
          </a:bodyPr>
          <a:lstStyle/>
          <a:p>
            <a:pPr>
              <a:lnSpc>
                <a:spcPct val="110000"/>
              </a:lnSpc>
              <a:spcBef>
                <a:spcPts val="300"/>
              </a:spcBef>
              <a:spcAft>
                <a:spcPts val="300"/>
              </a:spcAft>
              <a:defRPr/>
            </a:pPr>
            <a:r>
              <a:rPr lang="en-US" dirty="0"/>
              <a:t>The California Cap-and-Trade system sets a cap on GHG emissions from regulated entities </a:t>
            </a:r>
          </a:p>
          <a:p>
            <a:pPr marL="285750" indent="-285750">
              <a:lnSpc>
                <a:spcPct val="110000"/>
              </a:lnSpc>
              <a:spcBef>
                <a:spcPts val="300"/>
              </a:spcBef>
              <a:spcAft>
                <a:spcPts val="300"/>
              </a:spcAft>
              <a:buFont typeface="Wingdings" charset="2"/>
              <a:buChar char="§"/>
              <a:defRPr/>
            </a:pPr>
            <a:r>
              <a:rPr lang="en-US" dirty="0"/>
              <a:t>The Cap declines over time</a:t>
            </a:r>
          </a:p>
          <a:p>
            <a:pPr marL="285750" indent="-285750">
              <a:lnSpc>
                <a:spcPct val="110000"/>
              </a:lnSpc>
              <a:spcBef>
                <a:spcPts val="300"/>
              </a:spcBef>
              <a:spcAft>
                <a:spcPts val="300"/>
              </a:spcAft>
              <a:buFont typeface="Wingdings" charset="2"/>
              <a:buChar char="§"/>
              <a:defRPr/>
            </a:pPr>
            <a:r>
              <a:rPr lang="en-US" dirty="0"/>
              <a:t>Allowances (permits to pollute) must be surrendered every 3 years to show compliance with the cap</a:t>
            </a:r>
          </a:p>
          <a:p>
            <a:pPr marL="285750" indent="-285750">
              <a:lnSpc>
                <a:spcPct val="110000"/>
              </a:lnSpc>
              <a:spcBef>
                <a:spcPts val="300"/>
              </a:spcBef>
              <a:spcAft>
                <a:spcPts val="300"/>
              </a:spcAft>
              <a:buFont typeface="Wingdings" charset="2"/>
              <a:buChar char="§"/>
              <a:defRPr/>
            </a:pPr>
            <a:r>
              <a:rPr lang="en-US" dirty="0"/>
              <a:t>Entities can achieve their required GHG reductions through:</a:t>
            </a:r>
          </a:p>
          <a:p>
            <a:pPr marL="1200150" lvl="2" indent="-285750">
              <a:lnSpc>
                <a:spcPct val="110000"/>
              </a:lnSpc>
              <a:spcBef>
                <a:spcPts val="300"/>
              </a:spcBef>
              <a:spcAft>
                <a:spcPts val="300"/>
              </a:spcAft>
              <a:buFont typeface="Wingdings" charset="2"/>
              <a:buChar char="§"/>
              <a:defRPr/>
            </a:pPr>
            <a:r>
              <a:rPr lang="en-US" dirty="0"/>
              <a:t>Increased efficiency, technology change, different fuels etc.</a:t>
            </a:r>
          </a:p>
          <a:p>
            <a:pPr marL="1200150" lvl="2" indent="-285750">
              <a:lnSpc>
                <a:spcPct val="110000"/>
              </a:lnSpc>
              <a:spcBef>
                <a:spcPts val="300"/>
              </a:spcBef>
              <a:spcAft>
                <a:spcPts val="300"/>
              </a:spcAft>
              <a:buFont typeface="Wingdings" charset="2"/>
              <a:buChar char="§"/>
              <a:defRPr/>
            </a:pPr>
            <a:r>
              <a:rPr lang="en-US" dirty="0"/>
              <a:t>Purchasing Allowances from other covered entities or brokers</a:t>
            </a:r>
          </a:p>
          <a:p>
            <a:pPr marL="1200150" lvl="2" indent="-285750">
              <a:lnSpc>
                <a:spcPct val="110000"/>
              </a:lnSpc>
              <a:spcBef>
                <a:spcPts val="300"/>
              </a:spcBef>
              <a:spcAft>
                <a:spcPts val="300"/>
              </a:spcAft>
              <a:buFont typeface="Wingdings" charset="2"/>
              <a:buChar char="§"/>
              <a:defRPr/>
            </a:pPr>
            <a:r>
              <a:rPr lang="en-US" b="1" dirty="0"/>
              <a:t>Purchasing Offsets </a:t>
            </a:r>
            <a:r>
              <a:rPr lang="en-US" dirty="0"/>
              <a:t>from project developers or brokers</a:t>
            </a:r>
          </a:p>
        </p:txBody>
      </p:sp>
      <p:grpSp>
        <p:nvGrpSpPr>
          <p:cNvPr id="78851" name="Group 19"/>
          <p:cNvGrpSpPr>
            <a:grpSpLocks/>
          </p:cNvGrpSpPr>
          <p:nvPr/>
        </p:nvGrpSpPr>
        <p:grpSpPr bwMode="auto">
          <a:xfrm>
            <a:off x="1701800" y="1752600"/>
            <a:ext cx="4953000" cy="2743200"/>
            <a:chOff x="177800" y="1715294"/>
            <a:chExt cx="4953000" cy="2743200"/>
          </a:xfrm>
        </p:grpSpPr>
        <p:cxnSp>
          <p:nvCxnSpPr>
            <p:cNvPr id="9" name="Straight Arrow Connector 8"/>
            <p:cNvCxnSpPr/>
            <p:nvPr/>
          </p:nvCxnSpPr>
          <p:spPr>
            <a:xfrm rot="5400000">
              <a:off x="1524794" y="2247900"/>
              <a:ext cx="60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8855" name="Group 18"/>
            <p:cNvGrpSpPr>
              <a:grpSpLocks/>
            </p:cNvGrpSpPr>
            <p:nvPr/>
          </p:nvGrpSpPr>
          <p:grpSpPr bwMode="auto">
            <a:xfrm>
              <a:off x="177800" y="1715294"/>
              <a:ext cx="4953000" cy="2743200"/>
              <a:chOff x="3276600" y="2590800"/>
              <a:chExt cx="4953000" cy="2743200"/>
            </a:xfrm>
          </p:grpSpPr>
          <p:sp>
            <p:nvSpPr>
              <p:cNvPr id="4" name="Rectangle 3"/>
              <p:cNvSpPr/>
              <p:nvPr/>
            </p:nvSpPr>
            <p:spPr>
              <a:xfrm>
                <a:off x="3276600" y="3429000"/>
                <a:ext cx="762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6" name="Straight Connector 5"/>
              <p:cNvCxnSpPr/>
              <p:nvPr/>
            </p:nvCxnSpPr>
            <p:spPr>
              <a:xfrm>
                <a:off x="3276600" y="3429000"/>
                <a:ext cx="228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76600" y="2743200"/>
                <a:ext cx="228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8859" name="TextBox 7"/>
              <p:cNvSpPr txBox="1">
                <a:spLocks noChangeArrowheads="1"/>
              </p:cNvSpPr>
              <p:nvPr/>
            </p:nvSpPr>
            <p:spPr bwMode="auto">
              <a:xfrm>
                <a:off x="5562600" y="2590800"/>
                <a:ext cx="2667000" cy="381000"/>
              </a:xfrm>
              <a:prstGeom prst="rect">
                <a:avLst/>
              </a:prstGeom>
              <a:solidFill>
                <a:schemeClr val="bg1"/>
              </a:solidFill>
              <a:ln w="9525">
                <a:solidFill>
                  <a:schemeClr val="tx1"/>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800" b="1">
                    <a:solidFill>
                      <a:srgbClr val="000000"/>
                    </a:solidFill>
                  </a:rPr>
                  <a:t>CURRENT</a:t>
                </a:r>
                <a:r>
                  <a:rPr lang="en-US" sz="1800">
                    <a:solidFill>
                      <a:srgbClr val="000000"/>
                    </a:solidFill>
                  </a:rPr>
                  <a:t> </a:t>
                </a:r>
                <a:r>
                  <a:rPr lang="en-US" sz="1800" b="1">
                    <a:solidFill>
                      <a:srgbClr val="000000"/>
                    </a:solidFill>
                  </a:rPr>
                  <a:t>EMISSIONS</a:t>
                </a:r>
              </a:p>
            </p:txBody>
          </p:sp>
          <p:sp>
            <p:nvSpPr>
              <p:cNvPr id="10" name="Rectangle 9"/>
              <p:cNvSpPr/>
              <p:nvPr/>
            </p:nvSpPr>
            <p:spPr>
              <a:xfrm>
                <a:off x="3276600" y="2743200"/>
                <a:ext cx="762000" cy="685800"/>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861" name="TextBox 10"/>
              <p:cNvSpPr txBox="1">
                <a:spLocks noChangeArrowheads="1"/>
              </p:cNvSpPr>
              <p:nvPr/>
            </p:nvSpPr>
            <p:spPr bwMode="auto">
              <a:xfrm>
                <a:off x="5562600" y="3276600"/>
                <a:ext cx="2667000" cy="369332"/>
              </a:xfrm>
              <a:prstGeom prst="rect">
                <a:avLst/>
              </a:prstGeom>
              <a:solidFill>
                <a:schemeClr val="bg1"/>
              </a:solidFill>
              <a:ln w="9525">
                <a:solidFill>
                  <a:schemeClr val="tx1"/>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800" b="1">
                    <a:solidFill>
                      <a:srgbClr val="000000"/>
                    </a:solidFill>
                  </a:rPr>
                  <a:t>REGULATORY CAP</a:t>
                </a:r>
              </a:p>
            </p:txBody>
          </p:sp>
        </p:grpSp>
      </p:grpSp>
      <p:sp>
        <p:nvSpPr>
          <p:cNvPr id="78852" name="TextBox 4"/>
          <p:cNvSpPr txBox="1">
            <a:spLocks noChangeArrowheads="1"/>
          </p:cNvSpPr>
          <p:nvPr/>
        </p:nvSpPr>
        <p:spPr bwMode="auto">
          <a:xfrm>
            <a:off x="2387600" y="6183314"/>
            <a:ext cx="966788" cy="369887"/>
          </a:xfrm>
          <a:prstGeom prst="rect">
            <a:avLst/>
          </a:prstGeom>
          <a:solidFill>
            <a:srgbClr val="CCFFCC"/>
          </a:solidFill>
          <a:ln w="3175">
            <a:solidFill>
              <a:schemeClr val="tx1"/>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1800" b="1"/>
              <a:t>PES </a:t>
            </a:r>
            <a:r>
              <a:rPr lang="en-US" sz="1800" b="1">
                <a:sym typeface="Wingdings" charset="0"/>
              </a:rPr>
              <a:t></a:t>
            </a:r>
            <a:endParaRPr lang="en-US" sz="1800" b="1"/>
          </a:p>
        </p:txBody>
      </p:sp>
      <p:sp>
        <p:nvSpPr>
          <p:cNvPr id="2" name="Title 1"/>
          <p:cNvSpPr>
            <a:spLocks noGrp="1"/>
          </p:cNvSpPr>
          <p:nvPr>
            <p:ph type="title"/>
          </p:nvPr>
        </p:nvSpPr>
        <p:spPr/>
        <p:txBody>
          <a:bodyPr>
            <a:noAutofit/>
          </a:bodyPr>
          <a:lstStyle/>
          <a:p>
            <a:r>
              <a:rPr lang="en-US" sz="3300" dirty="0"/>
              <a:t>EXAMPLES OF MARKETS</a:t>
            </a:r>
          </a:p>
        </p:txBody>
      </p:sp>
      <p:sp>
        <p:nvSpPr>
          <p:cNvPr id="8" name="Rectangle 7"/>
          <p:cNvSpPr/>
          <p:nvPr/>
        </p:nvSpPr>
        <p:spPr>
          <a:xfrm>
            <a:off x="1981199" y="1222279"/>
            <a:ext cx="8453784" cy="769441"/>
          </a:xfrm>
          <a:prstGeom prst="rect">
            <a:avLst/>
          </a:prstGeom>
        </p:spPr>
        <p:txBody>
          <a:bodyPr wrap="square">
            <a:spAutoFit/>
          </a:bodyPr>
          <a:lstStyle/>
          <a:p>
            <a:r>
              <a:rPr lang="en-US" sz="2200" b="1" dirty="0">
                <a:solidFill>
                  <a:srgbClr val="32733C"/>
                </a:solidFill>
              </a:rPr>
              <a:t>The California Cap-and-Trade program puts a price on forest carbon (1) </a:t>
            </a:r>
            <a:br>
              <a:rPr lang="en-US" sz="2200" b="1" dirty="0">
                <a:solidFill>
                  <a:srgbClr val="32733C"/>
                </a:solidFill>
              </a:rPr>
            </a:br>
            <a:endParaRPr lang="en-US" sz="2200" b="1" dirty="0">
              <a:solidFill>
                <a:srgbClr val="32733C"/>
              </a:solidFill>
            </a:endParaRPr>
          </a:p>
        </p:txBody>
      </p:sp>
    </p:spTree>
    <p:extLst>
      <p:ext uri="{BB962C8B-B14F-4D97-AF65-F5344CB8AC3E}">
        <p14:creationId xmlns:p14="http://schemas.microsoft.com/office/powerpoint/2010/main" val="109704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300" dirty="0"/>
              <a:t>EXAMPLES OF MARKETS</a:t>
            </a:r>
          </a:p>
        </p:txBody>
      </p:sp>
      <p:sp>
        <p:nvSpPr>
          <p:cNvPr id="5" name="Content Placeholder 4"/>
          <p:cNvSpPr>
            <a:spLocks noGrp="1"/>
          </p:cNvSpPr>
          <p:nvPr>
            <p:ph idx="4294967295"/>
          </p:nvPr>
        </p:nvSpPr>
        <p:spPr>
          <a:xfrm>
            <a:off x="1762125" y="1943100"/>
            <a:ext cx="8229600" cy="4525963"/>
          </a:xfrm>
        </p:spPr>
        <p:txBody>
          <a:bodyPr>
            <a:normAutofit fontScale="70000" lnSpcReduction="20000"/>
          </a:bodyPr>
          <a:lstStyle/>
          <a:p>
            <a:pPr marL="0" indent="0">
              <a:lnSpc>
                <a:spcPct val="130000"/>
              </a:lnSpc>
              <a:buNone/>
            </a:pPr>
            <a:r>
              <a:rPr lang="en-US" b="1" dirty="0"/>
              <a:t>WHAT IS AN OFFSET?</a:t>
            </a:r>
          </a:p>
          <a:p>
            <a:pPr>
              <a:lnSpc>
                <a:spcPct val="130000"/>
              </a:lnSpc>
            </a:pPr>
            <a:r>
              <a:rPr lang="en-US" dirty="0"/>
              <a:t>An offset is a reduction in GHG emissions made in one place in order to compensate for emissions made elsewhere.</a:t>
            </a:r>
          </a:p>
          <a:p>
            <a:pPr>
              <a:lnSpc>
                <a:spcPct val="130000"/>
              </a:lnSpc>
            </a:pPr>
            <a:r>
              <a:rPr lang="en-US" dirty="0"/>
              <a:t>Offsets standards must be stringent:  “A Ton is a Ton”</a:t>
            </a:r>
          </a:p>
          <a:p>
            <a:pPr>
              <a:lnSpc>
                <a:spcPct val="130000"/>
              </a:lnSpc>
            </a:pPr>
            <a:r>
              <a:rPr lang="en-US" dirty="0"/>
              <a:t>Offsets must meet the tests of:  real, permanent, quantifiable, verifiable, enforceable, and additional.</a:t>
            </a:r>
          </a:p>
          <a:p>
            <a:pPr>
              <a:lnSpc>
                <a:spcPct val="130000"/>
              </a:lnSpc>
            </a:pPr>
            <a:r>
              <a:rPr lang="en-US" dirty="0"/>
              <a:t>Offsets are used to provide flexibility in GHG reduction programs because they are usually less expensive than allowances or technology change, but still provide equal carbon reductions.</a:t>
            </a:r>
          </a:p>
          <a:p>
            <a:pPr>
              <a:lnSpc>
                <a:spcPct val="130000"/>
              </a:lnSpc>
            </a:pPr>
            <a:r>
              <a:rPr lang="en-US" dirty="0"/>
              <a:t>Trading markets for Allowances and Offsets allow the market to set a price on carbon based on supply and demand.</a:t>
            </a:r>
          </a:p>
          <a:p>
            <a:pPr>
              <a:lnSpc>
                <a:spcPct val="130000"/>
              </a:lnSpc>
            </a:pPr>
            <a:endParaRPr lang="en-US" dirty="0"/>
          </a:p>
          <a:p>
            <a:pPr>
              <a:lnSpc>
                <a:spcPct val="130000"/>
              </a:lnSpc>
            </a:pPr>
            <a:endParaRPr lang="en-US" dirty="0"/>
          </a:p>
        </p:txBody>
      </p:sp>
      <p:sp>
        <p:nvSpPr>
          <p:cNvPr id="7" name="Rectangle 6"/>
          <p:cNvSpPr/>
          <p:nvPr/>
        </p:nvSpPr>
        <p:spPr>
          <a:xfrm>
            <a:off x="1981199" y="1222279"/>
            <a:ext cx="8453784" cy="430887"/>
          </a:xfrm>
          <a:prstGeom prst="rect">
            <a:avLst/>
          </a:prstGeom>
        </p:spPr>
        <p:txBody>
          <a:bodyPr wrap="square">
            <a:spAutoFit/>
          </a:bodyPr>
          <a:lstStyle/>
          <a:p>
            <a:r>
              <a:rPr lang="en-US" sz="2200" b="1" dirty="0">
                <a:solidFill>
                  <a:srgbClr val="32733C"/>
                </a:solidFill>
              </a:rPr>
              <a:t>The California Cap-and-Trade program puts a price on forest carbon (2) </a:t>
            </a:r>
          </a:p>
        </p:txBody>
      </p:sp>
    </p:spTree>
    <p:extLst>
      <p:ext uri="{BB962C8B-B14F-4D97-AF65-F5344CB8AC3E}">
        <p14:creationId xmlns:p14="http://schemas.microsoft.com/office/powerpoint/2010/main" val="374601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xmlns=""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xmlns=""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xmlns=""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xmlns=""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xmlns=""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xmlns=""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xmlns=""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xmlns=""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xmlns=""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xmlns=""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xmlns=""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4155131984"/>
                    </a:ext>
                  </a:extLst>
                </a:gridCol>
                <a:gridCol w="3581447">
                  <a:extLst>
                    <a:ext uri="{9D8B030D-6E8A-4147-A177-3AD203B41FA5}">
                      <a16:colId xmlns:a16="http://schemas.microsoft.com/office/drawing/2014/main" xmlns=""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xmlns=""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xmlns=""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xmlns=""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60904169"/>
                    </a:ext>
                  </a:extLst>
                </a:gridCol>
                <a:gridCol w="3607953">
                  <a:extLst>
                    <a:ext uri="{9D8B030D-6E8A-4147-A177-3AD203B41FA5}">
                      <a16:colId xmlns:a16="http://schemas.microsoft.com/office/drawing/2014/main" xmlns=""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xmlns=""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xmlns=""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xmlns=""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xmlns=""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xmlns=""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xmlns="" val="1770384977"/>
                  </a:ext>
                </a:extLst>
              </a:tr>
            </a:tbl>
          </a:graphicData>
        </a:graphic>
      </p:graphicFrame>
    </p:spTree>
    <p:extLst>
      <p:ext uri="{BB962C8B-B14F-4D97-AF65-F5344CB8AC3E}">
        <p14:creationId xmlns:p14="http://schemas.microsoft.com/office/powerpoint/2010/main" val="3767035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39"/>
          <p:cNvGrpSpPr>
            <a:grpSpLocks/>
          </p:cNvGrpSpPr>
          <p:nvPr/>
        </p:nvGrpSpPr>
        <p:grpSpPr bwMode="auto">
          <a:xfrm>
            <a:off x="4648200" y="1872228"/>
            <a:ext cx="5867400" cy="2667000"/>
            <a:chOff x="3124200" y="1524000"/>
            <a:chExt cx="5867400" cy="2667000"/>
          </a:xfrm>
        </p:grpSpPr>
        <p:grpSp>
          <p:nvGrpSpPr>
            <p:cNvPr id="80902" name="Group 19"/>
            <p:cNvGrpSpPr>
              <a:grpSpLocks/>
            </p:cNvGrpSpPr>
            <p:nvPr/>
          </p:nvGrpSpPr>
          <p:grpSpPr bwMode="auto">
            <a:xfrm>
              <a:off x="4038600" y="1524000"/>
              <a:ext cx="4953000" cy="2667000"/>
              <a:chOff x="177800" y="1791494"/>
              <a:chExt cx="4953000" cy="2667000"/>
            </a:xfrm>
          </p:grpSpPr>
          <p:cxnSp>
            <p:nvCxnSpPr>
              <p:cNvPr id="9" name="Straight Arrow Connector 8"/>
              <p:cNvCxnSpPr/>
              <p:nvPr/>
            </p:nvCxnSpPr>
            <p:spPr>
              <a:xfrm rot="5400000">
                <a:off x="1524794" y="2247900"/>
                <a:ext cx="60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0906" name="Group 18"/>
              <p:cNvGrpSpPr>
                <a:grpSpLocks/>
              </p:cNvGrpSpPr>
              <p:nvPr/>
            </p:nvGrpSpPr>
            <p:grpSpPr bwMode="auto">
              <a:xfrm>
                <a:off x="177800" y="1791494"/>
                <a:ext cx="4953000" cy="2667000"/>
                <a:chOff x="3276600" y="2667000"/>
                <a:chExt cx="4953000" cy="2667000"/>
              </a:xfrm>
            </p:grpSpPr>
            <p:sp>
              <p:nvSpPr>
                <p:cNvPr id="4" name="Rectangle 3"/>
                <p:cNvSpPr/>
                <p:nvPr/>
              </p:nvSpPr>
              <p:spPr>
                <a:xfrm>
                  <a:off x="3276600" y="3429000"/>
                  <a:ext cx="762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6" name="Straight Connector 5"/>
                <p:cNvCxnSpPr/>
                <p:nvPr/>
              </p:nvCxnSpPr>
              <p:spPr>
                <a:xfrm>
                  <a:off x="3276600" y="3429000"/>
                  <a:ext cx="228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76600" y="2743200"/>
                  <a:ext cx="228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0910" name="TextBox 7"/>
                <p:cNvSpPr txBox="1">
                  <a:spLocks noChangeArrowheads="1"/>
                </p:cNvSpPr>
                <p:nvPr/>
              </p:nvSpPr>
              <p:spPr bwMode="auto">
                <a:xfrm>
                  <a:off x="5562600" y="2667000"/>
                  <a:ext cx="2667000" cy="381000"/>
                </a:xfrm>
                <a:prstGeom prst="rect">
                  <a:avLst/>
                </a:prstGeom>
                <a:solidFill>
                  <a:schemeClr val="bg1"/>
                </a:solidFill>
                <a:ln w="9525">
                  <a:solidFill>
                    <a:schemeClr val="tx1"/>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800" b="1">
                      <a:solidFill>
                        <a:srgbClr val="000000"/>
                      </a:solidFill>
                    </a:rPr>
                    <a:t>CURRENT</a:t>
                  </a:r>
                  <a:r>
                    <a:rPr lang="en-US" sz="1800">
                      <a:solidFill>
                        <a:srgbClr val="000000"/>
                      </a:solidFill>
                    </a:rPr>
                    <a:t> </a:t>
                  </a:r>
                  <a:r>
                    <a:rPr lang="en-US" sz="1800" b="1">
                      <a:solidFill>
                        <a:srgbClr val="000000"/>
                      </a:solidFill>
                    </a:rPr>
                    <a:t>EMISSIONS</a:t>
                  </a:r>
                </a:p>
              </p:txBody>
            </p:sp>
            <p:sp>
              <p:nvSpPr>
                <p:cNvPr id="10" name="Rectangle 9"/>
                <p:cNvSpPr/>
                <p:nvPr/>
              </p:nvSpPr>
              <p:spPr>
                <a:xfrm>
                  <a:off x="3276600" y="2743200"/>
                  <a:ext cx="762000" cy="685800"/>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912" name="TextBox 10"/>
                <p:cNvSpPr txBox="1">
                  <a:spLocks noChangeArrowheads="1"/>
                </p:cNvSpPr>
                <p:nvPr/>
              </p:nvSpPr>
              <p:spPr bwMode="auto">
                <a:xfrm>
                  <a:off x="5562600" y="3276600"/>
                  <a:ext cx="2667000" cy="369332"/>
                </a:xfrm>
                <a:prstGeom prst="rect">
                  <a:avLst/>
                </a:prstGeom>
                <a:solidFill>
                  <a:schemeClr val="bg1"/>
                </a:solidFill>
                <a:ln w="9525">
                  <a:solidFill>
                    <a:schemeClr val="tx1"/>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800" b="1">
                      <a:solidFill>
                        <a:srgbClr val="000000"/>
                      </a:solidFill>
                    </a:rPr>
                    <a:t>REGULATORY CAP</a:t>
                  </a:r>
                </a:p>
              </p:txBody>
            </p:sp>
          </p:grpSp>
        </p:grpSp>
        <p:sp>
          <p:nvSpPr>
            <p:cNvPr id="34" name="Rectangle 33"/>
            <p:cNvSpPr/>
            <p:nvPr/>
          </p:nvSpPr>
          <p:spPr>
            <a:xfrm>
              <a:off x="4038600" y="2133600"/>
              <a:ext cx="762000" cy="153988"/>
            </a:xfrm>
            <a:prstGeom prst="rect">
              <a:avLst/>
            </a:prstGeom>
            <a:pattFill prst="wdDnDiag">
              <a:fgClr>
                <a:srgbClr val="009900"/>
              </a:fgClr>
              <a:bgClr>
                <a:schemeClr val="bg1"/>
              </a:bgClr>
            </a:patt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35" name="Straight Arrow Connector 34"/>
            <p:cNvCxnSpPr/>
            <p:nvPr/>
          </p:nvCxnSpPr>
          <p:spPr>
            <a:xfrm>
              <a:off x="3124200" y="2209800"/>
              <a:ext cx="838200" cy="0"/>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676400" y="1643628"/>
            <a:ext cx="2971800" cy="3326552"/>
          </a:xfrm>
          <a:prstGeom prst="rect">
            <a:avLst/>
          </a:prstGeom>
          <a:noFill/>
        </p:spPr>
        <p:txBody>
          <a:bodyPr>
            <a:spAutoFit/>
          </a:bodyPr>
          <a:lstStyle/>
          <a:p>
            <a:pPr algn="ctr">
              <a:lnSpc>
                <a:spcPct val="110000"/>
              </a:lnSpc>
              <a:spcBef>
                <a:spcPts val="300"/>
              </a:spcBef>
              <a:spcAft>
                <a:spcPts val="300"/>
              </a:spcAft>
              <a:defRPr/>
            </a:pPr>
            <a:r>
              <a:rPr lang="en-US" b="1" dirty="0">
                <a:solidFill>
                  <a:srgbClr val="000000"/>
                </a:solidFill>
                <a:latin typeface="Calibri"/>
                <a:cs typeface="Calibri"/>
              </a:rPr>
              <a:t>USE OF OFFSETS</a:t>
            </a:r>
            <a:endParaRPr lang="en-US" dirty="0">
              <a:solidFill>
                <a:srgbClr val="000000"/>
              </a:solidFill>
              <a:latin typeface="Calibri"/>
              <a:cs typeface="Calibri"/>
            </a:endParaRPr>
          </a:p>
          <a:p>
            <a:pPr>
              <a:lnSpc>
                <a:spcPct val="110000"/>
              </a:lnSpc>
              <a:spcBef>
                <a:spcPts val="300"/>
              </a:spcBef>
              <a:spcAft>
                <a:spcPts val="300"/>
              </a:spcAft>
              <a:defRPr/>
            </a:pPr>
            <a:r>
              <a:rPr lang="en-US" dirty="0">
                <a:solidFill>
                  <a:srgbClr val="000000"/>
                </a:solidFill>
                <a:latin typeface="Calibri"/>
                <a:cs typeface="Calibri"/>
              </a:rPr>
              <a:t>Offsets can be used for 8% of the compliance obligation of an entity to reduce its GHGs </a:t>
            </a:r>
          </a:p>
          <a:p>
            <a:pPr>
              <a:lnSpc>
                <a:spcPct val="110000"/>
              </a:lnSpc>
              <a:spcBef>
                <a:spcPts val="300"/>
              </a:spcBef>
              <a:spcAft>
                <a:spcPts val="300"/>
              </a:spcAft>
              <a:defRPr/>
            </a:pPr>
            <a:r>
              <a:rPr lang="en-US" dirty="0">
                <a:solidFill>
                  <a:srgbClr val="000000"/>
                </a:solidFill>
                <a:latin typeface="Calibri"/>
                <a:cs typeface="Calibri"/>
              </a:rPr>
              <a:t>Offsets can be generated from 4 protocols</a:t>
            </a:r>
          </a:p>
          <a:p>
            <a:pPr marL="285750" indent="-285750">
              <a:lnSpc>
                <a:spcPct val="110000"/>
              </a:lnSpc>
              <a:spcBef>
                <a:spcPts val="300"/>
              </a:spcBef>
              <a:spcAft>
                <a:spcPts val="300"/>
              </a:spcAft>
              <a:buFont typeface="Arial" panose="020B0604020202020204" pitchFamily="34" charset="0"/>
              <a:buChar char="•"/>
              <a:defRPr/>
            </a:pPr>
            <a:r>
              <a:rPr lang="en-US" sz="1400" dirty="0">
                <a:solidFill>
                  <a:srgbClr val="000000"/>
                </a:solidFill>
                <a:latin typeface="Calibri"/>
                <a:cs typeface="Calibri"/>
              </a:rPr>
              <a:t>Ozone depleting substances</a:t>
            </a:r>
          </a:p>
          <a:p>
            <a:pPr marL="285750" indent="-285750">
              <a:lnSpc>
                <a:spcPct val="110000"/>
              </a:lnSpc>
              <a:spcBef>
                <a:spcPts val="300"/>
              </a:spcBef>
              <a:spcAft>
                <a:spcPts val="300"/>
              </a:spcAft>
              <a:buFont typeface="Arial" panose="020B0604020202020204" pitchFamily="34" charset="0"/>
              <a:buChar char="•"/>
              <a:defRPr/>
            </a:pPr>
            <a:r>
              <a:rPr lang="en-US" sz="1400" dirty="0">
                <a:solidFill>
                  <a:srgbClr val="000000"/>
                </a:solidFill>
                <a:latin typeface="Calibri"/>
                <a:cs typeface="Calibri"/>
              </a:rPr>
              <a:t>Livestock methane</a:t>
            </a:r>
          </a:p>
          <a:p>
            <a:pPr marL="285750" indent="-285750">
              <a:lnSpc>
                <a:spcPct val="110000"/>
              </a:lnSpc>
              <a:spcBef>
                <a:spcPts val="300"/>
              </a:spcBef>
              <a:spcAft>
                <a:spcPts val="300"/>
              </a:spcAft>
              <a:buFont typeface="Arial" panose="020B0604020202020204" pitchFamily="34" charset="0"/>
              <a:buChar char="•"/>
              <a:defRPr/>
            </a:pPr>
            <a:r>
              <a:rPr lang="en-US" sz="1400" dirty="0">
                <a:solidFill>
                  <a:srgbClr val="000000"/>
                </a:solidFill>
                <a:latin typeface="Calibri"/>
                <a:cs typeface="Calibri"/>
              </a:rPr>
              <a:t>Forest projects</a:t>
            </a:r>
          </a:p>
          <a:p>
            <a:pPr marL="285750" indent="-285750">
              <a:lnSpc>
                <a:spcPct val="110000"/>
              </a:lnSpc>
              <a:spcBef>
                <a:spcPts val="300"/>
              </a:spcBef>
              <a:spcAft>
                <a:spcPts val="300"/>
              </a:spcAft>
              <a:buFont typeface="Arial" panose="020B0604020202020204" pitchFamily="34" charset="0"/>
              <a:buChar char="•"/>
              <a:defRPr/>
            </a:pPr>
            <a:r>
              <a:rPr lang="en-US" sz="1400" dirty="0">
                <a:solidFill>
                  <a:srgbClr val="000000"/>
                </a:solidFill>
                <a:latin typeface="Calibri"/>
                <a:cs typeface="Calibri"/>
              </a:rPr>
              <a:t>Urban forest projects</a:t>
            </a:r>
          </a:p>
        </p:txBody>
      </p:sp>
      <p:sp>
        <p:nvSpPr>
          <p:cNvPr id="80900" name="TextBox 35"/>
          <p:cNvSpPr txBox="1">
            <a:spLocks noChangeArrowheads="1"/>
          </p:cNvSpPr>
          <p:nvPr/>
        </p:nvSpPr>
        <p:spPr bwMode="auto">
          <a:xfrm>
            <a:off x="1600200" y="5163063"/>
            <a:ext cx="9067800" cy="1460400"/>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110000"/>
              </a:lnSpc>
              <a:spcBef>
                <a:spcPts val="300"/>
              </a:spcBef>
              <a:spcAft>
                <a:spcPts val="300"/>
              </a:spcAft>
            </a:pPr>
            <a:r>
              <a:rPr lang="en-US" sz="1800" b="1" dirty="0">
                <a:solidFill>
                  <a:srgbClr val="000000"/>
                </a:solidFill>
                <a:latin typeface="Calibri"/>
                <a:cs typeface="Calibri"/>
              </a:rPr>
              <a:t>OFFSETS are an example of a PAYMENT FOR ENVIRONMENTAL SERVICE</a:t>
            </a:r>
          </a:p>
          <a:p>
            <a:pPr>
              <a:lnSpc>
                <a:spcPct val="110000"/>
              </a:lnSpc>
              <a:spcBef>
                <a:spcPts val="300"/>
              </a:spcBef>
              <a:spcAft>
                <a:spcPts val="300"/>
              </a:spcAft>
            </a:pPr>
            <a:r>
              <a:rPr lang="en-US" sz="1800" dirty="0">
                <a:solidFill>
                  <a:srgbClr val="000000"/>
                </a:solidFill>
                <a:latin typeface="Calibri"/>
                <a:cs typeface="Calibri"/>
              </a:rPr>
              <a:t> = A payment to a landowner for providing a benefit to the environment.</a:t>
            </a:r>
            <a:endParaRPr lang="en-US" sz="1800" b="1" dirty="0">
              <a:solidFill>
                <a:srgbClr val="000000"/>
              </a:solidFill>
              <a:latin typeface="Calibri"/>
              <a:cs typeface="Calibri"/>
            </a:endParaRPr>
          </a:p>
          <a:p>
            <a:pPr>
              <a:lnSpc>
                <a:spcPct val="110000"/>
              </a:lnSpc>
              <a:spcBef>
                <a:spcPts val="300"/>
              </a:spcBef>
              <a:spcAft>
                <a:spcPts val="300"/>
              </a:spcAft>
            </a:pPr>
            <a:r>
              <a:rPr lang="en-US" sz="1800" dirty="0">
                <a:solidFill>
                  <a:srgbClr val="000000"/>
                </a:solidFill>
                <a:latin typeface="Calibri"/>
                <a:cs typeface="Calibri"/>
              </a:rPr>
              <a:t>For example: For storing more carbon in a forest than would otherwise occur, according to the rules of the Forest Project Protocol</a:t>
            </a:r>
          </a:p>
        </p:txBody>
      </p:sp>
      <p:sp>
        <p:nvSpPr>
          <p:cNvPr id="19" name="Title 1"/>
          <p:cNvSpPr>
            <a:spLocks noGrp="1"/>
          </p:cNvSpPr>
          <p:nvPr>
            <p:ph type="title"/>
          </p:nvPr>
        </p:nvSpPr>
        <p:spPr/>
        <p:txBody>
          <a:bodyPr>
            <a:noAutofit/>
          </a:bodyPr>
          <a:lstStyle/>
          <a:p>
            <a:r>
              <a:rPr lang="en-US" sz="3300" dirty="0"/>
              <a:t>EXAMPLES OF MARKETS</a:t>
            </a:r>
          </a:p>
        </p:txBody>
      </p:sp>
      <p:sp>
        <p:nvSpPr>
          <p:cNvPr id="20" name="Rectangle 19"/>
          <p:cNvSpPr/>
          <p:nvPr/>
        </p:nvSpPr>
        <p:spPr>
          <a:xfrm>
            <a:off x="1981199" y="1222279"/>
            <a:ext cx="8453784" cy="430887"/>
          </a:xfrm>
          <a:prstGeom prst="rect">
            <a:avLst/>
          </a:prstGeom>
        </p:spPr>
        <p:txBody>
          <a:bodyPr wrap="square">
            <a:spAutoFit/>
          </a:bodyPr>
          <a:lstStyle/>
          <a:p>
            <a:r>
              <a:rPr lang="en-US" sz="2200" b="1" dirty="0">
                <a:solidFill>
                  <a:srgbClr val="32733C"/>
                </a:solidFill>
              </a:rPr>
              <a:t>The California Cap-and-Trade program puts a price on forest carbon (3) </a:t>
            </a:r>
          </a:p>
        </p:txBody>
      </p:sp>
    </p:spTree>
    <p:extLst>
      <p:ext uri="{BB962C8B-B14F-4D97-AF65-F5344CB8AC3E}">
        <p14:creationId xmlns:p14="http://schemas.microsoft.com/office/powerpoint/2010/main" val="1282679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1807501"/>
            <a:ext cx="8763000" cy="473052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Arial" charset="0"/>
                <a:ea typeface="ＭＳ Ｐゴシック" charset="0"/>
              </a:defRPr>
            </a:lvl1pPr>
            <a:lvl2pPr eaLnBrk="0" hangingPunct="0">
              <a:defRPr>
                <a:solidFill>
                  <a:schemeClr val="tx1"/>
                </a:solidFill>
                <a:latin typeface="Arial" charset="0"/>
                <a:ea typeface="ＭＳ Ｐゴシック" charset="0"/>
              </a:defRPr>
            </a:lvl2pPr>
            <a:lvl3pPr marL="1200150" indent="-28575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110000"/>
              </a:lnSpc>
              <a:spcBef>
                <a:spcPts val="300"/>
              </a:spcBef>
              <a:spcAft>
                <a:spcPts val="300"/>
              </a:spcAft>
            </a:pPr>
            <a:r>
              <a:rPr lang="en-US" sz="2500" b="1" dirty="0">
                <a:solidFill>
                  <a:srgbClr val="000000"/>
                </a:solidFill>
                <a:latin typeface="Calibri"/>
                <a:cs typeface="Calibri"/>
              </a:rPr>
              <a:t>WHAT IS A FOREST CARBON OFFSET?</a:t>
            </a:r>
            <a:endParaRPr lang="en-US" sz="2500" dirty="0">
              <a:latin typeface="Calibri"/>
              <a:cs typeface="Calibri"/>
            </a:endParaRPr>
          </a:p>
          <a:p>
            <a:pPr eaLnBrk="1" hangingPunct="1">
              <a:lnSpc>
                <a:spcPct val="110000"/>
              </a:lnSpc>
              <a:spcBef>
                <a:spcPts val="300"/>
              </a:spcBef>
              <a:spcAft>
                <a:spcPts val="300"/>
              </a:spcAft>
            </a:pPr>
            <a:r>
              <a:rPr lang="en-US" sz="2200" dirty="0">
                <a:latin typeface="Calibri"/>
                <a:cs typeface="Calibri"/>
              </a:rPr>
              <a:t>The </a:t>
            </a:r>
            <a:r>
              <a:rPr lang="ja-JP" altLang="en-US" sz="2200" b="1" dirty="0">
                <a:latin typeface="Calibri"/>
                <a:cs typeface="Calibri"/>
              </a:rPr>
              <a:t>“</a:t>
            </a:r>
            <a:r>
              <a:rPr lang="en-US" sz="2200" b="1" dirty="0">
                <a:latin typeface="Calibri"/>
                <a:cs typeface="Calibri"/>
              </a:rPr>
              <a:t>U.S. Forest Project Protocols</a:t>
            </a:r>
            <a:r>
              <a:rPr lang="ja-JP" altLang="en-US" sz="2200" b="1" dirty="0">
                <a:latin typeface="Calibri"/>
                <a:cs typeface="Calibri"/>
              </a:rPr>
              <a:t>”</a:t>
            </a:r>
            <a:r>
              <a:rPr lang="en-US" sz="2200" b="1" dirty="0">
                <a:latin typeface="Calibri"/>
                <a:cs typeface="Calibri"/>
              </a:rPr>
              <a:t> </a:t>
            </a:r>
            <a:r>
              <a:rPr lang="en-US" sz="2200" dirty="0">
                <a:latin typeface="Calibri"/>
                <a:cs typeface="Calibri"/>
              </a:rPr>
              <a:t>set the rules for forest landowners to create a new type of forest product, called a </a:t>
            </a:r>
            <a:r>
              <a:rPr lang="ja-JP" altLang="en-US" sz="2200" b="1" dirty="0">
                <a:latin typeface="Calibri"/>
                <a:cs typeface="Calibri"/>
              </a:rPr>
              <a:t>“</a:t>
            </a:r>
            <a:r>
              <a:rPr lang="en-US" sz="2200" b="1" dirty="0">
                <a:latin typeface="Calibri"/>
                <a:cs typeface="Calibri"/>
              </a:rPr>
              <a:t>Forest Carbon Offset</a:t>
            </a:r>
            <a:r>
              <a:rPr lang="ja-JP" altLang="en-US" sz="2200" b="1" dirty="0">
                <a:latin typeface="Calibri"/>
                <a:cs typeface="Calibri"/>
              </a:rPr>
              <a:t>”</a:t>
            </a:r>
            <a:r>
              <a:rPr lang="en-US" sz="2200" b="1" dirty="0">
                <a:latin typeface="Calibri"/>
                <a:cs typeface="Calibri"/>
              </a:rPr>
              <a:t>          </a:t>
            </a:r>
            <a:r>
              <a:rPr lang="en-US" sz="1600" i="1" dirty="0">
                <a:latin typeface="Calibri"/>
                <a:cs typeface="Calibri"/>
                <a:hlinkClick r:id="rId3"/>
              </a:rPr>
              <a:t>www.arb.ca.gov/cc/capandtrade/protocols/usforestprojects.htm</a:t>
            </a:r>
            <a:r>
              <a:rPr lang="en-US" sz="1600" i="1" dirty="0">
                <a:latin typeface="Calibri"/>
                <a:cs typeface="Calibri"/>
              </a:rPr>
              <a:t> </a:t>
            </a:r>
            <a:endParaRPr lang="en-US" sz="2000" dirty="0">
              <a:latin typeface="Calibri"/>
              <a:cs typeface="Calibri"/>
            </a:endParaRPr>
          </a:p>
          <a:p>
            <a:pPr marL="800100" lvl="1" indent="-342900" eaLnBrk="1" hangingPunct="1">
              <a:lnSpc>
                <a:spcPct val="110000"/>
              </a:lnSpc>
              <a:spcBef>
                <a:spcPts val="300"/>
              </a:spcBef>
              <a:spcAft>
                <a:spcPts val="300"/>
              </a:spcAft>
              <a:buFont typeface="Wingdings" charset="2"/>
              <a:buChar char="§"/>
            </a:pPr>
            <a:r>
              <a:rPr lang="en-US" dirty="0">
                <a:latin typeface="Calibri"/>
                <a:cs typeface="Calibri"/>
              </a:rPr>
              <a:t>Each offset equals 1 metric ton of CO</a:t>
            </a:r>
            <a:r>
              <a:rPr lang="en-US" baseline="-25000" dirty="0">
                <a:latin typeface="Calibri"/>
                <a:cs typeface="Calibri"/>
              </a:rPr>
              <a:t>2</a:t>
            </a:r>
            <a:r>
              <a:rPr lang="en-US" dirty="0">
                <a:latin typeface="Calibri"/>
                <a:cs typeface="Calibri"/>
              </a:rPr>
              <a:t>.</a:t>
            </a:r>
          </a:p>
          <a:p>
            <a:pPr marL="800100" lvl="1" indent="-342900" eaLnBrk="1" hangingPunct="1">
              <a:lnSpc>
                <a:spcPct val="110000"/>
              </a:lnSpc>
              <a:spcBef>
                <a:spcPts val="300"/>
              </a:spcBef>
              <a:spcAft>
                <a:spcPts val="300"/>
              </a:spcAft>
              <a:buFont typeface="Wingdings" charset="2"/>
              <a:buChar char="§"/>
            </a:pPr>
            <a:r>
              <a:rPr lang="en-US" dirty="0">
                <a:latin typeface="Calibri"/>
                <a:cs typeface="Calibri"/>
              </a:rPr>
              <a:t>Each offset represents an additional ton of carbon that is stored in the forest above what would otherwise occur under </a:t>
            </a:r>
            <a:r>
              <a:rPr lang="ja-JP" altLang="en-US" dirty="0">
                <a:latin typeface="Calibri"/>
                <a:cs typeface="Calibri"/>
              </a:rPr>
              <a:t>“</a:t>
            </a:r>
            <a:r>
              <a:rPr lang="en-US" dirty="0">
                <a:latin typeface="Calibri"/>
                <a:cs typeface="Calibri"/>
              </a:rPr>
              <a:t>business as usual</a:t>
            </a:r>
            <a:r>
              <a:rPr lang="ja-JP" altLang="en-US" dirty="0">
                <a:latin typeface="Calibri"/>
                <a:cs typeface="Calibri"/>
              </a:rPr>
              <a:t>”</a:t>
            </a:r>
            <a:r>
              <a:rPr lang="en-US" dirty="0">
                <a:latin typeface="Calibri"/>
                <a:cs typeface="Calibri"/>
              </a:rPr>
              <a:t> forest management.  This can be achieved by:</a:t>
            </a:r>
          </a:p>
          <a:p>
            <a:pPr marL="1257300" lvl="2" indent="-342900" eaLnBrk="1" hangingPunct="1">
              <a:lnSpc>
                <a:spcPct val="110000"/>
              </a:lnSpc>
              <a:spcBef>
                <a:spcPts val="300"/>
              </a:spcBef>
              <a:spcAft>
                <a:spcPts val="300"/>
              </a:spcAft>
              <a:buFont typeface="Wingdings" charset="2"/>
              <a:buChar char="§"/>
            </a:pPr>
            <a:r>
              <a:rPr lang="en-US" b="1" i="1" dirty="0">
                <a:latin typeface="Calibri"/>
                <a:cs typeface="Calibri"/>
              </a:rPr>
              <a:t>Reforestation</a:t>
            </a:r>
            <a:r>
              <a:rPr lang="en-US" dirty="0">
                <a:latin typeface="Calibri"/>
                <a:cs typeface="Calibri"/>
              </a:rPr>
              <a:t> of sites that have been out of production at least 10 years</a:t>
            </a:r>
          </a:p>
          <a:p>
            <a:pPr marL="1257300" lvl="2" indent="-342900" eaLnBrk="1" hangingPunct="1">
              <a:lnSpc>
                <a:spcPct val="110000"/>
              </a:lnSpc>
              <a:spcBef>
                <a:spcPts val="300"/>
              </a:spcBef>
              <a:spcAft>
                <a:spcPts val="300"/>
              </a:spcAft>
              <a:buFont typeface="Wingdings" charset="2"/>
              <a:buChar char="§"/>
            </a:pPr>
            <a:r>
              <a:rPr lang="en-US" b="1" i="1" dirty="0">
                <a:latin typeface="Calibri"/>
                <a:cs typeface="Calibri"/>
              </a:rPr>
              <a:t>Improved Forest Management (IFM) </a:t>
            </a:r>
            <a:r>
              <a:rPr lang="en-US" dirty="0">
                <a:latin typeface="Calibri"/>
                <a:cs typeface="Calibri"/>
              </a:rPr>
              <a:t>that increases the carbon storage of stands through longer rotations and harvesting less than growth.</a:t>
            </a:r>
          </a:p>
          <a:p>
            <a:pPr marL="1257300" lvl="2" indent="-342900" eaLnBrk="1" hangingPunct="1">
              <a:lnSpc>
                <a:spcPct val="110000"/>
              </a:lnSpc>
              <a:spcBef>
                <a:spcPts val="300"/>
              </a:spcBef>
              <a:spcAft>
                <a:spcPts val="300"/>
              </a:spcAft>
              <a:buFont typeface="Wingdings" charset="2"/>
              <a:buChar char="§"/>
            </a:pPr>
            <a:r>
              <a:rPr lang="en-US" b="1" i="1" dirty="0">
                <a:latin typeface="Calibri"/>
                <a:cs typeface="Calibri"/>
              </a:rPr>
              <a:t>Avoided Conversion: </a:t>
            </a:r>
            <a:r>
              <a:rPr lang="en-US" dirty="0">
                <a:latin typeface="Calibri"/>
                <a:cs typeface="Calibri"/>
              </a:rPr>
              <a:t> Avoiding land conversion and loss of forests that would have otherwise occurred.</a:t>
            </a:r>
          </a:p>
        </p:txBody>
      </p:sp>
      <p:sp>
        <p:nvSpPr>
          <p:cNvPr id="6" name="Title 1"/>
          <p:cNvSpPr>
            <a:spLocks noGrp="1"/>
          </p:cNvSpPr>
          <p:nvPr>
            <p:ph type="title"/>
          </p:nvPr>
        </p:nvSpPr>
        <p:spPr/>
        <p:txBody>
          <a:bodyPr>
            <a:noAutofit/>
          </a:bodyPr>
          <a:lstStyle/>
          <a:p>
            <a:r>
              <a:rPr lang="en-US" sz="3300" dirty="0"/>
              <a:t>EXAMPLES OF MARKETS</a:t>
            </a:r>
          </a:p>
        </p:txBody>
      </p:sp>
      <p:sp>
        <p:nvSpPr>
          <p:cNvPr id="7" name="Rectangle 6"/>
          <p:cNvSpPr/>
          <p:nvPr/>
        </p:nvSpPr>
        <p:spPr>
          <a:xfrm>
            <a:off x="1981199" y="1222279"/>
            <a:ext cx="8453784" cy="430887"/>
          </a:xfrm>
          <a:prstGeom prst="rect">
            <a:avLst/>
          </a:prstGeom>
        </p:spPr>
        <p:txBody>
          <a:bodyPr wrap="square">
            <a:spAutoFit/>
          </a:bodyPr>
          <a:lstStyle/>
          <a:p>
            <a:r>
              <a:rPr lang="en-US" sz="2200" b="1" dirty="0">
                <a:solidFill>
                  <a:srgbClr val="32733C"/>
                </a:solidFill>
              </a:rPr>
              <a:t>The California Cap-and-Trade program puts a price on forest carbon  </a:t>
            </a:r>
          </a:p>
        </p:txBody>
      </p:sp>
    </p:spTree>
    <p:extLst>
      <p:ext uri="{BB962C8B-B14F-4D97-AF65-F5344CB8AC3E}">
        <p14:creationId xmlns:p14="http://schemas.microsoft.com/office/powerpoint/2010/main" val="1816066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1034" y="2551075"/>
            <a:ext cx="5282449" cy="40421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nSpc>
                <a:spcPct val="110000"/>
              </a:lnSpc>
              <a:spcBef>
                <a:spcPts val="300"/>
              </a:spcBef>
              <a:spcAft>
                <a:spcPts val="300"/>
              </a:spcAft>
              <a:defRPr/>
            </a:pPr>
            <a:r>
              <a:rPr lang="en-US" sz="2000" b="1" dirty="0">
                <a:latin typeface="Calibri"/>
                <a:cs typeface="Calibri"/>
              </a:rPr>
              <a:t>1. Yurok Tribe CKGG Forest Carbon Project, Northern California.</a:t>
            </a:r>
          </a:p>
          <a:p>
            <a:pPr marL="342900" indent="-342900">
              <a:lnSpc>
                <a:spcPct val="110000"/>
              </a:lnSpc>
              <a:spcBef>
                <a:spcPts val="300"/>
              </a:spcBef>
              <a:spcAft>
                <a:spcPts val="300"/>
              </a:spcAft>
              <a:buFont typeface="Wingdings" charset="2"/>
              <a:buChar char="§"/>
              <a:defRPr/>
            </a:pPr>
            <a:r>
              <a:rPr lang="en-US" sz="2000" dirty="0">
                <a:latin typeface="Calibri"/>
                <a:cs typeface="Calibri"/>
              </a:rPr>
              <a:t>7,660 acres of Douglas-fir and hardwoods along the Klamath River</a:t>
            </a:r>
          </a:p>
          <a:p>
            <a:pPr marL="342900" indent="-342900">
              <a:lnSpc>
                <a:spcPct val="110000"/>
              </a:lnSpc>
              <a:spcBef>
                <a:spcPts val="300"/>
              </a:spcBef>
              <a:spcAft>
                <a:spcPts val="300"/>
              </a:spcAft>
              <a:buFont typeface="Wingdings" charset="2"/>
              <a:buChar char="§"/>
              <a:defRPr/>
            </a:pPr>
            <a:r>
              <a:rPr lang="en-US" sz="2000" dirty="0">
                <a:latin typeface="Calibri"/>
                <a:cs typeface="Calibri"/>
              </a:rPr>
              <a:t>Projected offset issuance of 815,000 offset credits through 2018.</a:t>
            </a:r>
          </a:p>
          <a:p>
            <a:pPr marL="342900" indent="-342900">
              <a:lnSpc>
                <a:spcPct val="110000"/>
              </a:lnSpc>
              <a:spcBef>
                <a:spcPts val="300"/>
              </a:spcBef>
              <a:spcAft>
                <a:spcPts val="300"/>
              </a:spcAft>
              <a:buFont typeface="Wingdings" charset="2"/>
              <a:buChar char="§"/>
              <a:defRPr/>
            </a:pPr>
            <a:r>
              <a:rPr lang="en-US" sz="2000" dirty="0">
                <a:latin typeface="Calibri"/>
                <a:cs typeface="Calibri"/>
              </a:rPr>
              <a:t>Management designed to improve cultural and ecological values while generating income from carbon offset sales and logging, with the aim of developing higher value and larger trees. </a:t>
            </a:r>
          </a:p>
        </p:txBody>
      </p:sp>
      <p:pic>
        <p:nvPicPr>
          <p:cNvPr id="82948" name="Picture 2" descr="http://media.marketwire.com/attachments/201402/TN-223960_P10101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26" y="2536572"/>
            <a:ext cx="340677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1" y="4455858"/>
            <a:ext cx="1744663"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50" name="TextBox 1"/>
          <p:cNvSpPr txBox="1">
            <a:spLocks noChangeArrowheads="1"/>
          </p:cNvSpPr>
          <p:nvPr/>
        </p:nvSpPr>
        <p:spPr bwMode="auto">
          <a:xfrm>
            <a:off x="1600200" y="1701742"/>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2400" b="1" dirty="0">
                <a:solidFill>
                  <a:srgbClr val="32733C"/>
                </a:solidFill>
                <a:latin typeface="Calibri"/>
                <a:cs typeface="Calibri"/>
              </a:rPr>
              <a:t>EXAMPLES OF PROJECTS SELLING </a:t>
            </a:r>
          </a:p>
          <a:p>
            <a:pPr algn="ctr"/>
            <a:r>
              <a:rPr lang="en-US" sz="2400" b="1" dirty="0">
                <a:solidFill>
                  <a:srgbClr val="32733C"/>
                </a:solidFill>
                <a:latin typeface="Calibri"/>
                <a:cs typeface="Calibri"/>
              </a:rPr>
              <a:t> COMPLIANCE-QUALITY FOREST OFFSETS</a:t>
            </a:r>
          </a:p>
        </p:txBody>
      </p:sp>
      <p:sp>
        <p:nvSpPr>
          <p:cNvPr id="9" name="Title 1"/>
          <p:cNvSpPr>
            <a:spLocks noGrp="1"/>
          </p:cNvSpPr>
          <p:nvPr>
            <p:ph type="title"/>
          </p:nvPr>
        </p:nvSpPr>
        <p:spPr/>
        <p:txBody>
          <a:bodyPr>
            <a:noAutofit/>
          </a:bodyPr>
          <a:lstStyle/>
          <a:p>
            <a:r>
              <a:rPr lang="en-US" sz="3300" dirty="0"/>
              <a:t>EXAMPLES OF MARKETS</a:t>
            </a:r>
          </a:p>
        </p:txBody>
      </p:sp>
      <p:sp>
        <p:nvSpPr>
          <p:cNvPr id="10" name="Rectangle 9"/>
          <p:cNvSpPr/>
          <p:nvPr/>
        </p:nvSpPr>
        <p:spPr>
          <a:xfrm>
            <a:off x="1981199" y="1222279"/>
            <a:ext cx="8453784" cy="430887"/>
          </a:xfrm>
          <a:prstGeom prst="rect">
            <a:avLst/>
          </a:prstGeom>
        </p:spPr>
        <p:txBody>
          <a:bodyPr wrap="square">
            <a:spAutoFit/>
          </a:bodyPr>
          <a:lstStyle/>
          <a:p>
            <a:r>
              <a:rPr lang="en-US" sz="2200" b="1" dirty="0">
                <a:solidFill>
                  <a:srgbClr val="32733C"/>
                </a:solidFill>
              </a:rPr>
              <a:t>The California Cap-and-Trade program puts a price on forest carbon (5) </a:t>
            </a:r>
          </a:p>
        </p:txBody>
      </p:sp>
    </p:spTree>
    <p:extLst>
      <p:ext uri="{BB962C8B-B14F-4D97-AF65-F5344CB8AC3E}">
        <p14:creationId xmlns:p14="http://schemas.microsoft.com/office/powerpoint/2010/main" val="765781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1592565"/>
            <a:ext cx="8449409" cy="312341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10000"/>
              </a:lnSpc>
              <a:spcBef>
                <a:spcPts val="300"/>
              </a:spcBef>
              <a:defRPr/>
            </a:pPr>
            <a:r>
              <a:rPr lang="en-US" sz="2200" b="1" dirty="0">
                <a:solidFill>
                  <a:srgbClr val="000000"/>
                </a:solidFill>
                <a:latin typeface="Calibri" panose="020F0502020204030204" pitchFamily="34" charset="0"/>
              </a:rPr>
              <a:t>EXAMPLES OF PROJECTS SELLING</a:t>
            </a:r>
          </a:p>
          <a:p>
            <a:pPr algn="ctr">
              <a:lnSpc>
                <a:spcPct val="110000"/>
              </a:lnSpc>
              <a:spcBef>
                <a:spcPts val="300"/>
              </a:spcBef>
              <a:defRPr/>
            </a:pPr>
            <a:r>
              <a:rPr lang="en-US" sz="2200" b="1" dirty="0">
                <a:solidFill>
                  <a:srgbClr val="000000"/>
                </a:solidFill>
                <a:latin typeface="Calibri" panose="020F0502020204030204" pitchFamily="34" charset="0"/>
              </a:rPr>
              <a:t> COMPLIANCE-QUALITY FOREST OFFSETS</a:t>
            </a:r>
            <a:endParaRPr lang="en-US" sz="2200" dirty="0">
              <a:latin typeface="Calibri" panose="020F0502020204030204" pitchFamily="34" charset="0"/>
            </a:endParaRPr>
          </a:p>
          <a:p>
            <a:pPr>
              <a:lnSpc>
                <a:spcPct val="110000"/>
              </a:lnSpc>
              <a:spcBef>
                <a:spcPts val="300"/>
              </a:spcBef>
              <a:defRPr/>
            </a:pPr>
            <a:r>
              <a:rPr lang="en-US" sz="2000" b="1" dirty="0">
                <a:latin typeface="Calibri" panose="020F0502020204030204" pitchFamily="34" charset="0"/>
              </a:rPr>
              <a:t>2.</a:t>
            </a:r>
            <a:r>
              <a:rPr lang="en-US" sz="2000" dirty="0">
                <a:latin typeface="Calibri" panose="020F0502020204030204" pitchFamily="34" charset="0"/>
              </a:rPr>
              <a:t> </a:t>
            </a:r>
            <a:r>
              <a:rPr lang="en-US" sz="2000" b="1" dirty="0">
                <a:latin typeface="Calibri" panose="020F0502020204030204" pitchFamily="34" charset="0"/>
              </a:rPr>
              <a:t>Moro Big Pine project, Arkansas</a:t>
            </a:r>
          </a:p>
          <a:p>
            <a:pPr marL="342900" lvl="3" indent="-342900">
              <a:lnSpc>
                <a:spcPct val="110000"/>
              </a:lnSpc>
              <a:spcBef>
                <a:spcPts val="300"/>
              </a:spcBef>
              <a:buFont typeface="Wingdings" charset="2"/>
              <a:buChar char="§"/>
              <a:defRPr/>
            </a:pPr>
            <a:r>
              <a:rPr lang="en-US" sz="2000" dirty="0">
                <a:latin typeface="Calibri" panose="020F0502020204030204" pitchFamily="34" charset="0"/>
              </a:rPr>
              <a:t>IFM Project on approximately 16,000 acre tract of land in Calhoun county, Arkansas. </a:t>
            </a:r>
          </a:p>
          <a:p>
            <a:pPr marL="342900" lvl="2" indent="-342900">
              <a:lnSpc>
                <a:spcPct val="110000"/>
              </a:lnSpc>
              <a:spcBef>
                <a:spcPts val="300"/>
              </a:spcBef>
              <a:buFont typeface="Wingdings" charset="2"/>
              <a:buChar char="§"/>
              <a:defRPr/>
            </a:pPr>
            <a:r>
              <a:rPr lang="en-US" sz="2000" dirty="0">
                <a:latin typeface="Calibri" panose="020F0502020204030204" pitchFamily="34" charset="0"/>
              </a:rPr>
              <a:t>The project merges habitat conservation for the endangered red-cockaded woodpecker, industrial timber management, and carbon yields.</a:t>
            </a:r>
          </a:p>
          <a:p>
            <a:pPr marL="342900" lvl="2" indent="-342900">
              <a:lnSpc>
                <a:spcPct val="110000"/>
              </a:lnSpc>
              <a:spcBef>
                <a:spcPts val="300"/>
              </a:spcBef>
              <a:buFont typeface="Wingdings" charset="2"/>
              <a:buChar char="§"/>
              <a:defRPr/>
            </a:pPr>
            <a:r>
              <a:rPr lang="en-US" sz="2000" dirty="0">
                <a:latin typeface="Calibri" panose="020F0502020204030204" pitchFamily="34" charset="0"/>
              </a:rPr>
              <a:t>Received an initial issuance of 220,208 ARB compliance carbon offsets. </a:t>
            </a:r>
          </a:p>
        </p:txBody>
      </p:sp>
      <p:pic>
        <p:nvPicPr>
          <p:cNvPr id="8397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404" y="4777658"/>
            <a:ext cx="2619375" cy="207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472" y="4787900"/>
            <a:ext cx="1978503" cy="2070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p:txBody>
          <a:bodyPr>
            <a:noAutofit/>
          </a:bodyPr>
          <a:lstStyle/>
          <a:p>
            <a:r>
              <a:rPr lang="en-US" sz="3300" dirty="0"/>
              <a:t>EXAMPLES OF MARKETS</a:t>
            </a:r>
          </a:p>
        </p:txBody>
      </p:sp>
      <p:sp>
        <p:nvSpPr>
          <p:cNvPr id="9" name="Rectangle 8"/>
          <p:cNvSpPr/>
          <p:nvPr/>
        </p:nvSpPr>
        <p:spPr>
          <a:xfrm>
            <a:off x="1981199" y="1109617"/>
            <a:ext cx="8453784" cy="430887"/>
          </a:xfrm>
          <a:prstGeom prst="rect">
            <a:avLst/>
          </a:prstGeom>
        </p:spPr>
        <p:txBody>
          <a:bodyPr wrap="square">
            <a:spAutoFit/>
          </a:bodyPr>
          <a:lstStyle/>
          <a:p>
            <a:r>
              <a:rPr lang="en-US" sz="2200" b="1" dirty="0">
                <a:solidFill>
                  <a:srgbClr val="32733C"/>
                </a:solidFill>
              </a:rPr>
              <a:t>The California Cap-and-Trade program puts a price on forest carbon (6) </a:t>
            </a:r>
          </a:p>
        </p:txBody>
      </p:sp>
    </p:spTree>
    <p:extLst>
      <p:ext uri="{BB962C8B-B14F-4D97-AF65-F5344CB8AC3E}">
        <p14:creationId xmlns:p14="http://schemas.microsoft.com/office/powerpoint/2010/main" val="1488898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2955" y="1827948"/>
            <a:ext cx="8763000" cy="460228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257300" indent="-3429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110000"/>
              </a:lnSpc>
              <a:spcBef>
                <a:spcPts val="300"/>
              </a:spcBef>
              <a:spcAft>
                <a:spcPts val="300"/>
              </a:spcAft>
            </a:pPr>
            <a:r>
              <a:rPr lang="en-US" sz="2400" b="1" dirty="0">
                <a:solidFill>
                  <a:srgbClr val="000000"/>
                </a:solidFill>
                <a:latin typeface="Calibri" charset="0"/>
              </a:rPr>
              <a:t>PRICE OF OFFSETS</a:t>
            </a:r>
            <a:endParaRPr lang="en-US" sz="2000" dirty="0">
              <a:latin typeface="Calibri" charset="0"/>
            </a:endParaRPr>
          </a:p>
          <a:p>
            <a:pPr eaLnBrk="1" hangingPunct="1">
              <a:lnSpc>
                <a:spcPct val="110000"/>
              </a:lnSpc>
              <a:spcBef>
                <a:spcPts val="300"/>
              </a:spcBef>
              <a:spcAft>
                <a:spcPts val="300"/>
              </a:spcAft>
            </a:pPr>
            <a:r>
              <a:rPr lang="en-US" sz="2000" dirty="0">
                <a:latin typeface="Calibri" charset="0"/>
              </a:rPr>
              <a:t>Market prices for Allowances and Offsets continue to change as the market matures, players learn how the system works, and covered entities calculate their best options for meeting their GHG reduction obligations.</a:t>
            </a:r>
          </a:p>
          <a:p>
            <a:pPr eaLnBrk="1" hangingPunct="1">
              <a:lnSpc>
                <a:spcPct val="110000"/>
              </a:lnSpc>
              <a:spcBef>
                <a:spcPts val="300"/>
              </a:spcBef>
              <a:spcAft>
                <a:spcPts val="300"/>
              </a:spcAft>
            </a:pPr>
            <a:r>
              <a:rPr lang="en-US" sz="2000" dirty="0">
                <a:latin typeface="Calibri" charset="0"/>
              </a:rPr>
              <a:t>The sales of offsets are private transactions between sellers and buyers and prices are not publically posted.  </a:t>
            </a:r>
            <a:r>
              <a:rPr lang="en-US" sz="2000" b="1" dirty="0">
                <a:latin typeface="Calibri" charset="0"/>
              </a:rPr>
              <a:t>Offsets will always be priced somewhat below Allowance price. </a:t>
            </a:r>
            <a:endParaRPr lang="en-US" sz="2000" dirty="0">
              <a:latin typeface="Calibri" charset="0"/>
            </a:endParaRPr>
          </a:p>
          <a:p>
            <a:pPr eaLnBrk="1" hangingPunct="1">
              <a:lnSpc>
                <a:spcPct val="110000"/>
              </a:lnSpc>
              <a:spcBef>
                <a:spcPts val="300"/>
              </a:spcBef>
              <a:spcAft>
                <a:spcPts val="300"/>
              </a:spcAft>
            </a:pPr>
            <a:r>
              <a:rPr lang="en-US" sz="2000" dirty="0">
                <a:latin typeface="Calibri" charset="0"/>
              </a:rPr>
              <a:t>The price for Allowances in the first 2 years of the program has remained near the effective price floor set by the ARB</a:t>
            </a:r>
          </a:p>
          <a:p>
            <a:pPr lvl="2" eaLnBrk="1" hangingPunct="1">
              <a:lnSpc>
                <a:spcPct val="110000"/>
              </a:lnSpc>
              <a:spcBef>
                <a:spcPts val="300"/>
              </a:spcBef>
              <a:spcAft>
                <a:spcPts val="300"/>
              </a:spcAft>
              <a:buFont typeface="Arial" charset="0"/>
              <a:buChar char="•"/>
            </a:pPr>
            <a:r>
              <a:rPr lang="en-US" sz="2000" b="1" dirty="0">
                <a:latin typeface="Calibri" charset="0"/>
              </a:rPr>
              <a:t>Allowance Price = around $10-$11 per ton of CO</a:t>
            </a:r>
            <a:r>
              <a:rPr lang="en-US" sz="2000" b="1" baseline="-25000" dirty="0">
                <a:latin typeface="Calibri" charset="0"/>
              </a:rPr>
              <a:t>2</a:t>
            </a:r>
            <a:r>
              <a:rPr lang="en-US" sz="2000" b="1" dirty="0">
                <a:latin typeface="Calibri" charset="0"/>
              </a:rPr>
              <a:t> emissions  </a:t>
            </a:r>
            <a:r>
              <a:rPr lang="en-US" sz="2000" dirty="0">
                <a:latin typeface="Calibri" charset="0"/>
              </a:rPr>
              <a:t>(2014)</a:t>
            </a:r>
          </a:p>
          <a:p>
            <a:pPr lvl="2" eaLnBrk="1" hangingPunct="1">
              <a:lnSpc>
                <a:spcPct val="110000"/>
              </a:lnSpc>
              <a:spcBef>
                <a:spcPts val="300"/>
              </a:spcBef>
              <a:spcAft>
                <a:spcPts val="300"/>
              </a:spcAft>
              <a:buFont typeface="Arial" charset="0"/>
              <a:buChar char="•"/>
            </a:pPr>
            <a:r>
              <a:rPr lang="en-US" sz="2000" b="1" dirty="0">
                <a:latin typeface="Calibri" charset="0"/>
              </a:rPr>
              <a:t>Approx. 5.6 million forest offset credits (ARBOCs) have been issued by the California Air Resources Board as of June, 2014.</a:t>
            </a:r>
          </a:p>
        </p:txBody>
      </p:sp>
      <p:sp>
        <p:nvSpPr>
          <p:cNvPr id="6" name="Title 1"/>
          <p:cNvSpPr>
            <a:spLocks noGrp="1"/>
          </p:cNvSpPr>
          <p:nvPr>
            <p:ph type="title"/>
          </p:nvPr>
        </p:nvSpPr>
        <p:spPr/>
        <p:txBody>
          <a:bodyPr>
            <a:noAutofit/>
          </a:bodyPr>
          <a:lstStyle/>
          <a:p>
            <a:r>
              <a:rPr lang="en-US" sz="3300" dirty="0"/>
              <a:t>EXAMPLES OF MARKETS</a:t>
            </a:r>
          </a:p>
        </p:txBody>
      </p:sp>
      <p:sp>
        <p:nvSpPr>
          <p:cNvPr id="7" name="Rectangle 6"/>
          <p:cNvSpPr/>
          <p:nvPr/>
        </p:nvSpPr>
        <p:spPr>
          <a:xfrm>
            <a:off x="1981199" y="1222279"/>
            <a:ext cx="8453784" cy="430887"/>
          </a:xfrm>
          <a:prstGeom prst="rect">
            <a:avLst/>
          </a:prstGeom>
        </p:spPr>
        <p:txBody>
          <a:bodyPr wrap="square">
            <a:spAutoFit/>
          </a:bodyPr>
          <a:lstStyle/>
          <a:p>
            <a:r>
              <a:rPr lang="en-US" sz="2200" b="1" dirty="0">
                <a:solidFill>
                  <a:srgbClr val="32733C"/>
                </a:solidFill>
              </a:rPr>
              <a:t>The California Cap-and-Trade program puts a price on forest carbon (7) </a:t>
            </a:r>
          </a:p>
        </p:txBody>
      </p:sp>
    </p:spTree>
    <p:extLst>
      <p:ext uri="{BB962C8B-B14F-4D97-AF65-F5344CB8AC3E}">
        <p14:creationId xmlns:p14="http://schemas.microsoft.com/office/powerpoint/2010/main" val="3689153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idx="1"/>
          </p:nvPr>
        </p:nvSpPr>
        <p:spPr/>
        <p:txBody>
          <a:bodyPr>
            <a:normAutofit fontScale="77500" lnSpcReduction="20000"/>
          </a:bodyPr>
          <a:lstStyle/>
          <a:p>
            <a:pPr lvl="0"/>
            <a:r>
              <a:rPr lang="en">
                <a:uFillTx/>
                <a:sym typeface="Arial"/>
              </a:rPr>
              <a:t>Potential markets: carbon, watershed services</a:t>
            </a:r>
          </a:p>
          <a:p>
            <a:pPr lvl="0"/>
            <a:r>
              <a:rPr lang="en">
                <a:uFillTx/>
                <a:sym typeface="Arial"/>
              </a:rPr>
              <a:t>Carbon emission reduction markets</a:t>
            </a:r>
          </a:p>
          <a:p>
            <a:pPr lvl="0"/>
            <a:r>
              <a:rPr lang="en">
                <a:uFillTx/>
                <a:sym typeface="Arial"/>
              </a:rPr>
              <a:t>Heavy press but science and numbers still developing</a:t>
            </a:r>
          </a:p>
          <a:p>
            <a:pPr lvl="0"/>
            <a:r>
              <a:rPr lang="en">
                <a:uFillTx/>
                <a:sym typeface="Arial"/>
              </a:rPr>
              <a:t>A climate change mitigation activity– high priority!</a:t>
            </a:r>
          </a:p>
          <a:p>
            <a:endParaRPr lang="en">
              <a:uFillTx/>
              <a:sym typeface="Arial"/>
            </a:endParaRPr>
          </a:p>
          <a:p>
            <a:pPr lvl="0"/>
            <a:r>
              <a:rPr lang="en">
                <a:uFillTx/>
                <a:sym typeface="Arial"/>
              </a:rPr>
              <a:t>Watershed services</a:t>
            </a:r>
          </a:p>
          <a:p>
            <a:pPr lvl="0"/>
            <a:r>
              <a:rPr lang="en">
                <a:uFillTx/>
                <a:sym typeface="Arial"/>
              </a:rPr>
              <a:t>Locally-based; many opportunities here</a:t>
            </a:r>
          </a:p>
          <a:p>
            <a:pPr lvl="0"/>
            <a:r>
              <a:rPr lang="en">
                <a:uFillTx/>
                <a:sym typeface="Arial"/>
              </a:rPr>
              <a:t>PES in Lam Dong province and beyond in Việt Nam and PES in Costa-Rica</a:t>
            </a:r>
          </a:p>
          <a:p>
            <a:endParaRPr lang="en" dirty="0">
              <a:uFillTx/>
              <a:sym typeface="Arial"/>
            </a:endParaRPr>
          </a:p>
        </p:txBody>
      </p:sp>
      <p:sp>
        <p:nvSpPr>
          <p:cNvPr id="129" name="Shape 129"/>
          <p:cNvSpPr txBox="1">
            <a:spLocks noGrp="1"/>
          </p:cNvSpPr>
          <p:nvPr>
            <p:ph type="title"/>
          </p:nvPr>
        </p:nvSpPr>
        <p:spPr/>
        <p:txBody>
          <a:bodyPr/>
          <a:lstStyle/>
          <a:p>
            <a:pPr lvl="0"/>
            <a:r>
              <a:rPr lang="en" dirty="0">
                <a:uFillTx/>
                <a:sym typeface="Arial"/>
              </a:rPr>
              <a:t>Economic opportunities (markets)</a:t>
            </a:r>
          </a:p>
        </p:txBody>
      </p:sp>
    </p:spTree>
    <p:extLst>
      <p:ext uri="{BB962C8B-B14F-4D97-AF65-F5344CB8AC3E}">
        <p14:creationId xmlns:p14="http://schemas.microsoft.com/office/powerpoint/2010/main" val="2898760395"/>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spcAft>
                <a:spcPts val="600"/>
              </a:spcAft>
            </a:pPr>
            <a:r>
              <a:rPr lang="en-US" sz="2500" dirty="0"/>
              <a:t>What is an ecosystem service? </a:t>
            </a:r>
          </a:p>
          <a:p>
            <a:pPr>
              <a:spcAft>
                <a:spcPts val="600"/>
              </a:spcAft>
            </a:pPr>
            <a:r>
              <a:rPr lang="en-US" sz="2500" dirty="0"/>
              <a:t>List at least 10 ecosystem services for a forested area you are aware of. </a:t>
            </a:r>
          </a:p>
          <a:p>
            <a:pPr>
              <a:spcAft>
                <a:spcPts val="600"/>
              </a:spcAft>
            </a:pPr>
            <a:r>
              <a:rPr lang="en-US" sz="2500" dirty="0"/>
              <a:t>How are ecosystem services important to humans? </a:t>
            </a:r>
          </a:p>
          <a:p>
            <a:pPr>
              <a:spcAft>
                <a:spcPts val="600"/>
              </a:spcAft>
            </a:pPr>
            <a:r>
              <a:rPr lang="en-US" sz="2500" dirty="0"/>
              <a:t>How do payments for ecosystem services and market approaches contribute to mitigate and adapt to climate change? </a:t>
            </a:r>
          </a:p>
          <a:p>
            <a:pPr lvl="1">
              <a:spcAft>
                <a:spcPts val="600"/>
              </a:spcAft>
            </a:pPr>
            <a:endParaRPr lang="en-US" sz="2500" dirty="0"/>
          </a:p>
        </p:txBody>
      </p:sp>
      <p:sp>
        <p:nvSpPr>
          <p:cNvPr id="4" name="Title 3"/>
          <p:cNvSpPr>
            <a:spLocks noGrp="1"/>
          </p:cNvSpPr>
          <p:nvPr>
            <p:ph type="title"/>
          </p:nvPr>
        </p:nvSpPr>
        <p:spPr/>
        <p:txBody>
          <a:bodyPr/>
          <a:lstStyle/>
          <a:p>
            <a:r>
              <a:rPr lang="en-US" dirty="0">
                <a:uFillTx/>
              </a:rPr>
              <a:t>Review	</a:t>
            </a:r>
          </a:p>
        </p:txBody>
      </p:sp>
    </p:spTree>
    <p:extLst>
      <p:ext uri="{BB962C8B-B14F-4D97-AF65-F5344CB8AC3E}">
        <p14:creationId xmlns:p14="http://schemas.microsoft.com/office/powerpoint/2010/main" val="1478079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500" dirty="0"/>
              <a:t>What was useful?</a:t>
            </a:r>
          </a:p>
          <a:p>
            <a:r>
              <a:rPr lang="en-US" sz="2500" dirty="0"/>
              <a:t>What is missing? </a:t>
            </a:r>
          </a:p>
          <a:p>
            <a:r>
              <a:rPr lang="en-US" sz="2500" dirty="0"/>
              <a:t>How did you, or would you, modify the materials to make them better fit your instructional context? </a:t>
            </a:r>
          </a:p>
          <a:p>
            <a:r>
              <a:rPr lang="en-US" sz="2500" dirty="0"/>
              <a:t>Please share your experience and modifications here: </a:t>
            </a:r>
            <a:r>
              <a:rPr lang="en-US" sz="2500" dirty="0">
                <a:hlinkClick r:id="rId2"/>
              </a:rPr>
              <a:t>climatecurriculum@googlegroups.com</a:t>
            </a:r>
            <a:r>
              <a:rPr lang="en-US" sz="2500" dirty="0"/>
              <a:t> </a:t>
            </a:r>
          </a:p>
        </p:txBody>
      </p:sp>
      <p:sp>
        <p:nvSpPr>
          <p:cNvPr id="2" name="Title 1"/>
          <p:cNvSpPr>
            <a:spLocks noGrp="1"/>
          </p:cNvSpPr>
          <p:nvPr>
            <p:ph type="title"/>
          </p:nvPr>
        </p:nvSpPr>
        <p:spPr/>
        <p:txBody>
          <a:bodyPr/>
          <a:lstStyle/>
          <a:p>
            <a:r>
              <a:rPr lang="en-US" dirty="0">
                <a:uFillTx/>
              </a:rPr>
              <a:t>Instructor Review of Materials</a:t>
            </a:r>
          </a:p>
        </p:txBody>
      </p:sp>
    </p:spTree>
    <p:extLst>
      <p:ext uri="{BB962C8B-B14F-4D97-AF65-F5344CB8AC3E}">
        <p14:creationId xmlns:p14="http://schemas.microsoft.com/office/powerpoint/2010/main" val="2643351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200" dirty="0" err="1"/>
              <a:t>Tacconi</a:t>
            </a:r>
            <a:r>
              <a:rPr lang="en-US" sz="2200" dirty="0"/>
              <a:t>, L., 2012. Redefining payments for environmental services. </a:t>
            </a:r>
            <a:r>
              <a:rPr lang="en-US" sz="2200" i="1" dirty="0"/>
              <a:t>Ecological Economics</a:t>
            </a:r>
            <a:r>
              <a:rPr lang="en-US" sz="2200" dirty="0"/>
              <a:t>, 73(1): 29-36</a:t>
            </a:r>
          </a:p>
          <a:p>
            <a:r>
              <a:rPr lang="en-US" sz="2200" dirty="0"/>
              <a:t>UP, 2010, Millennium Ecosystem Assessment, </a:t>
            </a:r>
          </a:p>
          <a:p>
            <a:r>
              <a:rPr lang="en-US" sz="2200" dirty="0"/>
              <a:t>UNEP, 2008, Payments for Ecosystem Services: Getting Started</a:t>
            </a:r>
          </a:p>
          <a:p>
            <a:r>
              <a:rPr lang="en-US" sz="2200" dirty="0"/>
              <a:t>WB, 2013, Turndown the heat</a:t>
            </a:r>
          </a:p>
          <a:p>
            <a:endParaRPr lang="en-US" sz="2200" dirty="0"/>
          </a:p>
        </p:txBody>
      </p:sp>
      <p:sp>
        <p:nvSpPr>
          <p:cNvPr id="2" name="Title 1"/>
          <p:cNvSpPr>
            <a:spLocks noGrp="1"/>
          </p:cNvSpPr>
          <p:nvPr>
            <p:ph type="title"/>
          </p:nvPr>
        </p:nvSpPr>
        <p:spPr/>
        <p:txBody>
          <a:bodyPr/>
          <a:lstStyle/>
          <a:p>
            <a:r>
              <a:rPr lang="en-US" dirty="0">
                <a:uFillTx/>
              </a:rPr>
              <a:t>Readings</a:t>
            </a:r>
          </a:p>
        </p:txBody>
      </p:sp>
    </p:spTree>
    <p:extLst>
      <p:ext uri="{BB962C8B-B14F-4D97-AF65-F5344CB8AC3E}">
        <p14:creationId xmlns:p14="http://schemas.microsoft.com/office/powerpoint/2010/main" val="4286300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92500"/>
          </a:bodyPr>
          <a:lstStyle/>
          <a:p>
            <a:pPr marL="0" indent="0">
              <a:buNone/>
            </a:pPr>
            <a:r>
              <a:rPr lang="en-US" sz="2200" dirty="0">
                <a:latin typeface="Calibri"/>
                <a:cs typeface="Calibri"/>
              </a:rPr>
              <a:t>An excellent collection of online references on ecosystem services compiled at Duke University can be found here:</a:t>
            </a:r>
          </a:p>
          <a:p>
            <a:pPr marL="0" indent="0">
              <a:buNone/>
            </a:pPr>
            <a:r>
              <a:rPr lang="en-US" sz="2000" dirty="0">
                <a:latin typeface="Calibri"/>
                <a:cs typeface="Calibri"/>
                <a:hlinkClick r:id="rId2"/>
              </a:rPr>
              <a:t>http://nicholasinstitute.duke.edu/initiatives/national-ecosystem-services-partnership/selected-references-ecosystem-services</a:t>
            </a:r>
            <a:endParaRPr lang="en-US" sz="2000" dirty="0">
              <a:latin typeface="Calibri"/>
              <a:cs typeface="Calibri"/>
            </a:endParaRPr>
          </a:p>
          <a:p>
            <a:pPr marL="0" indent="0">
              <a:buNone/>
            </a:pPr>
            <a:endParaRPr lang="en" sz="2200" dirty="0">
              <a:latin typeface="Calibri"/>
              <a:cs typeface="Calibri"/>
              <a:sym typeface="Lato"/>
            </a:endParaRPr>
          </a:p>
          <a:p>
            <a:pPr marL="0" indent="0">
              <a:buNone/>
            </a:pPr>
            <a:r>
              <a:rPr lang="en" sz="2200" dirty="0">
                <a:latin typeface="Calibri"/>
                <a:cs typeface="Calibri"/>
                <a:sym typeface="Lato"/>
              </a:rPr>
              <a:t>Butler, 2008. National Woodland Owner Survey.  US Forest Service Gen Tech Report NRS-27</a:t>
            </a:r>
            <a:r>
              <a:rPr lang="en-US" sz="2200" dirty="0">
                <a:latin typeface="Calibri"/>
                <a:cs typeface="Calibri"/>
                <a:sym typeface="Lato"/>
              </a:rPr>
              <a:t>  </a:t>
            </a:r>
            <a:r>
              <a:rPr lang="en-US" sz="2000" dirty="0">
                <a:latin typeface="Calibri"/>
                <a:cs typeface="Calibri"/>
                <a:sym typeface="Lato"/>
                <a:hlinkClick r:id="rId3"/>
              </a:rPr>
              <a:t>http://www.treesearch.fs.fed.us/pubs/15758</a:t>
            </a:r>
            <a:endParaRPr lang="en-US" sz="2000" dirty="0">
              <a:latin typeface="Calibri"/>
              <a:cs typeface="Calibri"/>
              <a:sym typeface="Lato"/>
            </a:endParaRPr>
          </a:p>
          <a:p>
            <a:pPr marL="0" indent="0">
              <a:buNone/>
            </a:pPr>
            <a:endParaRPr lang="en-US" sz="2200" dirty="0">
              <a:latin typeface="Calibri"/>
              <a:cs typeface="Calibri"/>
            </a:endParaRPr>
          </a:p>
          <a:p>
            <a:pPr marL="0" indent="0">
              <a:buNone/>
            </a:pPr>
            <a:r>
              <a:rPr lang="en-US" sz="2200" dirty="0">
                <a:latin typeface="Calibri"/>
                <a:cs typeface="Calibri"/>
              </a:rPr>
              <a:t>Millennium Ecosystem Assessment, 2005. Ecosystems and Human Well-being: Synthesis. Island Press, Washington, DC. </a:t>
            </a:r>
            <a:r>
              <a:rPr lang="en-US" sz="2000" dirty="0">
                <a:latin typeface="Calibri"/>
                <a:cs typeface="Calibri"/>
                <a:sym typeface="Lato"/>
                <a:hlinkClick r:id="rId4"/>
              </a:rPr>
              <a:t>http://www.millenniumassessment.org/documents/document.356.aspx.pdf</a:t>
            </a:r>
            <a:endParaRPr lang="en-US" sz="2000" dirty="0">
              <a:latin typeface="Calibri"/>
              <a:cs typeface="Calibri"/>
            </a:endParaRPr>
          </a:p>
        </p:txBody>
      </p:sp>
      <p:sp>
        <p:nvSpPr>
          <p:cNvPr id="7" name="Title 6"/>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11847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i="1" dirty="0">
                <a:uFillTx/>
              </a:rPr>
              <a:t>At the end of this unit</a:t>
            </a:r>
            <a:r>
              <a:rPr lang="en-US" i="1">
                <a:uFillTx/>
              </a:rPr>
              <a:t>, students will </a:t>
            </a:r>
            <a:r>
              <a:rPr lang="en-US" i="1" dirty="0">
                <a:uFillTx/>
              </a:rPr>
              <a:t>be able to:</a:t>
            </a:r>
            <a:endParaRPr lang="en-US" dirty="0">
              <a:uFillTx/>
            </a:endParaRPr>
          </a:p>
          <a:p>
            <a:pPr lvl="0"/>
            <a:r>
              <a:rPr lang="en-US" dirty="0"/>
              <a:t>Explain and apply the framework of ecosystem services in climate change assessment and response</a:t>
            </a:r>
          </a:p>
          <a:p>
            <a:pPr lvl="0"/>
            <a:r>
              <a:rPr lang="en-US" dirty="0"/>
              <a:t>Describe the basic concepts of the emerging ecosystem markets for carbon and watershed services</a:t>
            </a:r>
          </a:p>
          <a:p>
            <a:r>
              <a:rPr lang="en-US" dirty="0"/>
              <a:t>Analyze the role of ecosystem-based adaptation and mitigation solutions</a:t>
            </a:r>
            <a:r>
              <a:rPr lang="en-US" dirty="0">
                <a:uFillTx/>
              </a:rPr>
              <a:t> </a:t>
            </a:r>
          </a:p>
        </p:txBody>
      </p:sp>
      <p:sp>
        <p:nvSpPr>
          <p:cNvPr id="2" name="Title 1"/>
          <p:cNvSpPr>
            <a:spLocks noGrp="1"/>
          </p:cNvSpPr>
          <p:nvPr>
            <p:ph type="title"/>
          </p:nvPr>
        </p:nvSpPr>
        <p:spPr/>
        <p:txBody>
          <a:bodyPr/>
          <a:lstStyle/>
          <a:p>
            <a:r>
              <a:rPr lang="en-US" dirty="0">
                <a:uFillTx/>
              </a:rPr>
              <a:t>Learning objectives</a:t>
            </a:r>
          </a:p>
        </p:txBody>
      </p:sp>
    </p:spTree>
    <p:extLst>
      <p:ext uri="{BB962C8B-B14F-4D97-AF65-F5344CB8AC3E}">
        <p14:creationId xmlns:p14="http://schemas.microsoft.com/office/powerpoint/2010/main" val="417257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heckerboard(across)">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heckerboard(across)">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heckerboard(across)">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dvAuto="167268600"/>
      <p:bldP spid="2" grpId="0" animBg="1" advAuto="16726860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1017729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r>
              <a:rPr lang="de-DE" sz="2400" dirty="0">
                <a:effectLst/>
                <a:latin typeface="Calibri" panose="020F0502020204030204" pitchFamily="34" charset="0"/>
              </a:rPr>
              <a:t/>
            </a: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r>
              <a:rPr lang="en-US" sz="2400" b="0" dirty="0">
                <a:effectLst/>
              </a:rPr>
              <a:t/>
            </a:r>
            <a:br>
              <a:rPr lang="en-US" sz="2400" b="0" dirty="0">
                <a:effectLst/>
              </a:rPr>
            </a:br>
            <a:r>
              <a:rPr lang="en-US" sz="2400" b="0" dirty="0">
                <a:effectLst/>
              </a:rPr>
              <a:t>Tel: +880-2-9848401</a:t>
            </a:r>
            <a:br>
              <a:rPr lang="en-US" sz="2400" b="0" dirty="0">
                <a:effectLst/>
              </a:rPr>
            </a:br>
            <a:r>
              <a:rPr lang="en-US" sz="2400" b="0" dirty="0">
                <a:effectLst/>
              </a:rPr>
              <a:t/>
            </a:r>
            <a:br>
              <a:rPr lang="en-US" sz="2400" b="0" dirty="0">
                <a:effectLst/>
              </a:rPr>
            </a:br>
            <a:r>
              <a:rPr lang="en-US" sz="2400" b="0" dirty="0">
                <a:effectLst/>
              </a:rPr>
              <a:t/>
            </a: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270310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uFillTx/>
              </a:rPr>
              <a:t>Definitions</a:t>
            </a:r>
          </a:p>
          <a:p>
            <a:r>
              <a:rPr lang="en-US" dirty="0">
                <a:uFillTx/>
              </a:rPr>
              <a:t>Categories of ecosystem services</a:t>
            </a:r>
          </a:p>
          <a:p>
            <a:r>
              <a:rPr lang="en-US" dirty="0">
                <a:uFillTx/>
              </a:rPr>
              <a:t>Current condition and trend of ecosystem</a:t>
            </a:r>
          </a:p>
          <a:p>
            <a:r>
              <a:rPr lang="en-US" dirty="0">
                <a:uFillTx/>
              </a:rPr>
              <a:t>Payments for ecosystem services</a:t>
            </a:r>
          </a:p>
          <a:p>
            <a:r>
              <a:rPr lang="en-US" dirty="0">
                <a:uFillTx/>
              </a:rPr>
              <a:t>Markets of ES</a:t>
            </a:r>
          </a:p>
          <a:p>
            <a:endParaRPr lang="en-US" dirty="0">
              <a:uFillTx/>
            </a:endParaRPr>
          </a:p>
        </p:txBody>
      </p:sp>
      <p:sp>
        <p:nvSpPr>
          <p:cNvPr id="2" name="Title 1"/>
          <p:cNvSpPr>
            <a:spLocks noGrp="1"/>
          </p:cNvSpPr>
          <p:nvPr>
            <p:ph type="title"/>
          </p:nvPr>
        </p:nvSpPr>
        <p:spPr/>
        <p:txBody>
          <a:bodyPr/>
          <a:lstStyle/>
          <a:p>
            <a:r>
              <a:rPr lang="en-US" dirty="0">
                <a:uFillTx/>
              </a:rPr>
              <a:t>Outline</a:t>
            </a:r>
          </a:p>
        </p:txBody>
      </p:sp>
    </p:spTree>
    <p:extLst>
      <p:ext uri="{BB962C8B-B14F-4D97-AF65-F5344CB8AC3E}">
        <p14:creationId xmlns:p14="http://schemas.microsoft.com/office/powerpoint/2010/main" val="1505140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5" name="TextBox 4"/>
          <p:cNvSpPr txBox="1"/>
          <p:nvPr/>
        </p:nvSpPr>
        <p:spPr>
          <a:xfrm>
            <a:off x="5975079" y="1528313"/>
            <a:ext cx="4363610" cy="5109091"/>
          </a:xfrm>
          <a:prstGeom prst="rect">
            <a:avLst/>
          </a:prstGeom>
          <a:noFill/>
        </p:spPr>
        <p:txBody>
          <a:bodyPr wrap="square" rtlCol="0">
            <a:spAutoFit/>
          </a:bodyPr>
          <a:lstStyle/>
          <a:p>
            <a:r>
              <a:rPr lang="en-US" sz="2400" b="1" dirty="0"/>
              <a:t>2013.</a:t>
            </a:r>
            <a:r>
              <a:rPr lang="en-US" sz="2400" dirty="0"/>
              <a:t> </a:t>
            </a:r>
            <a:r>
              <a:rPr lang="en-US" sz="2400" b="1" dirty="0"/>
              <a:t>Turn down the heat : climate extremes, regional impacts, and the case for resilience</a:t>
            </a:r>
          </a:p>
          <a:p>
            <a:endParaRPr lang="en-US" sz="2400" b="1" dirty="0"/>
          </a:p>
          <a:p>
            <a:r>
              <a:rPr lang="en-US" sz="2400" b="1" dirty="0">
                <a:solidFill>
                  <a:srgbClr val="FF0000"/>
                </a:solidFill>
              </a:rPr>
              <a:t>Chapter 5 – South Asia </a:t>
            </a:r>
            <a:br>
              <a:rPr lang="en-US" sz="2400" b="1" dirty="0">
                <a:solidFill>
                  <a:srgbClr val="FF0000"/>
                </a:solidFill>
              </a:rPr>
            </a:br>
            <a:r>
              <a:rPr lang="en-US" sz="2400" b="1" dirty="0">
                <a:solidFill>
                  <a:srgbClr val="FF0000"/>
                </a:solidFill>
              </a:rPr>
              <a:t>pages 105-138</a:t>
            </a:r>
            <a:br>
              <a:rPr lang="en-US" sz="2400" b="1" dirty="0">
                <a:solidFill>
                  <a:srgbClr val="FF0000"/>
                </a:solidFill>
              </a:rPr>
            </a:br>
            <a:endParaRPr lang="en-US" sz="2400" b="1" dirty="0">
              <a:solidFill>
                <a:srgbClr val="FF0000"/>
              </a:solidFill>
            </a:endParaRPr>
          </a:p>
          <a:p>
            <a:r>
              <a:rPr lang="en-US" sz="2200" b="1" dirty="0"/>
              <a:t>Introduction to Ecosystem Services</a:t>
            </a:r>
          </a:p>
          <a:p>
            <a:r>
              <a:rPr lang="en-US" sz="2200" b="1" dirty="0"/>
              <a:t> </a:t>
            </a:r>
          </a:p>
          <a:p>
            <a:r>
              <a:rPr lang="en-US" dirty="0"/>
              <a:t>Washington DC ; World Bank.</a:t>
            </a:r>
            <a:r>
              <a:rPr lang="en-US" dirty="0">
                <a:hlinkClick r:id="rId3"/>
              </a:rPr>
              <a:t> http://documents.worldbank.org/curated/en/2013/06/17862361/turn-down-heat-climate-extremes-regional-impacts-case-resilience-full-report</a:t>
            </a:r>
            <a:endParaRPr lang="en-US" dirty="0"/>
          </a:p>
        </p:txBody>
      </p:sp>
      <p:pic>
        <p:nvPicPr>
          <p:cNvPr id="6" name="Picture 5"/>
          <p:cNvPicPr>
            <a:picLocks noChangeAspect="1"/>
          </p:cNvPicPr>
          <p:nvPr/>
        </p:nvPicPr>
        <p:blipFill>
          <a:blip r:embed="rId4"/>
          <a:stretch>
            <a:fillRect/>
          </a:stretch>
        </p:blipFill>
        <p:spPr>
          <a:xfrm>
            <a:off x="1700691" y="1260392"/>
            <a:ext cx="4131954" cy="5344593"/>
          </a:xfrm>
          <a:prstGeom prst="rect">
            <a:avLst/>
          </a:prstGeom>
        </p:spPr>
      </p:pic>
      <p:sp>
        <p:nvSpPr>
          <p:cNvPr id="2" name="Title 1"/>
          <p:cNvSpPr>
            <a:spLocks noGrp="1"/>
          </p:cNvSpPr>
          <p:nvPr>
            <p:ph type="title"/>
          </p:nvPr>
        </p:nvSpPr>
        <p:spPr/>
        <p:txBody>
          <a:bodyPr/>
          <a:lstStyle/>
          <a:p>
            <a:r>
              <a:rPr lang="en-US" dirty="0"/>
              <a:t>Assigned Reading</a:t>
            </a:r>
          </a:p>
        </p:txBody>
      </p:sp>
    </p:spTree>
    <p:extLst>
      <p:ext uri="{BB962C8B-B14F-4D97-AF65-F5344CB8AC3E}">
        <p14:creationId xmlns:p14="http://schemas.microsoft.com/office/powerpoint/2010/main" val="1929210354"/>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Shape 40"/>
          <p:cNvSpPr txBox="1">
            <a:spLocks noGrp="1"/>
          </p:cNvSpPr>
          <p:nvPr>
            <p:ph idx="1"/>
          </p:nvPr>
        </p:nvSpPr>
        <p:spPr/>
        <p:txBody>
          <a:bodyPr/>
          <a:lstStyle/>
          <a:p>
            <a:pPr marL="0" indent="0">
              <a:buNone/>
            </a:pPr>
            <a:r>
              <a:rPr lang="x-none" dirty="0">
                <a:uFillTx/>
                <a:sym typeface="Arial"/>
              </a:rPr>
              <a:t>An ecosystem is a dynamic complex of plant, animal and microorganism communities and the non-living environment, interaction as a functional unit. </a:t>
            </a:r>
            <a:endParaRPr lang="en" dirty="0">
              <a:uFillTx/>
              <a:sym typeface="Arial"/>
            </a:endParaRPr>
          </a:p>
        </p:txBody>
      </p:sp>
      <p:sp>
        <p:nvSpPr>
          <p:cNvPr id="2" name="Title 1"/>
          <p:cNvSpPr>
            <a:spLocks noGrp="1"/>
          </p:cNvSpPr>
          <p:nvPr>
            <p:ph type="title"/>
          </p:nvPr>
        </p:nvSpPr>
        <p:spPr/>
        <p:txBody>
          <a:bodyPr/>
          <a:lstStyle/>
          <a:p>
            <a:r>
              <a:rPr lang="en-US" dirty="0"/>
              <a:t>Definitions: </a:t>
            </a:r>
            <a:r>
              <a:rPr lang="en-US" i="1" dirty="0"/>
              <a:t>What are ecosystems?</a:t>
            </a:r>
          </a:p>
        </p:txBody>
      </p:sp>
      <p:sp>
        <p:nvSpPr>
          <p:cNvPr id="41" name="Shape 41"/>
          <p:cNvSpPr txBox="1">
            <a:spLocks/>
          </p:cNvSpPr>
          <p:nvPr/>
        </p:nvSpPr>
        <p:spPr>
          <a:xfrm>
            <a:off x="1772605" y="6257888"/>
            <a:ext cx="8229600" cy="359554"/>
          </a:xfrm>
          <a:prstGeom prst="rect">
            <a:avLst/>
          </a:prstGeom>
          <a:noFill/>
          <a:ln>
            <a:noFill/>
          </a:ln>
        </p:spPr>
        <p:txBody>
          <a:bodyPr lIns="91425" tIns="45700" rIns="91425" bIns="45700" anchor="t" anchorCtr="0">
            <a:noAutofit/>
          </a:bodyPr>
          <a:lstStyle/>
          <a:p>
            <a:pPr indent="342900" algn="ctr">
              <a:lnSpc>
                <a:spcPct val="90000"/>
              </a:lnSpc>
              <a:spcBef>
                <a:spcPts val="360"/>
              </a:spcBef>
              <a:buClr>
                <a:schemeClr val="dk1"/>
              </a:buClr>
              <a:buSzPct val="25000"/>
            </a:pPr>
            <a:r>
              <a:rPr lang="en" sz="2200" b="1" dirty="0">
                <a:solidFill>
                  <a:srgbClr val="0000FF"/>
                </a:solidFill>
                <a:latin typeface="Calibri"/>
                <a:ea typeface="Arial"/>
                <a:cs typeface="Calibri"/>
                <a:sym typeface="Arial"/>
              </a:rPr>
              <a:t>Focus shifts from resources to process and function </a:t>
            </a:r>
          </a:p>
        </p:txBody>
      </p:sp>
    </p:spTree>
    <p:extLst>
      <p:ext uri="{BB962C8B-B14F-4D97-AF65-F5344CB8AC3E}">
        <p14:creationId xmlns:p14="http://schemas.microsoft.com/office/powerpoint/2010/main" val="203565169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6" name="Title 5"/>
          <p:cNvSpPr>
            <a:spLocks noGrp="1"/>
          </p:cNvSpPr>
          <p:nvPr>
            <p:ph type="title"/>
          </p:nvPr>
        </p:nvSpPr>
        <p:spPr/>
        <p:txBody>
          <a:bodyPr/>
          <a:lstStyle/>
          <a:p>
            <a:r>
              <a:rPr lang="en-US" dirty="0"/>
              <a:t>Definitions</a:t>
            </a:r>
          </a:p>
        </p:txBody>
      </p:sp>
      <p:sp>
        <p:nvSpPr>
          <p:cNvPr id="40" name="Shape 40"/>
          <p:cNvSpPr txBox="1">
            <a:spLocks noGrp="1"/>
          </p:cNvSpPr>
          <p:nvPr>
            <p:ph idx="4294967295"/>
          </p:nvPr>
        </p:nvSpPr>
        <p:spPr>
          <a:xfrm>
            <a:off x="0" y="1600200"/>
            <a:ext cx="10972800" cy="4525963"/>
          </a:xfrm>
          <a:prstGeom prst="rect">
            <a:avLst/>
          </a:prstGeom>
          <a:noFill/>
          <a:ln>
            <a:noFill/>
          </a:ln>
        </p:spPr>
        <p:txBody>
          <a:bodyPr vert="horz" lIns="91425" tIns="45700" rIns="91425" bIns="45700" rtlCol="0" anchor="t" anchorCtr="0">
            <a:noAutofit/>
          </a:bodyPr>
          <a:lstStyle/>
          <a:p>
            <a:pPr marL="0" lvl="1" indent="0" algn="ctr">
              <a:lnSpc>
                <a:spcPct val="90000"/>
              </a:lnSpc>
              <a:spcBef>
                <a:spcPts val="640"/>
              </a:spcBef>
              <a:spcAft>
                <a:spcPts val="0"/>
              </a:spcAft>
              <a:buClr>
                <a:schemeClr val="accent2"/>
              </a:buClr>
              <a:buSzPct val="25000"/>
              <a:buNone/>
            </a:pPr>
            <a:r>
              <a:rPr lang="en-US" sz="3200" b="1" i="1" dirty="0">
                <a:solidFill>
                  <a:srgbClr val="32733C"/>
                </a:solidFill>
              </a:rPr>
              <a:t>What are ecosystem services? </a:t>
            </a:r>
          </a:p>
          <a:p>
            <a:pPr marL="0" lvl="1" indent="0" algn="ctr">
              <a:lnSpc>
                <a:spcPct val="90000"/>
              </a:lnSpc>
              <a:spcBef>
                <a:spcPts val="640"/>
              </a:spcBef>
              <a:spcAft>
                <a:spcPts val="0"/>
              </a:spcAft>
              <a:buClr>
                <a:schemeClr val="accent2"/>
              </a:buClr>
              <a:buSzPct val="25000"/>
              <a:buNone/>
            </a:pPr>
            <a:endParaRPr lang="en" sz="1200" b="1" dirty="0">
              <a:solidFill>
                <a:srgbClr val="32733C"/>
              </a:solidFill>
              <a:latin typeface="Calibri"/>
              <a:cs typeface="Calibri"/>
            </a:endParaRPr>
          </a:p>
          <a:p>
            <a:pPr marL="0" lvl="1" indent="0" algn="ctr">
              <a:lnSpc>
                <a:spcPct val="90000"/>
              </a:lnSpc>
              <a:spcBef>
                <a:spcPts val="640"/>
              </a:spcBef>
              <a:spcAft>
                <a:spcPts val="0"/>
              </a:spcAft>
              <a:buClr>
                <a:schemeClr val="accent2"/>
              </a:buClr>
              <a:buSzPct val="25000"/>
              <a:buNone/>
            </a:pPr>
            <a:r>
              <a:rPr lang="en" sz="3200" b="1" dirty="0">
                <a:solidFill>
                  <a:srgbClr val="32733C"/>
                </a:solidFill>
                <a:latin typeface="Calibri"/>
                <a:cs typeface="Calibri"/>
              </a:rPr>
              <a:t>T</a:t>
            </a:r>
            <a:r>
              <a:rPr lang="en" sz="3200" b="1" dirty="0">
                <a:solidFill>
                  <a:srgbClr val="32733C"/>
                </a:solidFill>
                <a:latin typeface="Calibri"/>
                <a:ea typeface="Arial"/>
                <a:cs typeface="Calibri"/>
                <a:sym typeface="Arial"/>
              </a:rPr>
              <a:t>he multiple benefits provided to human society by the </a:t>
            </a:r>
            <a:r>
              <a:rPr lang="en-US" sz="3200" b="1" dirty="0">
                <a:solidFill>
                  <a:srgbClr val="32733C"/>
                </a:solidFill>
                <a:latin typeface="Calibri"/>
                <a:ea typeface="Arial"/>
                <a:cs typeface="Calibri"/>
                <a:sym typeface="Arial"/>
              </a:rPr>
              <a:t>ecosystems</a:t>
            </a:r>
            <a:endParaRPr lang="en" sz="3200" dirty="0">
              <a:solidFill>
                <a:srgbClr val="32733C"/>
              </a:solidFill>
              <a:latin typeface="Calibri"/>
              <a:ea typeface="Arial"/>
              <a:cs typeface="Calibri"/>
              <a:sym typeface="Arial"/>
            </a:endParaRPr>
          </a:p>
        </p:txBody>
      </p:sp>
      <p:sp>
        <p:nvSpPr>
          <p:cNvPr id="42" name="Shape 42"/>
          <p:cNvSpPr>
            <a:spLocks/>
          </p:cNvSpPr>
          <p:nvPr/>
        </p:nvSpPr>
        <p:spPr>
          <a:xfrm>
            <a:off x="1594560" y="3845774"/>
            <a:ext cx="2204967" cy="2206829"/>
          </a:xfrm>
          <a:prstGeom prst="rect">
            <a:avLst/>
          </a:prstGeom>
          <a:blipFill>
            <a:blip r:embed="rId3"/>
            <a:stretch>
              <a:fillRect/>
            </a:stretch>
          </a:blipFill>
        </p:spPr>
      </p:sp>
      <p:sp>
        <p:nvSpPr>
          <p:cNvPr id="43" name="Shape 43"/>
          <p:cNvSpPr>
            <a:spLocks/>
          </p:cNvSpPr>
          <p:nvPr/>
        </p:nvSpPr>
        <p:spPr>
          <a:xfrm>
            <a:off x="8941615" y="3394789"/>
            <a:ext cx="1677987" cy="2514600"/>
          </a:xfrm>
          <a:prstGeom prst="rect">
            <a:avLst/>
          </a:prstGeom>
          <a:blipFill>
            <a:blip r:embed="rId4"/>
            <a:stretch>
              <a:fillRect/>
            </a:stretch>
          </a:blipFill>
        </p:spPr>
      </p:sp>
      <p:sp>
        <p:nvSpPr>
          <p:cNvPr id="44" name="Shape 44"/>
          <p:cNvSpPr>
            <a:spLocks/>
          </p:cNvSpPr>
          <p:nvPr/>
        </p:nvSpPr>
        <p:spPr>
          <a:xfrm>
            <a:off x="3916560" y="4323280"/>
            <a:ext cx="2387814" cy="1657349"/>
          </a:xfrm>
          <a:prstGeom prst="rect">
            <a:avLst/>
          </a:prstGeom>
          <a:blipFill>
            <a:blip r:embed="rId5"/>
            <a:stretch>
              <a:fillRect/>
            </a:stretch>
          </a:blipFill>
        </p:spPr>
      </p:sp>
      <p:sp>
        <p:nvSpPr>
          <p:cNvPr id="45" name="Shape 45"/>
          <p:cNvSpPr>
            <a:spLocks/>
          </p:cNvSpPr>
          <p:nvPr/>
        </p:nvSpPr>
        <p:spPr>
          <a:xfrm>
            <a:off x="6402240" y="4305639"/>
            <a:ext cx="2459898" cy="1627187"/>
          </a:xfrm>
          <a:prstGeom prst="rect">
            <a:avLst/>
          </a:prstGeom>
          <a:blipFill>
            <a:blip r:embed="rId6"/>
            <a:stretch>
              <a:fillRect/>
            </a:stretch>
          </a:blipFill>
        </p:spPr>
      </p:sp>
      <p:sp>
        <p:nvSpPr>
          <p:cNvPr id="13" name="Shape 41"/>
          <p:cNvSpPr txBox="1">
            <a:spLocks/>
          </p:cNvSpPr>
          <p:nvPr/>
        </p:nvSpPr>
        <p:spPr>
          <a:xfrm>
            <a:off x="1772605" y="6257888"/>
            <a:ext cx="8229600" cy="359554"/>
          </a:xfrm>
          <a:prstGeom prst="rect">
            <a:avLst/>
          </a:prstGeom>
          <a:noFill/>
          <a:ln>
            <a:noFill/>
          </a:ln>
        </p:spPr>
        <p:txBody>
          <a:bodyPr lIns="91425" tIns="45700" rIns="91425" bIns="45700" anchor="t" anchorCtr="0">
            <a:noAutofit/>
          </a:bodyPr>
          <a:lstStyle/>
          <a:p>
            <a:pPr indent="342900" algn="ctr">
              <a:lnSpc>
                <a:spcPct val="90000"/>
              </a:lnSpc>
              <a:spcBef>
                <a:spcPts val="360"/>
              </a:spcBef>
              <a:buClr>
                <a:schemeClr val="dk1"/>
              </a:buClr>
              <a:buSzPct val="25000"/>
            </a:pPr>
            <a:r>
              <a:rPr lang="en" sz="2200" b="1" dirty="0">
                <a:solidFill>
                  <a:srgbClr val="0000FF"/>
                </a:solidFill>
                <a:latin typeface="Calibri"/>
                <a:ea typeface="Arial"/>
                <a:cs typeface="Calibri"/>
                <a:sym typeface="Arial"/>
              </a:rPr>
              <a:t>Focus shifts from resources to process and function </a:t>
            </a:r>
          </a:p>
        </p:txBody>
      </p:sp>
    </p:spTree>
    <p:extLst>
      <p:ext uri="{BB962C8B-B14F-4D97-AF65-F5344CB8AC3E}">
        <p14:creationId xmlns:p14="http://schemas.microsoft.com/office/powerpoint/2010/main" val="3925838354"/>
      </p:ext>
    </p:extLst>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1600</TotalTime>
  <Words>5899</Words>
  <Application>Microsoft Office PowerPoint</Application>
  <PresentationFormat>Widescreen</PresentationFormat>
  <Paragraphs>573</Paragraphs>
  <Slides>51</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ＭＳ Ｐゴシック</vt:lpstr>
      <vt:lpstr>Arial</vt:lpstr>
      <vt:lpstr>Calibri</vt:lpstr>
      <vt:lpstr>Calibri Light</vt:lpstr>
      <vt:lpstr>Georgia</vt:lpstr>
      <vt:lpstr>Lato</vt:lpstr>
      <vt:lpstr>Times New Roman</vt:lpstr>
      <vt:lpstr>Wingdings</vt:lpstr>
      <vt:lpstr>Office Theme</vt:lpstr>
      <vt:lpstr>Bangladesh Climate-Resilient Ecosystem Curriculum (BACUM)</vt:lpstr>
      <vt:lpstr>Module 1: Introduction to Climate Change</vt:lpstr>
      <vt:lpstr>Introduction to Climate Change (ICC)</vt:lpstr>
      <vt:lpstr>Acknowledgements</vt:lpstr>
      <vt:lpstr>Learning objectives</vt:lpstr>
      <vt:lpstr>Outline</vt:lpstr>
      <vt:lpstr>Assigned Reading</vt:lpstr>
      <vt:lpstr>Definitions: What are ecosystems?</vt:lpstr>
      <vt:lpstr>Definitions</vt:lpstr>
      <vt:lpstr>Definitions</vt:lpstr>
      <vt:lpstr>What does that include?</vt:lpstr>
      <vt:lpstr>Different ecosystems &amp; the services they provide</vt:lpstr>
      <vt:lpstr>Ecosystem services explicitly connect human well being with ecosystem health</vt:lpstr>
      <vt:lpstr>Examine this image</vt:lpstr>
      <vt:lpstr>How are these ecosystem services valued?</vt:lpstr>
      <vt:lpstr>Condition and trends of ecosystem services</vt:lpstr>
      <vt:lpstr>Condition and trends of ecosystem services</vt:lpstr>
      <vt:lpstr>Condition and trends of ecosystem services</vt:lpstr>
      <vt:lpstr>Condition and trends of ecosystem services</vt:lpstr>
      <vt:lpstr>Identifying drivers of climate change influencing ecosystem services and indicators</vt:lpstr>
      <vt:lpstr>Optional Topic Payments for ecosystem services</vt:lpstr>
      <vt:lpstr>Optional Topic: Payments for ecosystem services</vt:lpstr>
      <vt:lpstr>Payments for Ecosystem Services</vt:lpstr>
      <vt:lpstr>Markets for Ecosystem Services</vt:lpstr>
      <vt:lpstr>Markets for Ecosystem Services</vt:lpstr>
      <vt:lpstr>What’s the story with markets?</vt:lpstr>
      <vt:lpstr>Payments &amp; markets for carbon</vt:lpstr>
      <vt:lpstr>Payments &amp; markets for biodiversity</vt:lpstr>
      <vt:lpstr>Payments &amp; markets for water </vt:lpstr>
      <vt:lpstr>Engaging buyers </vt:lpstr>
      <vt:lpstr>Engaging sellers </vt:lpstr>
      <vt:lpstr>Ensuring PES or market success</vt:lpstr>
      <vt:lpstr>But success is not guaranteed…</vt:lpstr>
      <vt:lpstr>Markets: Stacking vs. Bundling</vt:lpstr>
      <vt:lpstr>Examples of PES </vt:lpstr>
      <vt:lpstr>Examples of PES</vt:lpstr>
      <vt:lpstr>Examples of markets</vt:lpstr>
      <vt:lpstr>EXAMPLES OF MARKETS</vt:lpstr>
      <vt:lpstr>EXAMPLES OF MARKETS</vt:lpstr>
      <vt:lpstr>EXAMPLES OF MARKETS</vt:lpstr>
      <vt:lpstr>EXAMPLES OF MARKETS</vt:lpstr>
      <vt:lpstr>EXAMPLES OF MARKETS</vt:lpstr>
      <vt:lpstr>EXAMPLES OF MARKETS</vt:lpstr>
      <vt:lpstr>EXAMPLES OF MARKETS</vt:lpstr>
      <vt:lpstr>Economic opportunities (markets)</vt:lpstr>
      <vt:lpstr>Review </vt:lpstr>
      <vt:lpstr>Instructor Review of Materials</vt:lpstr>
      <vt:lpstr>Readings</vt:lpstr>
      <vt:lpstr>References</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jalal</cp:lastModifiedBy>
  <cp:revision>255</cp:revision>
  <dcterms:created xsi:type="dcterms:W3CDTF">2016-05-20T10:07:21Z</dcterms:created>
  <dcterms:modified xsi:type="dcterms:W3CDTF">2017-01-10T04:09:55Z</dcterms:modified>
</cp:coreProperties>
</file>