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7" r:id="rId2"/>
    <p:sldId id="767" r:id="rId3"/>
    <p:sldId id="817" r:id="rId4"/>
    <p:sldId id="873" r:id="rId5"/>
    <p:sldId id="818" r:id="rId6"/>
    <p:sldId id="819" r:id="rId7"/>
    <p:sldId id="820" r:id="rId8"/>
    <p:sldId id="821" r:id="rId9"/>
    <p:sldId id="822" r:id="rId10"/>
    <p:sldId id="823" r:id="rId11"/>
    <p:sldId id="824" r:id="rId12"/>
    <p:sldId id="825" r:id="rId13"/>
    <p:sldId id="826" r:id="rId14"/>
    <p:sldId id="827" r:id="rId15"/>
    <p:sldId id="828" r:id="rId16"/>
    <p:sldId id="829" r:id="rId17"/>
    <p:sldId id="830" r:id="rId18"/>
    <p:sldId id="831" r:id="rId19"/>
    <p:sldId id="832" r:id="rId20"/>
    <p:sldId id="833" r:id="rId21"/>
    <p:sldId id="834" r:id="rId22"/>
    <p:sldId id="835" r:id="rId23"/>
    <p:sldId id="836" r:id="rId24"/>
    <p:sldId id="837" r:id="rId25"/>
    <p:sldId id="838" r:id="rId26"/>
    <p:sldId id="839" r:id="rId27"/>
    <p:sldId id="840" r:id="rId28"/>
    <p:sldId id="841" r:id="rId29"/>
    <p:sldId id="842" r:id="rId30"/>
    <p:sldId id="843" r:id="rId31"/>
    <p:sldId id="844" r:id="rId32"/>
    <p:sldId id="845" r:id="rId33"/>
    <p:sldId id="846" r:id="rId34"/>
    <p:sldId id="847" r:id="rId35"/>
    <p:sldId id="848" r:id="rId36"/>
    <p:sldId id="849" r:id="rId37"/>
    <p:sldId id="850" r:id="rId38"/>
    <p:sldId id="851" r:id="rId39"/>
    <p:sldId id="852" r:id="rId40"/>
    <p:sldId id="853" r:id="rId41"/>
    <p:sldId id="854" r:id="rId42"/>
    <p:sldId id="855" r:id="rId43"/>
    <p:sldId id="856" r:id="rId44"/>
    <p:sldId id="857" r:id="rId45"/>
    <p:sldId id="858" r:id="rId46"/>
    <p:sldId id="859" r:id="rId47"/>
    <p:sldId id="860" r:id="rId48"/>
    <p:sldId id="861" r:id="rId49"/>
    <p:sldId id="863" r:id="rId50"/>
    <p:sldId id="864" r:id="rId51"/>
    <p:sldId id="865" r:id="rId52"/>
    <p:sldId id="866" r:id="rId53"/>
    <p:sldId id="867" r:id="rId54"/>
    <p:sldId id="868" r:id="rId55"/>
    <p:sldId id="869" r:id="rId56"/>
    <p:sldId id="870" r:id="rId57"/>
    <p:sldId id="871" r:id="rId58"/>
    <p:sldId id="87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11" autoAdjust="0"/>
  </p:normalViewPr>
  <p:slideViewPr>
    <p:cSldViewPr snapToGrid="0">
      <p:cViewPr varScale="1">
        <p:scale>
          <a:sx n="52" d="100"/>
          <a:sy n="52" d="100"/>
        </p:scale>
        <p:origin x="1458" y="78"/>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B164D-DF3F-4795-9D9C-9304BB3D2897}" type="datetimeFigureOut">
              <a:rPr lang="en-US" smtClean="0"/>
              <a:t>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29653F-BCDD-4F3E-AB15-7F843A0E6A74}" type="slidenum">
              <a:rPr lang="en-US" smtClean="0"/>
              <a:t>‹#›</a:t>
            </a:fld>
            <a:endParaRPr lang="en-US"/>
          </a:p>
        </p:txBody>
      </p:sp>
    </p:spTree>
    <p:extLst>
      <p:ext uri="{BB962C8B-B14F-4D97-AF65-F5344CB8AC3E}">
        <p14:creationId xmlns:p14="http://schemas.microsoft.com/office/powerpoint/2010/main" val="1733246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unicef.org.uk/campaigns/publications/pub_detail.asp?pub_id=16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667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13"/>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41986" name="Shape 114"/>
          <p:cNvSpPr>
            <a:spLocks noGrp="1" noRot="1" noChangeAspect="1" noTextEdit="1"/>
          </p:cNvSpPr>
          <p:nvPr>
            <p:ph type="sldImg" idx="2"/>
          </p:nvPr>
        </p:nvSpPr>
        <p:spPr>
          <a:xfrm>
            <a:off x="92075" y="744538"/>
            <a:ext cx="6615113" cy="3722687"/>
          </a:xfrm>
        </p:spPr>
      </p:sp>
      <p:sp>
        <p:nvSpPr>
          <p:cNvPr id="41987" name="Shape 115"/>
          <p:cNvSpPr txBox="1">
            <a:spLocks noGrp="1"/>
          </p:cNvSpPr>
          <p:nvPr>
            <p:ph type="body" idx="1"/>
          </p:nvPr>
        </p:nvSpPr>
        <p:spPr bwMode="auto">
          <a:xfrm>
            <a:off x="809626" y="4732339"/>
            <a:ext cx="5005388" cy="4467225"/>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Many risk factors and illnesses that are currently among the most important contributors to the global burden of disease are sensitive to climate, notably to temperature changes. </a:t>
            </a:r>
          </a:p>
          <a:p>
            <a:pPr>
              <a:spcBef>
                <a:spcPct val="0"/>
              </a:spcBef>
            </a:pPr>
            <a:endParaRPr lang="th-TH" sz="1800" dirty="0"/>
          </a:p>
          <a:p>
            <a:pPr>
              <a:spcBef>
                <a:spcPct val="0"/>
              </a:spcBef>
              <a:buSzPct val="25000"/>
            </a:pPr>
            <a:r>
              <a:rPr lang="th-TH" sz="1800" dirty="0"/>
              <a:t>These include malnutrition (estimated to kill 3.7 million people per year, globally), diarrhoea (1.9 million), and malaria (0.9 million). Warmer temperatures will have adverse effects on food production, water availability, and the spread of disease vectors. </a:t>
            </a:r>
          </a:p>
          <a:p>
            <a:pPr>
              <a:spcBef>
                <a:spcPct val="0"/>
              </a:spcBef>
            </a:pPr>
            <a:endParaRPr lang="th-TH" sz="1800" dirty="0"/>
          </a:p>
          <a:p>
            <a:pPr>
              <a:spcBef>
                <a:spcPct val="0"/>
              </a:spcBef>
              <a:buSzPct val="25000"/>
            </a:pPr>
            <a:r>
              <a:rPr lang="th-TH" sz="1800" i="1" dirty="0"/>
              <a:t>Photo credit: http://southasia.oneworld.net/ImageCatalog/climate-picture.jpg</a:t>
            </a:r>
          </a:p>
          <a:p>
            <a:pPr>
              <a:spcBef>
                <a:spcPct val="0"/>
              </a:spcBef>
            </a:pPr>
            <a:endParaRPr lang="th-TH" sz="1800" i="1" dirty="0"/>
          </a:p>
          <a:p>
            <a:pPr>
              <a:spcBef>
                <a:spcPct val="0"/>
              </a:spcBef>
            </a:pPr>
            <a:endParaRPr lang="th-TH" sz="1800" i="1" dirty="0"/>
          </a:p>
        </p:txBody>
      </p:sp>
    </p:spTree>
    <p:extLst>
      <p:ext uri="{BB962C8B-B14F-4D97-AF65-F5344CB8AC3E}">
        <p14:creationId xmlns:p14="http://schemas.microsoft.com/office/powerpoint/2010/main" val="32384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81"/>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25602" name="Shape 82"/>
          <p:cNvSpPr>
            <a:spLocks noGrp="1" noRot="1" noChangeAspect="1" noTextEdit="1"/>
          </p:cNvSpPr>
          <p:nvPr>
            <p:ph type="sldImg" idx="2"/>
          </p:nvPr>
        </p:nvSpPr>
        <p:spPr>
          <a:xfrm>
            <a:off x="92075" y="744538"/>
            <a:ext cx="6615113" cy="3722687"/>
          </a:xfrm>
        </p:spPr>
      </p:sp>
      <p:sp>
        <p:nvSpPr>
          <p:cNvPr id="25603" name="Shape 83"/>
          <p:cNvSpPr txBox="1">
            <a:spLocks noGrp="1"/>
          </p:cNvSpPr>
          <p:nvPr>
            <p:ph type="body" idx="1"/>
          </p:nvPr>
        </p:nvSpPr>
        <p:spPr bwMode="auto">
          <a:xfrm>
            <a:off x="925513" y="4716463"/>
            <a:ext cx="5005387"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The South East Asia (SEA) Region consists of eleven countries: Bangladesh, Bhutan, Democratic People’s Republic of Korea, India, Indonesia, Maldives, Myanmar, Nepal, Sri Lanka, Thailand, and Timor Leste.</a:t>
            </a:r>
          </a:p>
          <a:p>
            <a:pPr>
              <a:spcBef>
                <a:spcPct val="0"/>
              </a:spcBef>
              <a:buSzPct val="25000"/>
            </a:pPr>
            <a:endParaRPr lang="th-TH" sz="1800" dirty="0"/>
          </a:p>
          <a:p>
            <a:pPr>
              <a:spcBef>
                <a:spcPct val="0"/>
              </a:spcBef>
              <a:buSzPct val="25000"/>
            </a:pPr>
            <a:r>
              <a:rPr lang="th-TH" sz="1800" dirty="0"/>
              <a:t>More than half of the global number of deaths due to natural disasters occur in this Region. Floods and cyclones kill tens of thousands and affect millions. </a:t>
            </a:r>
          </a:p>
          <a:p>
            <a:pPr>
              <a:spcBef>
                <a:spcPct val="0"/>
              </a:spcBef>
            </a:pPr>
            <a:endParaRPr lang="th-TH" sz="1800" dirty="0"/>
          </a:p>
          <a:p>
            <a:pPr>
              <a:spcBef>
                <a:spcPct val="0"/>
              </a:spcBef>
              <a:buSzPct val="25000"/>
            </a:pPr>
            <a:r>
              <a:rPr lang="th-TH" sz="1800" dirty="0"/>
              <a:t>In November 2007, tropical cyclone SIDR made landfall in Bangladesh, generating winds of up to 240 km/hr and torrential rains. More than 8.5 million people were affected and over 4,000 died. Nearly 4.7 million people saw their houses damaged or destroyed, </a:t>
            </a:r>
            <a:r>
              <a:rPr lang="th-TH" sz="1800" dirty="0">
                <a:cs typeface="Arial" charset="0"/>
                <a:sym typeface="Arial" charset="0"/>
              </a:rPr>
              <a:t>most of them belonging to the poorest of the poor (Roy, 2006). </a:t>
            </a:r>
          </a:p>
          <a:p>
            <a:pPr>
              <a:spcBef>
                <a:spcPct val="0"/>
              </a:spcBef>
            </a:pPr>
            <a:endParaRPr lang="th-TH" sz="1800" dirty="0">
              <a:cs typeface="Arial" charset="0"/>
              <a:sym typeface="Arial" charset="0"/>
            </a:endParaRPr>
          </a:p>
          <a:p>
            <a:pPr>
              <a:spcBef>
                <a:spcPct val="0"/>
              </a:spcBef>
              <a:buSzPct val="25000"/>
            </a:pPr>
            <a:r>
              <a:rPr lang="th-TH" sz="1800" dirty="0">
                <a:cs typeface="Arial" charset="0"/>
                <a:sym typeface="Arial" charset="0"/>
              </a:rPr>
              <a:t>Very severe cyclonic storm Nargis was the worst natural disaster in the recorded history of Myanmar. The cyclone made landfall in the country on May 2, 2008, causing catastrophic destruction and at least 135,000 fatalities and thousands more people missing. </a:t>
            </a:r>
          </a:p>
          <a:p>
            <a:pPr>
              <a:spcBef>
                <a:spcPct val="0"/>
              </a:spcBef>
            </a:pPr>
            <a:endParaRPr lang="th-TH" sz="1800" dirty="0">
              <a:cs typeface="Angsana New" charset="-34"/>
              <a:sym typeface="Arial" charset="0"/>
            </a:endParaRPr>
          </a:p>
          <a:p>
            <a:pPr>
              <a:spcBef>
                <a:spcPct val="0"/>
              </a:spcBef>
            </a:pPr>
            <a:r>
              <a:rPr lang="en-US" sz="1800" dirty="0">
                <a:cs typeface="Angsana New" charset="-34"/>
                <a:sym typeface="Arial" charset="0"/>
              </a:rPr>
              <a:t>Typhoon Haiyan is a strongest storm recorded at Landfall that passes through the SEA region, particularly Philippines in November 2013 and causing a tremendous loss in lives and land.</a:t>
            </a:r>
            <a:endParaRPr lang="th-TH" sz="1800" dirty="0">
              <a:cs typeface="Angsana New" charset="-34"/>
              <a:sym typeface="Arial" charset="0"/>
            </a:endParaRPr>
          </a:p>
          <a:p>
            <a:pPr>
              <a:spcBef>
                <a:spcPct val="0"/>
              </a:spcBef>
            </a:pPr>
            <a:endParaRPr lang="th-TH" sz="1800" dirty="0">
              <a:cs typeface="Angsana New" charset="-34"/>
              <a:sym typeface="Arial" charset="0"/>
            </a:endParaRPr>
          </a:p>
          <a:p>
            <a:pPr>
              <a:spcBef>
                <a:spcPct val="0"/>
              </a:spcBef>
              <a:buSzPct val="25000"/>
            </a:pPr>
            <a:r>
              <a:rPr lang="th-TH" sz="1800" i="1" dirty="0">
                <a:cs typeface="Arial" charset="0"/>
                <a:sym typeface="Arial" charset="0"/>
              </a:rPr>
              <a:t>Photo: http://cache.daylife.com/imageserve/02fAd1d1tWeAW/340x.jpg</a:t>
            </a:r>
            <a:r>
              <a:rPr lang="th-TH" sz="1800" dirty="0">
                <a:cs typeface="Arial" charset="0"/>
                <a:sym typeface="Arial" charset="0"/>
              </a:rPr>
              <a:t> </a:t>
            </a:r>
          </a:p>
        </p:txBody>
      </p:sp>
    </p:spTree>
    <p:extLst>
      <p:ext uri="{BB962C8B-B14F-4D97-AF65-F5344CB8AC3E}">
        <p14:creationId xmlns:p14="http://schemas.microsoft.com/office/powerpoint/2010/main" val="309461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883">
              <a:defRPr/>
            </a:pPr>
            <a:r>
              <a:rPr lang="en-AU" dirty="0"/>
              <a:t>Ten of the 16 countries most vulnerable to climate change are in Asia; to escape the worst, move to Scandinavia, Ireland or Iceland. Source: http://climatechange.thinkaboutit.eu/think4/post/why_always_the_poorests</a:t>
            </a:r>
          </a:p>
        </p:txBody>
      </p:sp>
    </p:spTree>
    <p:extLst>
      <p:ext uri="{BB962C8B-B14F-4D97-AF65-F5344CB8AC3E}">
        <p14:creationId xmlns:p14="http://schemas.microsoft.com/office/powerpoint/2010/main" val="22320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Message: </a:t>
            </a:r>
            <a:r>
              <a:rPr lang="en-AU" b="0" dirty="0"/>
              <a:t>While</a:t>
            </a:r>
            <a:r>
              <a:rPr lang="en-AU" b="0" baseline="0" dirty="0"/>
              <a:t> the number of people affected as significantly increased over time and is expected to increase, much of this is due to population increases in areas affected by cyclones and not all coming from an increase in the #s and intensity of cyclones alone.</a:t>
            </a:r>
            <a:endParaRPr lang="en-AU" b="1" dirty="0"/>
          </a:p>
          <a:p>
            <a:endParaRPr lang="en-AU" b="1" dirty="0"/>
          </a:p>
          <a:p>
            <a:r>
              <a:rPr lang="en-AU" b="1" dirty="0"/>
              <a:t>Reference</a:t>
            </a:r>
            <a:r>
              <a:rPr lang="en-AU" dirty="0"/>
              <a:t>: http://ipcc-wg2.gov/SREX/images/uploads/SREX_Fig4-1.jpg</a:t>
            </a:r>
          </a:p>
          <a:p>
            <a:endParaRPr lang="en-AU" dirty="0"/>
          </a:p>
        </p:txBody>
      </p:sp>
    </p:spTree>
    <p:extLst>
      <p:ext uri="{BB962C8B-B14F-4D97-AF65-F5344CB8AC3E}">
        <p14:creationId xmlns:p14="http://schemas.microsoft.com/office/powerpoint/2010/main" val="192764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Reference</a:t>
            </a:r>
            <a:r>
              <a:rPr lang="en-AU" dirty="0"/>
              <a:t>: http://ipcc-wg2.gov/SREX/images/uploads/SREX_Fig4-2.jpg</a:t>
            </a:r>
          </a:p>
        </p:txBody>
      </p:sp>
    </p:spTree>
    <p:extLst>
      <p:ext uri="{BB962C8B-B14F-4D97-AF65-F5344CB8AC3E}">
        <p14:creationId xmlns:p14="http://schemas.microsoft.com/office/powerpoint/2010/main" val="260817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World</a:t>
            </a:r>
            <a:r>
              <a:rPr lang="en-US" baseline="0" dirty="0"/>
              <a:t> Bank.</a:t>
            </a:r>
            <a:r>
              <a:rPr lang="en-US" b="1" dirty="0"/>
              <a:t>2013.</a:t>
            </a:r>
            <a:r>
              <a:rPr lang="en-US" sz="1000" dirty="0"/>
              <a:t> </a:t>
            </a:r>
            <a:r>
              <a:rPr lang="en-US" b="1" dirty="0"/>
              <a:t>Turn down the heat: climate extremes, regional impacts, and the case for resilience</a:t>
            </a:r>
          </a:p>
          <a:p>
            <a:r>
              <a:rPr lang="en-US" sz="1000" dirty="0"/>
              <a:t>Washington DC ; World Bank.</a:t>
            </a:r>
            <a:endParaRPr lang="en-US" dirty="0"/>
          </a:p>
        </p:txBody>
      </p:sp>
    </p:spTree>
    <p:extLst>
      <p:ext uri="{BB962C8B-B14F-4D97-AF65-F5344CB8AC3E}">
        <p14:creationId xmlns:p14="http://schemas.microsoft.com/office/powerpoint/2010/main" val="236436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p:sp>
      <p:sp>
        <p:nvSpPr>
          <p:cNvPr id="27650" name="Text Box 3"/>
          <p:cNvSpPr txBox="1">
            <a:spLocks noGrp="1"/>
          </p:cNvSpPr>
          <p:nvPr>
            <p:ph type="body" idx="1"/>
          </p:nvPr>
        </p:nvSpPr>
        <p:spPr bwMode="auto">
          <a:noFill/>
        </p:spPr>
        <p:txBody>
          <a:bodyPr vert="horz" wrap="square" numCol="1" compatLnSpc="1">
            <a:prstTxWarp prst="textNoShape">
              <a:avLst/>
            </a:prstTxWarp>
          </a:bodyPr>
          <a:lstStyle/>
          <a:p>
            <a:r>
              <a:rPr lang="en-US" b="1" dirty="0">
                <a:cs typeface="Cordia New" pitchFamily="34" charset="-34"/>
              </a:rPr>
              <a:t>Reference</a:t>
            </a:r>
            <a:r>
              <a:rPr lang="en-US" dirty="0">
                <a:cs typeface="Cordia New" pitchFamily="34" charset="-34"/>
              </a:rPr>
              <a:t>: WHO (2008)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US" dirty="0">
                <a:cs typeface="Cordia New" pitchFamily="34" charset="-34"/>
                <a:sym typeface="Arial" charset="0"/>
              </a:rPr>
              <a:t>Population factors affecting the risks/impacts of extreme weather events include</a:t>
            </a:r>
          </a:p>
          <a:p>
            <a:pPr lvl="1"/>
            <a:r>
              <a:rPr lang="en-US" dirty="0">
                <a:solidFill>
                  <a:srgbClr val="FF0000"/>
                </a:solidFill>
                <a:cs typeface="Cordia New" pitchFamily="34" charset="-34"/>
                <a:sym typeface="Arial" charset="0"/>
              </a:rPr>
              <a:t>Size</a:t>
            </a:r>
            <a:r>
              <a:rPr lang="en-US" dirty="0">
                <a:cs typeface="Cordia New" pitchFamily="34" charset="-34"/>
                <a:sym typeface="Arial" charset="0"/>
              </a:rPr>
              <a:t>: how many people does the event affect? </a:t>
            </a:r>
            <a:r>
              <a:rPr lang="en-US" dirty="0">
                <a:cs typeface="Cordia New" pitchFamily="34" charset="-34"/>
              </a:rPr>
              <a:t>The chance for large numbers of adverse health impacts clearly will increase with the size of the exposed population exposed.</a:t>
            </a:r>
          </a:p>
          <a:p>
            <a:pPr lvl="1"/>
            <a:r>
              <a:rPr lang="en-US" dirty="0">
                <a:solidFill>
                  <a:srgbClr val="FF0000"/>
                </a:solidFill>
                <a:cs typeface="Cordia New" pitchFamily="34" charset="-34"/>
                <a:sym typeface="Arial" charset="0"/>
              </a:rPr>
              <a:t>Age</a:t>
            </a:r>
            <a:r>
              <a:rPr lang="en-US" dirty="0">
                <a:cs typeface="Cordia New" pitchFamily="34" charset="-34"/>
                <a:sym typeface="Arial" charset="0"/>
              </a:rPr>
              <a:t>: the young and old are less able to help themselves in an extreme weather event</a:t>
            </a:r>
          </a:p>
          <a:p>
            <a:pPr lvl="1"/>
            <a:r>
              <a:rPr lang="en-US" dirty="0">
                <a:solidFill>
                  <a:srgbClr val="FF0000"/>
                </a:solidFill>
                <a:cs typeface="Cordia New" pitchFamily="34" charset="-34"/>
                <a:sym typeface="Arial" charset="0"/>
              </a:rPr>
              <a:t>Health status</a:t>
            </a:r>
            <a:r>
              <a:rPr lang="en-US" dirty="0">
                <a:cs typeface="Cordia New" pitchFamily="34" charset="-34"/>
                <a:sym typeface="Arial" charset="0"/>
              </a:rPr>
              <a:t>: poor health limits individuals’ response ability </a:t>
            </a:r>
          </a:p>
          <a:p>
            <a:pPr lvl="1"/>
            <a:r>
              <a:rPr lang="en-US" dirty="0">
                <a:solidFill>
                  <a:srgbClr val="FF0000"/>
                </a:solidFill>
                <a:cs typeface="Cordia New" pitchFamily="34" charset="-34"/>
                <a:sym typeface="Arial" charset="0"/>
              </a:rPr>
              <a:t>Wealth</a:t>
            </a:r>
            <a:r>
              <a:rPr lang="en-US" dirty="0">
                <a:cs typeface="Cordia New" pitchFamily="34" charset="-34"/>
                <a:sym typeface="Arial" charset="0"/>
              </a:rPr>
              <a:t>: poverty can limit the types of preparation actions and responses that can be considered, it can also affect exposure (e.g., housing stock)</a:t>
            </a:r>
          </a:p>
          <a:p>
            <a:r>
              <a:rPr lang="en-US" dirty="0">
                <a:cs typeface="Cordia New" pitchFamily="34" charset="-34"/>
              </a:rPr>
              <a:t>Wealth is an especially important social factors to address because it can affect exposure conditions and duration during and after the event (e.g., presence of floodwaters with a cyclone). In addition wealth clearly affects individual’s and communities access/ability to redirect resources to address adverse conditions.</a:t>
            </a:r>
            <a:endParaRPr lang="th-TH" dirty="0">
              <a:sym typeface="Arial" charset="0"/>
            </a:endParaRPr>
          </a:p>
        </p:txBody>
      </p:sp>
    </p:spTree>
    <p:extLst>
      <p:ext uri="{BB962C8B-B14F-4D97-AF65-F5344CB8AC3E}">
        <p14:creationId xmlns:p14="http://schemas.microsoft.com/office/powerpoint/2010/main" val="243497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97"/>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29698" name="Shape 98"/>
          <p:cNvSpPr>
            <a:spLocks noGrp="1" noRot="1" noChangeAspect="1" noTextEdit="1"/>
          </p:cNvSpPr>
          <p:nvPr>
            <p:ph type="sldImg" idx="2"/>
          </p:nvPr>
        </p:nvSpPr>
        <p:spPr>
          <a:xfrm>
            <a:off x="92075" y="744538"/>
            <a:ext cx="6615113" cy="3722687"/>
          </a:xfrm>
        </p:spPr>
      </p:sp>
      <p:sp>
        <p:nvSpPr>
          <p:cNvPr id="29699" name="Shape 99"/>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The most vulnerable are those who have less capacity to cope: the poor, children, women, the elderly, disabled and sick people, slum dwellers, the landless and marginalized, informal open air workers, but also the displaced communities and individuals.</a:t>
            </a:r>
          </a:p>
          <a:p>
            <a:pPr>
              <a:spcBef>
                <a:spcPct val="0"/>
              </a:spcBef>
            </a:pPr>
            <a:endParaRPr lang="th-TH" sz="1800" dirty="0"/>
          </a:p>
          <a:p>
            <a:pPr>
              <a:spcBef>
                <a:spcPct val="0"/>
              </a:spcBef>
              <a:buSzPct val="25000"/>
            </a:pPr>
            <a:r>
              <a:rPr lang="th-TH" sz="1800" dirty="0">
                <a:cs typeface="Arial" charset="0"/>
                <a:sym typeface="Arial" charset="0"/>
              </a:rPr>
              <a:t>Low-income countries and areas where malnutrition is widespread, the level of education is poor and with weak infrastructures will have the most difficulty adapting to climate change and related health hazards. The populations considered to be at greatest risk are those living in small islands, low-lying and coastal areas, mountainous regions, water-stressed areas, in mega-cities − particularly the large urban and peri-urban agglomerations in delta regions in the SEA Region. </a:t>
            </a:r>
          </a:p>
          <a:p>
            <a:pPr>
              <a:spcBef>
                <a:spcPct val="0"/>
              </a:spcBef>
            </a:pPr>
            <a:endParaRPr lang="th-TH" sz="1800" dirty="0">
              <a:cs typeface="Arial" charset="0"/>
              <a:sym typeface="Arial" charset="0"/>
            </a:endParaRPr>
          </a:p>
          <a:p>
            <a:pPr>
              <a:spcBef>
                <a:spcPct val="0"/>
              </a:spcBef>
              <a:buSzPct val="25000"/>
            </a:pPr>
            <a:r>
              <a:rPr lang="th-TH" sz="1800" dirty="0"/>
              <a:t>The most vulnerable people in the Region will be the poor because they have fewer resources to adapt to the rapid changes of the natural environment whose livelihood is dependent upon. </a:t>
            </a:r>
            <a:r>
              <a:rPr lang="th-TH" sz="1800" dirty="0">
                <a:cs typeface="Arial" charset="0"/>
                <a:sym typeface="Arial" charset="0"/>
              </a:rPr>
              <a:t>In rural areas, women are increasingly becoming household heads and have the double burden of social reproduction and agricultural work as their husbands leave the rural areas in search of work in urban centres.</a:t>
            </a:r>
          </a:p>
          <a:p>
            <a:pPr>
              <a:spcBef>
                <a:spcPct val="0"/>
              </a:spcBef>
            </a:pPr>
            <a:endParaRPr lang="th-TH" sz="1800" dirty="0">
              <a:cs typeface="Arial" charset="0"/>
              <a:sym typeface="Arial" charset="0"/>
            </a:endParaRPr>
          </a:p>
          <a:p>
            <a:pPr>
              <a:spcBef>
                <a:spcPct val="0"/>
              </a:spcBef>
              <a:buSzPct val="25000"/>
            </a:pPr>
            <a:r>
              <a:rPr lang="th-TH" sz="1800" dirty="0">
                <a:cs typeface="Arial" charset="0"/>
                <a:sym typeface="Arial" charset="0"/>
              </a:rPr>
              <a:t>Mountain people, communities living in remote areas, slums dwellers in and around mega cities, islanders, and fisher folk will be deeply affected. But it is women, elderly groups, poor communities, children, disabled people, and ethnic minorities who have the least coping and recovering capacity and who, therefore, will be the most physically, socially, and psychologically vulnerable. </a:t>
            </a:r>
          </a:p>
          <a:p>
            <a:pPr>
              <a:spcBef>
                <a:spcPct val="0"/>
              </a:spcBef>
            </a:pPr>
            <a:endParaRPr lang="th-TH" sz="1800" dirty="0">
              <a:cs typeface="Arial" charset="0"/>
              <a:sym typeface="Arial" charset="0"/>
            </a:endParaRPr>
          </a:p>
        </p:txBody>
      </p:sp>
    </p:spTree>
    <p:extLst>
      <p:ext uri="{BB962C8B-B14F-4D97-AF65-F5344CB8AC3E}">
        <p14:creationId xmlns:p14="http://schemas.microsoft.com/office/powerpoint/2010/main" val="144555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Pct val="25000"/>
              <a:buFontTx/>
              <a:buNone/>
              <a:tabLst/>
              <a:defRPr/>
            </a:pPr>
            <a:r>
              <a:rPr lang="en-US" sz="1200" b="1" i="0" u="none" strike="noStrike" cap="none" baseline="0" dirty="0">
                <a:latin typeface="Times New Roman"/>
                <a:ea typeface="Times New Roman"/>
                <a:cs typeface="Times New Roman"/>
                <a:sym typeface="Times New Roman"/>
              </a:rPr>
              <a:t>Key message:</a:t>
            </a:r>
          </a:p>
          <a:p>
            <a:pPr>
              <a:buSzPct val="25000"/>
            </a:pPr>
            <a:r>
              <a:rPr lang="en-US" dirty="0">
                <a:latin typeface="+mn-lt"/>
                <a:ea typeface="Arial"/>
                <a:cs typeface="Arial"/>
                <a:sym typeface="Arial"/>
              </a:rPr>
              <a:t>Here are some generalities about vulnerability that are instructive, but are too generalized to be useful for a vulnerability assessment, except perhaps a very coarse large-scale rapid assessment. </a:t>
            </a:r>
          </a:p>
          <a:p>
            <a:endParaRPr lang="en-US" dirty="0">
              <a:latin typeface="+mn-lt"/>
              <a:ea typeface="Arial"/>
              <a:cs typeface="Arial"/>
              <a:sym typeface="Arial"/>
            </a:endParaRPr>
          </a:p>
          <a:p>
            <a:pPr>
              <a:buClr>
                <a:srgbClr val="FF0000"/>
              </a:buClr>
              <a:buSzPct val="25000"/>
            </a:pPr>
            <a:r>
              <a:rPr lang="en-US" dirty="0">
                <a:solidFill>
                  <a:srgbClr val="FF0000"/>
                </a:solidFill>
              </a:rPr>
              <a:t>But:</a:t>
            </a:r>
            <a:r>
              <a:rPr lang="en-US" dirty="0"/>
              <a:t> Be careful with generalities, as exceptions are always present in our disciplines. </a:t>
            </a:r>
          </a:p>
          <a:p>
            <a:endParaRPr lang="en-US" dirty="0"/>
          </a:p>
        </p:txBody>
      </p:sp>
    </p:spTree>
    <p:extLst>
      <p:ext uri="{BB962C8B-B14F-4D97-AF65-F5344CB8AC3E}">
        <p14:creationId xmlns:p14="http://schemas.microsoft.com/office/powerpoint/2010/main" val="501607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Shape 9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5" name="Shape 955"/>
          <p:cNvSpPr txBox="1">
            <a:spLocks noGrp="1"/>
          </p:cNvSpPr>
          <p:nvPr>
            <p:ph type="body" idx="1"/>
          </p:nvPr>
        </p:nvSpPr>
        <p:spPr>
          <a:xfrm>
            <a:off x="685801" y="4343400"/>
            <a:ext cx="5486399" cy="4114800"/>
          </a:xfrm>
          <a:prstGeom prst="rect">
            <a:avLst/>
          </a:prstGeom>
          <a:noFill/>
          <a:ln>
            <a:noFill/>
          </a:ln>
        </p:spPr>
        <p:txBody>
          <a:bodyPr lIns="91420" tIns="91420" rIns="91420" bIns="91420" anchor="t" anchorCtr="0">
            <a:noAutofit/>
          </a:bodyPr>
          <a:lstStyle/>
          <a:p>
            <a:pPr marL="0" marR="0" indent="0" algn="l" defTabSz="457200" rtl="0" eaLnBrk="1" fontAlgn="auto" latinLnBrk="0" hangingPunct="1">
              <a:lnSpc>
                <a:spcPct val="100000"/>
              </a:lnSpc>
              <a:spcBef>
                <a:spcPts val="0"/>
              </a:spcBef>
              <a:spcAft>
                <a:spcPts val="0"/>
              </a:spcAft>
              <a:buClrTx/>
              <a:buSzPct val="25000"/>
              <a:buFontTx/>
              <a:buNone/>
              <a:tabLst/>
              <a:defRPr/>
            </a:pPr>
            <a:r>
              <a:rPr lang="en-US" sz="1200" b="1" i="0" u="none" strike="noStrike" cap="none" baseline="0" dirty="0">
                <a:latin typeface="Times New Roman"/>
                <a:ea typeface="Times New Roman"/>
                <a:cs typeface="Times New Roman"/>
                <a:sym typeface="Times New Roman"/>
              </a:rPr>
              <a:t>Key message:</a:t>
            </a:r>
          </a:p>
          <a:p>
            <a:pPr>
              <a:buSzPct val="25000"/>
            </a:pPr>
            <a:r>
              <a:rPr lang="en-US" dirty="0">
                <a:latin typeface="Arial"/>
                <a:ea typeface="Arial"/>
                <a:cs typeface="Arial"/>
                <a:sym typeface="Arial"/>
              </a:rPr>
              <a:t>Here are some generalities about vulnerability that are instructive, but are too generalized to be useful for a vulnerability assessment, except perhaps a very coarse large-scale rapid assessment. </a:t>
            </a:r>
          </a:p>
          <a:p>
            <a:endParaRPr dirty="0">
              <a:latin typeface="Arial"/>
              <a:ea typeface="Arial"/>
              <a:cs typeface="Arial"/>
              <a:sym typeface="Arial"/>
            </a:endParaRPr>
          </a:p>
          <a:p>
            <a:pPr>
              <a:buClr>
                <a:srgbClr val="FF0000"/>
              </a:buClr>
              <a:buSzPct val="25000"/>
            </a:pPr>
            <a:r>
              <a:rPr lang="en-US" dirty="0">
                <a:solidFill>
                  <a:srgbClr val="FF0000"/>
                </a:solidFill>
              </a:rPr>
              <a:t>But:</a:t>
            </a:r>
            <a:r>
              <a:rPr lang="en-US" dirty="0"/>
              <a:t> Beware of generalities, as exceptions are always present in our disciplines. </a:t>
            </a:r>
          </a:p>
          <a:p>
            <a:endParaRPr dirty="0">
              <a:latin typeface="Arial"/>
              <a:ea typeface="Arial"/>
              <a:cs typeface="Arial"/>
              <a:sym typeface="Arial"/>
            </a:endParaRPr>
          </a:p>
        </p:txBody>
      </p:sp>
    </p:spTree>
    <p:extLst>
      <p:ext uri="{BB962C8B-B14F-4D97-AF65-F5344CB8AC3E}">
        <p14:creationId xmlns:p14="http://schemas.microsoft.com/office/powerpoint/2010/main" val="412882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3393108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70"/>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31746" name="Shape 71"/>
          <p:cNvSpPr>
            <a:spLocks noGrp="1" noRot="1" noChangeAspect="1" noTextEdit="1"/>
          </p:cNvSpPr>
          <p:nvPr>
            <p:ph type="sldImg" idx="2"/>
          </p:nvPr>
        </p:nvSpPr>
        <p:spPr>
          <a:xfrm>
            <a:off x="92075" y="744538"/>
            <a:ext cx="6615113" cy="3722687"/>
          </a:xfrm>
        </p:spPr>
      </p:sp>
      <p:sp>
        <p:nvSpPr>
          <p:cNvPr id="31747" name="Shape 72"/>
          <p:cNvSpPr txBox="1">
            <a:spLocks noGrp="1"/>
          </p:cNvSpPr>
          <p:nvPr>
            <p:ph type="body" idx="1"/>
          </p:nvPr>
        </p:nvSpPr>
        <p:spPr bwMode="auto">
          <a:xfrm>
            <a:off x="925513" y="4716463"/>
            <a:ext cx="4776787"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pPr>
            <a:r>
              <a:rPr lang="th-TH" sz="1800" dirty="0"/>
              <a:t>The burden of communicable diseases is still high. Dengue continues to pose a major and increasing public health problem. Chikungunya fever (</a:t>
            </a:r>
            <a:r>
              <a:rPr lang="en-US" sz="1800" dirty="0">
                <a:cs typeface="Cordia New" pitchFamily="34" charset="-34"/>
              </a:rPr>
              <a:t>anthropod-borne virus from mosquitoes)</a:t>
            </a:r>
            <a:r>
              <a:rPr lang="th-TH" sz="1800" dirty="0"/>
              <a:t> is re-emerging and outbreaks of Nipah virus infections are being reported. Drug-resistant malaria has spread</a:t>
            </a:r>
            <a:r>
              <a:rPr lang="en-US" sz="1800" dirty="0" err="1">
                <a:cs typeface="Cordia New" pitchFamily="34" charset="-34"/>
              </a:rPr>
              <a:t>ed</a:t>
            </a:r>
            <a:r>
              <a:rPr lang="th-TH" sz="1800" dirty="0"/>
              <a:t>.</a:t>
            </a:r>
            <a:endParaRPr lang="en-US" sz="1800" dirty="0"/>
          </a:p>
          <a:p>
            <a:pPr>
              <a:spcBef>
                <a:spcPct val="0"/>
              </a:spcBef>
            </a:pPr>
            <a:endParaRPr lang="en-US" sz="1800" dirty="0"/>
          </a:p>
          <a:p>
            <a:pPr>
              <a:spcBef>
                <a:spcPct val="0"/>
              </a:spcBef>
            </a:pPr>
            <a:r>
              <a:rPr lang="en-US" sz="1800" b="1" dirty="0"/>
              <a:t>Reference</a:t>
            </a:r>
            <a:r>
              <a:rPr lang="en-US" sz="1800" b="0" dirty="0"/>
              <a:t>: WHO 2008 http://www.who.int/heli/risks/vectors/malariacontrol/en/ </a:t>
            </a:r>
            <a:endParaRPr lang="th-TH" sz="1800" b="1" dirty="0"/>
          </a:p>
        </p:txBody>
      </p:sp>
    </p:spTree>
    <p:extLst>
      <p:ext uri="{BB962C8B-B14F-4D97-AF65-F5344CB8AC3E}">
        <p14:creationId xmlns:p14="http://schemas.microsoft.com/office/powerpoint/2010/main" val="677486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Reference</a:t>
            </a:r>
            <a:r>
              <a:rPr lang="en-AU" dirty="0"/>
              <a:t>: http://ecojustice.wordpress.com/2008/04/29/children-poverty-and-climate-change/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AU" dirty="0"/>
              <a:t>A recently released UNICEF UK report titled,</a:t>
            </a:r>
            <a:r>
              <a:rPr lang="en-AU" i="1" dirty="0">
                <a:hlinkClick r:id="rId3"/>
              </a:rPr>
              <a:t>Our Climate, Our Children, Our Responsibility: The Implications of Climate Change for the World’s Children</a:t>
            </a:r>
            <a:r>
              <a:rPr lang="en-AU" dirty="0"/>
              <a:t> recognizes the same reality that our two most recent resources have. Reading, “For the vast majority of people the impact of climate change means an increased risk of losing their homes and livelihoods, more disease, less security and sometimes death. Children in the world’s poorest communities are the most vulnerable. They are already seeing the impacts of climate change through malnutrition, disease, poverty, inequality and increasing risk of conflict – and ultimately an increase in child mortality rates”, the report puts into focus the reality that those bearing the least responsibility for the changing climate are those feeling the greatest impact.</a:t>
            </a:r>
          </a:p>
          <a:p>
            <a:endParaRPr lang="en-AU" dirty="0"/>
          </a:p>
          <a:p>
            <a:endParaRPr lang="en-AU" dirty="0"/>
          </a:p>
        </p:txBody>
      </p:sp>
    </p:spTree>
    <p:extLst>
      <p:ext uri="{BB962C8B-B14F-4D97-AF65-F5344CB8AC3E}">
        <p14:creationId xmlns:p14="http://schemas.microsoft.com/office/powerpoint/2010/main" val="2700132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Reference</a:t>
            </a:r>
            <a:r>
              <a:rPr lang="en-AU" dirty="0"/>
              <a:t>: </a:t>
            </a:r>
            <a:r>
              <a:rPr lang="en-AU" dirty="0" err="1"/>
              <a:t>Guha</a:t>
            </a:r>
            <a:r>
              <a:rPr lang="en-AU" dirty="0"/>
              <a:t>-Sapir, Debarati, Hargitt, D., &amp; Hoyois, P. (2004). </a:t>
            </a:r>
            <a:r>
              <a:rPr lang="en-AU" i="1" dirty="0"/>
              <a:t>Thirty years of natural disasters 1974-2003 : the numbers</a:t>
            </a:r>
            <a:r>
              <a:rPr lang="en-AU" dirty="0"/>
              <a:t>. Louvain-la-Neuve: Presses Universitaires de Louvain.</a:t>
            </a:r>
          </a:p>
        </p:txBody>
      </p:sp>
    </p:spTree>
    <p:extLst>
      <p:ext uri="{BB962C8B-B14F-4D97-AF65-F5344CB8AC3E}">
        <p14:creationId xmlns:p14="http://schemas.microsoft.com/office/powerpoint/2010/main" val="3190465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GRID </a:t>
            </a:r>
            <a:r>
              <a:rPr lang="en-US" dirty="0" err="1"/>
              <a:t>Arendal</a:t>
            </a:r>
            <a:r>
              <a:rPr lang="en-US" dirty="0"/>
              <a:t>. UNEP </a:t>
            </a:r>
          </a:p>
          <a:p>
            <a:r>
              <a:rPr lang="en-US" dirty="0"/>
              <a:t>Climate</a:t>
            </a:r>
            <a:r>
              <a:rPr lang="en-US" baseline="0" dirty="0"/>
              <a:t> Change 1995. Impacts, adaptations and mitigation of climate change: scientific-technical analyses, contribution of working group 2 to the second assessment report of the IPCC. 1996</a:t>
            </a:r>
            <a:endParaRPr lang="en-US" dirty="0"/>
          </a:p>
        </p:txBody>
      </p:sp>
    </p:spTree>
    <p:extLst>
      <p:ext uri="{BB962C8B-B14F-4D97-AF65-F5344CB8AC3E}">
        <p14:creationId xmlns:p14="http://schemas.microsoft.com/office/powerpoint/2010/main" val="3985800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p:sp>
      <p:sp>
        <p:nvSpPr>
          <p:cNvPr id="44034" name="Text Box 3"/>
          <p:cNvSpPr txBox="1">
            <a:spLocks noGrp="1"/>
          </p:cNvSpPr>
          <p:nvPr>
            <p:ph type="body" idx="1"/>
          </p:nvPr>
        </p:nvSpPr>
        <p:spPr bwMode="auto">
          <a:xfrm>
            <a:off x="565150" y="4346575"/>
            <a:ext cx="5500688" cy="4678363"/>
          </a:xfrm>
          <a:noFill/>
        </p:spPr>
        <p:txBody>
          <a:bodyPr vert="horz" wrap="square" numCol="1" compatLnSpc="1">
            <a:prstTxWarp prst="textNoShape">
              <a:avLst/>
            </a:prstTxWarp>
          </a:bodyPr>
          <a:lstStyle/>
          <a:p>
            <a:pPr marL="228587" indent="-228587">
              <a:lnSpc>
                <a:spcPct val="90000"/>
              </a:lnSpc>
            </a:pPr>
            <a:r>
              <a:rPr lang="en-US" b="1" dirty="0">
                <a:cs typeface="Cordia New" pitchFamily="34" charset="-34"/>
              </a:rPr>
              <a:t>Reference</a:t>
            </a:r>
            <a:r>
              <a:rPr lang="en-US" dirty="0">
                <a:cs typeface="Cordia New" pitchFamily="34" charset="-34"/>
              </a:rPr>
              <a:t>: </a:t>
            </a:r>
            <a:r>
              <a:rPr lang="en-US" sz="1200" b="0" i="0" kern="1200" dirty="0">
                <a:solidFill>
                  <a:schemeClr val="tx1"/>
                </a:solidFill>
                <a:effectLst/>
                <a:latin typeface="+mn-lt"/>
                <a:ea typeface="+mn-ea"/>
                <a:cs typeface="+mn-cs"/>
              </a:rPr>
              <a:t>Change, I. (2013). IPCC Fourth Assessment Report, Working Group II: Chapter 8. Retrieved from http://www.eoearth.org/view/article/153697</a:t>
            </a:r>
          </a:p>
          <a:p>
            <a:pPr marL="228587" indent="-228587">
              <a:lnSpc>
                <a:spcPct val="90000"/>
              </a:lnSpc>
            </a:pPr>
            <a:endParaRPr lang="en-US" sz="1200" b="0" i="0" u="none" strike="noStrike" kern="1200" cap="none" baseline="0" dirty="0">
              <a:solidFill>
                <a:schemeClr val="tx1"/>
              </a:solidFill>
              <a:effectLst/>
              <a:latin typeface="+mn-lt"/>
              <a:ea typeface="+mn-ea"/>
              <a:cs typeface="+mn-cs"/>
              <a:sym typeface="Times New Roman"/>
            </a:endParaRPr>
          </a:p>
          <a:p>
            <a:pPr marL="228587" indent="-228587">
              <a:lnSpc>
                <a:spcPct val="90000"/>
              </a:lnSpc>
            </a:pPr>
            <a:r>
              <a:rPr lang="en-US" sz="1200" b="1" i="0" u="none" strike="noStrike" cap="none" baseline="0" dirty="0">
                <a:latin typeface="Times New Roman"/>
                <a:ea typeface="Times New Roman"/>
                <a:cs typeface="Times New Roman"/>
                <a:sym typeface="Times New Roman"/>
              </a:rPr>
              <a:t>Key message:</a:t>
            </a:r>
            <a:endParaRPr lang="en-US" dirty="0">
              <a:cs typeface="Cordia New" pitchFamily="34" charset="-34"/>
            </a:endParaRPr>
          </a:p>
          <a:p>
            <a:pPr marL="228587" indent="-228587">
              <a:lnSpc>
                <a:spcPct val="90000"/>
              </a:lnSpc>
            </a:pPr>
            <a:r>
              <a:rPr lang="en-US" dirty="0">
                <a:cs typeface="Cordia New" pitchFamily="34" charset="-34"/>
              </a:rPr>
              <a:t>The figure summarizes the conclusions of the IPCC Human Health chapter (IPCC, 2007a). The arrows are qualitative, not quantitative, and are relative to each other. Note that the confidence bands have to do with the quality and quantity of the literature. There was medium confidence that diarrheal diseases would increase because there are few studies. However, experience on the ground suggests a higher confidence that diarrheal diseases could increase with increased water stress and increased number of flooding events in some areas.</a:t>
            </a:r>
          </a:p>
          <a:p>
            <a:pPr marL="228587" indent="-228587">
              <a:lnSpc>
                <a:spcPct val="90000"/>
              </a:lnSpc>
            </a:pPr>
            <a:r>
              <a:rPr lang="en-US" dirty="0">
                <a:cs typeface="Cordia New" pitchFamily="34" charset="-34"/>
              </a:rPr>
              <a:t>It is a summary, indicative only, not comprehensive and very much semi-quantitative. There are a number of points from this diagram, I would like to highlight:</a:t>
            </a:r>
          </a:p>
          <a:p>
            <a:pPr marL="228587" indent="-228587">
              <a:lnSpc>
                <a:spcPct val="90000"/>
              </a:lnSpc>
              <a:buFontTx/>
              <a:buChar char="•"/>
            </a:pPr>
            <a:r>
              <a:rPr lang="en-US" dirty="0">
                <a:cs typeface="Cordia New" pitchFamily="34" charset="-34"/>
              </a:rPr>
              <a:t>There will be some positive outcomes (for example, in parts of the world it will become too hot and dry for transmission of malaria to be sustained), but overwhelmingly, the balance of health effects is on the negative side; </a:t>
            </a:r>
          </a:p>
          <a:p>
            <a:pPr marL="228587" indent="-228587">
              <a:lnSpc>
                <a:spcPct val="90000"/>
              </a:lnSpc>
              <a:buFontTx/>
              <a:buChar char="•"/>
            </a:pPr>
            <a:r>
              <a:rPr lang="en-US" dirty="0">
                <a:cs typeface="Cordia New" pitchFamily="34" charset="-34"/>
              </a:rPr>
              <a:t>The largest effect, globally, is projected to be from malnutrition. </a:t>
            </a:r>
            <a:r>
              <a:rPr lang="en-GB" altLang="ja-JP" dirty="0">
                <a:cs typeface="Cordia New" pitchFamily="34" charset="-34"/>
              </a:rPr>
              <a:t>There are indications that it will take approximately 35 additional years to reach the World Food Summit 2002 target of reducing world hunger by half by 2015 (Rosegrant and Cline, 2003; UN Millennium Project, 2005). Child malnutrition is projected to persist in regions of low-income countries, although the total global burden is expected to decline without considering the impact of climate change. Attribution of current and future climate-change-related malnutrition burdens is problematic because the determinants of malnutrition are complex. Due to the very large number of people that may be affected, malnutrition linked to extreme climatic events may be one of the most important consequences of climate change. </a:t>
            </a:r>
          </a:p>
          <a:p>
            <a:pPr marL="228587" indent="-228587">
              <a:lnSpc>
                <a:spcPct val="90000"/>
              </a:lnSpc>
              <a:buFontTx/>
              <a:buChar char="•"/>
            </a:pPr>
            <a:r>
              <a:rPr lang="en-GB" altLang="ja-JP" dirty="0">
                <a:cs typeface="Cordia New" pitchFamily="34" charset="-34"/>
              </a:rPr>
              <a:t>For example, climate change is projected to increase the percentage of the Malian population at risk of hunger from 34% to between 64% and 72% by the 2050s, although this could be substantially reduced by the effective implementation of a range of adaptive strategies (Butt and McCarl, 2005). Climate-change models project that those likely to be adversely affected are the regions already most vulnerable to food insecurity, notably Africa, which may lose substantial agricultural land. Overall, climate change is projected to increase the number of people at risk of hunger (FAO, 2008a).</a:t>
            </a:r>
          </a:p>
          <a:p>
            <a:pPr marL="228587" indent="-228587">
              <a:lnSpc>
                <a:spcPct val="90000"/>
              </a:lnSpc>
              <a:buFontTx/>
              <a:buChar char="•"/>
            </a:pPr>
            <a:r>
              <a:rPr lang="en-US" dirty="0">
                <a:cs typeface="Cordia New" pitchFamily="34" charset="-34"/>
              </a:rPr>
              <a:t>Of course, as illustrated in the earlier presentation there will be some winners and losers, in particular in the first half of this century. </a:t>
            </a:r>
          </a:p>
        </p:txBody>
      </p:sp>
    </p:spTree>
    <p:extLst>
      <p:ext uri="{BB962C8B-B14F-4D97-AF65-F5344CB8AC3E}">
        <p14:creationId xmlns:p14="http://schemas.microsoft.com/office/powerpoint/2010/main" val="132543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125"/>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46082" name="Shape 126"/>
          <p:cNvSpPr>
            <a:spLocks noGrp="1" noRot="1" noChangeAspect="1" noTextEdit="1"/>
          </p:cNvSpPr>
          <p:nvPr>
            <p:ph type="sldImg" idx="2"/>
          </p:nvPr>
        </p:nvSpPr>
        <p:spPr>
          <a:xfrm>
            <a:off x="92075" y="744538"/>
            <a:ext cx="6615113" cy="3722687"/>
          </a:xfrm>
        </p:spPr>
      </p:sp>
      <p:sp>
        <p:nvSpPr>
          <p:cNvPr id="46083" name="Shape 127"/>
          <p:cNvSpPr txBox="1">
            <a:spLocks noGrp="1"/>
          </p:cNvSpPr>
          <p:nvPr>
            <p:ph type="body" idx="1"/>
          </p:nvPr>
        </p:nvSpPr>
        <p:spPr bwMode="auto">
          <a:xfrm>
            <a:off x="1039813" y="4716463"/>
            <a:ext cx="4775200" cy="4465637"/>
          </a:xfrm>
          <a:noFill/>
        </p:spPr>
        <p:txBody>
          <a:bodyPr vert="horz" wrap="square" lIns="93170" tIns="46572" rIns="93170" bIns="46572" numCol="1" compatLnSpc="1">
            <a:prstTxWarp prst="textNoShape">
              <a:avLst/>
            </a:prstTxWarp>
          </a:bodyPr>
          <a:lstStyle/>
          <a:p>
            <a:pPr>
              <a:spcBef>
                <a:spcPct val="0"/>
              </a:spcBef>
              <a:buSzPct val="25000"/>
            </a:pPr>
            <a:r>
              <a:rPr lang="th-TH" sz="1800" i="1" dirty="0"/>
              <a:t>“The increase in frequency and intensity of extreme weather events will translate into loss of life, injuries and disability”</a:t>
            </a:r>
            <a:r>
              <a:rPr lang="th-TH" sz="1800" dirty="0"/>
              <a:t> </a:t>
            </a:r>
          </a:p>
          <a:p>
            <a:pPr>
              <a:spcBef>
                <a:spcPct val="0"/>
              </a:spcBef>
              <a:buSzPct val="25000"/>
            </a:pPr>
            <a:r>
              <a:rPr lang="th-TH" sz="1800" dirty="0"/>
              <a:t>(</a:t>
            </a:r>
            <a:r>
              <a:rPr lang="th-TH" sz="1800" dirty="0">
                <a:latin typeface="SimSun" pitchFamily="2" charset="-122"/>
                <a:ea typeface="SimSun" pitchFamily="2" charset="-122"/>
                <a:sym typeface="SimSun" pitchFamily="2" charset="-122"/>
              </a:rPr>
              <a:t>IPCC, 2007a)</a:t>
            </a:r>
          </a:p>
          <a:p>
            <a:pPr>
              <a:spcBef>
                <a:spcPct val="0"/>
              </a:spcBef>
            </a:pPr>
            <a:endParaRPr lang="th-TH" sz="1800" dirty="0">
              <a:latin typeface="SimSun" pitchFamily="2" charset="-122"/>
              <a:ea typeface="SimSun" pitchFamily="2" charset="-122"/>
              <a:sym typeface="SimSun" pitchFamily="2" charset="-122"/>
            </a:endParaRPr>
          </a:p>
          <a:p>
            <a:pPr>
              <a:spcBef>
                <a:spcPct val="0"/>
              </a:spcBef>
              <a:buSzPct val="25000"/>
            </a:pPr>
            <a:r>
              <a:rPr lang="th-TH" sz="1800" i="1" dirty="0"/>
              <a:t>Photo credits: </a:t>
            </a:r>
            <a:r>
              <a:rPr lang="th-TH" sz="1800" i="1" dirty="0">
                <a:latin typeface="Times New Roman" pitchFamily="18" charset="0"/>
                <a:cs typeface="Times New Roman" pitchFamily="18" charset="0"/>
                <a:sym typeface="Times New Roman" pitchFamily="18" charset="0"/>
              </a:rPr>
              <a:t>©</a:t>
            </a:r>
            <a:r>
              <a:rPr lang="th-TH" sz="1800" i="1" dirty="0"/>
              <a:t>Abir Abdullah/Still Pictures</a:t>
            </a:r>
          </a:p>
        </p:txBody>
      </p:sp>
    </p:spTree>
    <p:extLst>
      <p:ext uri="{BB962C8B-B14F-4D97-AF65-F5344CB8AC3E}">
        <p14:creationId xmlns:p14="http://schemas.microsoft.com/office/powerpoint/2010/main" val="188355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151"/>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48130" name="Shape 152"/>
          <p:cNvSpPr>
            <a:spLocks noGrp="1" noRot="1" noChangeAspect="1" noTextEdit="1"/>
          </p:cNvSpPr>
          <p:nvPr>
            <p:ph type="sldImg" idx="2"/>
          </p:nvPr>
        </p:nvSpPr>
        <p:spPr>
          <a:xfrm>
            <a:off x="92075" y="744538"/>
            <a:ext cx="6615113" cy="3722687"/>
          </a:xfrm>
        </p:spPr>
      </p:sp>
      <p:sp>
        <p:nvSpPr>
          <p:cNvPr id="48131" name="Shape 153"/>
          <p:cNvSpPr txBox="1">
            <a:spLocks noGrp="1"/>
          </p:cNvSpPr>
          <p:nvPr>
            <p:ph type="body" idx="1"/>
          </p:nvPr>
        </p:nvSpPr>
        <p:spPr bwMode="auto">
          <a:xfrm>
            <a:off x="925513" y="4716463"/>
            <a:ext cx="4946650"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Reference: </a:t>
            </a:r>
            <a:r>
              <a:rPr lang="en-US" sz="1200" b="0" i="0" kern="1200" dirty="0" err="1">
                <a:solidFill>
                  <a:schemeClr val="tx1"/>
                </a:solidFill>
                <a:effectLst/>
                <a:latin typeface="+mn-lt"/>
                <a:ea typeface="+mn-ea"/>
                <a:cs typeface="+mn-cs"/>
              </a:rPr>
              <a:t>Peden</a:t>
            </a:r>
            <a:r>
              <a:rPr lang="en-US" sz="1200" b="0" i="0" kern="1200" dirty="0">
                <a:solidFill>
                  <a:schemeClr val="tx1"/>
                </a:solidFill>
                <a:effectLst/>
                <a:latin typeface="+mn-lt"/>
                <a:ea typeface="+mn-ea"/>
                <a:cs typeface="+mn-cs"/>
              </a:rPr>
              <a:t>, M </a:t>
            </a:r>
            <a:r>
              <a:rPr lang="en-US" sz="1200" b="0" i="0" kern="1200" dirty="0" err="1">
                <a:solidFill>
                  <a:schemeClr val="tx1"/>
                </a:solidFill>
                <a:effectLst/>
                <a:latin typeface="+mn-lt"/>
                <a:ea typeface="+mn-ea"/>
                <a:cs typeface="+mn-cs"/>
              </a:rPr>
              <a:t>M</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World Report on Child Injury Prevention</a:t>
            </a:r>
            <a:r>
              <a:rPr lang="en-US" sz="1200" b="0" i="0" kern="1200" dirty="0">
                <a:solidFill>
                  <a:schemeClr val="tx1"/>
                </a:solidFill>
                <a:effectLst/>
                <a:latin typeface="+mn-lt"/>
                <a:ea typeface="+mn-ea"/>
                <a:cs typeface="+mn-cs"/>
              </a:rPr>
              <a:t>. Geneva, Switzerland: World Health Organization, 2008. Print. Figure</a:t>
            </a:r>
            <a:r>
              <a:rPr lang="en-US" sz="1200" b="0" i="0" kern="1200" baseline="0" dirty="0">
                <a:solidFill>
                  <a:schemeClr val="tx1"/>
                </a:solidFill>
                <a:effectLst/>
                <a:latin typeface="+mn-lt"/>
                <a:ea typeface="+mn-ea"/>
                <a:cs typeface="+mn-cs"/>
              </a:rPr>
              <a:t> 3.2.</a:t>
            </a:r>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Pct val="25000"/>
              <a:buFontTx/>
              <a:buNone/>
              <a:tabLst/>
              <a:defRPr/>
            </a:pPr>
            <a:endParaRPr lang="en-US" sz="1800" b="1" i="0" u="none" strike="noStrike" cap="none" baseline="0" dirty="0">
              <a:latin typeface="Times New Roman"/>
              <a:ea typeface="Times New Roman"/>
              <a:cs typeface="Times New Roman"/>
              <a:sym typeface="Times New Roman"/>
            </a:endParaRPr>
          </a:p>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Changes in the frequency of extreme weather events such as heatwaves, cold spells, hurricanes, cyclones, floods, and storms would result in injuries and deaths. The devastating impact of the 2007 floods in Nepal, Bangladesh, and India and the super-cyclone SIDR in Bangladesh killed over 4,000 people and made millions homeless. </a:t>
            </a:r>
          </a:p>
          <a:p>
            <a:pPr>
              <a:spcBef>
                <a:spcPct val="0"/>
              </a:spcBef>
            </a:pPr>
            <a:endParaRPr lang="th-TH" sz="1800" dirty="0"/>
          </a:p>
          <a:p>
            <a:pPr>
              <a:spcBef>
                <a:spcPct val="0"/>
              </a:spcBef>
              <a:buSzPct val="25000"/>
            </a:pPr>
            <a:r>
              <a:rPr lang="th-TH" sz="1800" dirty="0"/>
              <a:t>After the 2004 tsunami, relief agencies reported that one-third of the dead appeared to be children. This is the result of the high proportion of children in the populations of many of the affected regions and because children were the least able to resist being overcome by the surging waters.</a:t>
            </a:r>
          </a:p>
          <a:p>
            <a:pPr>
              <a:spcBef>
                <a:spcPct val="0"/>
              </a:spcBef>
            </a:pPr>
            <a:endParaRPr lang="th-TH" sz="1800" dirty="0"/>
          </a:p>
          <a:p>
            <a:pPr>
              <a:spcBef>
                <a:spcPct val="0"/>
              </a:spcBef>
              <a:buSzPct val="25000"/>
            </a:pPr>
            <a:r>
              <a:rPr lang="th-TH" sz="1800" dirty="0"/>
              <a:t>The data on drowning shown above does not make the distinction between types of causal events. Drowning can also be the result of impacts that are behavioral or cultural in nature. Climate change could increase the number of drowning related to extreme weather.</a:t>
            </a:r>
          </a:p>
        </p:txBody>
      </p:sp>
    </p:spTree>
    <p:extLst>
      <p:ext uri="{BB962C8B-B14F-4D97-AF65-F5344CB8AC3E}">
        <p14:creationId xmlns:p14="http://schemas.microsoft.com/office/powerpoint/2010/main" val="1856542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US" dirty="0"/>
              <a:t>A considerable body</a:t>
            </a:r>
            <a:r>
              <a:rPr lang="en-US" baseline="0" dirty="0"/>
              <a:t> of work on climate change and human health has focused on direct impacts on heat-related morbidity and mortality.  </a:t>
            </a:r>
            <a:r>
              <a:rPr lang="en-US" dirty="0"/>
              <a:t>Both increased average temperatures and increasingly frequent and severe extreme heat events produce increased risks of heat-related illness and death. This</a:t>
            </a:r>
            <a:r>
              <a:rPr lang="en-US" baseline="0" dirty="0"/>
              <a:t> slide lists </a:t>
            </a:r>
            <a:r>
              <a:rPr lang="en-US" dirty="0"/>
              <a:t>health outcomes of prolonged heat exposure, which range from milder issues like heat rash and cramps to severe outcomes</a:t>
            </a:r>
            <a:r>
              <a:rPr lang="en-US" baseline="0" dirty="0"/>
              <a:t> like heat stroke, which is a </a:t>
            </a:r>
            <a:r>
              <a:rPr lang="en-US" dirty="0"/>
              <a:t>severe form of hyperthermia where the body is unable to regulate its temperature. Essentially, the sweating mechanism fails, and the body is unable to cool down and can ultimately lead to death.</a:t>
            </a:r>
          </a:p>
          <a:p>
            <a:endParaRPr lang="en-US" dirty="0"/>
          </a:p>
          <a:p>
            <a:r>
              <a:rPr lang="en-US" dirty="0"/>
              <a:t>However, we also know that a significant portion of heat-related morbidity and mortality is not officially recognized as being linked to hyperthermia as cause of disease.</a:t>
            </a:r>
          </a:p>
          <a:p>
            <a:endParaRPr lang="en-US" baseline="0" dirty="0"/>
          </a:p>
          <a:p>
            <a:r>
              <a:rPr lang="en-US" b="1" dirty="0"/>
              <a:t>Heat Rash </a:t>
            </a:r>
            <a:r>
              <a:rPr lang="en-US" dirty="0"/>
              <a:t>= skin irritation caused by excessive sweating during hot, humid weather; most common in young children. </a:t>
            </a:r>
          </a:p>
          <a:p>
            <a:r>
              <a:rPr lang="en-US" b="1" dirty="0"/>
              <a:t>Heat Cramps </a:t>
            </a:r>
            <a:r>
              <a:rPr lang="en-US" dirty="0"/>
              <a:t>= affect people who sweat heavily during strenuous activity depleting the body's salt and fluids. </a:t>
            </a:r>
          </a:p>
          <a:p>
            <a:r>
              <a:rPr lang="en-US" b="1" dirty="0"/>
              <a:t>Heat Exhaustion </a:t>
            </a:r>
            <a:r>
              <a:rPr lang="en-US" dirty="0"/>
              <a:t>= milder form of heat-related illness that can develop after several days of exposure to high temperatures. Characterized by paleness, fatigue, muscle cramps, dizziness, headache, nausea or vomiting, and fainting. The skin is typically cool and moist. </a:t>
            </a:r>
          </a:p>
          <a:p>
            <a:r>
              <a:rPr lang="en-US" b="1" dirty="0"/>
              <a:t>Heat Stroke </a:t>
            </a:r>
            <a:r>
              <a:rPr lang="en-US" dirty="0"/>
              <a:t>= severe form of hyperthermia where the body is unable to regulate its temperature. The sweating mechanism fails, and the body is unable to cool down.  Characterized by red, hot, and dry skin (no sweating); rapid, strong pulse; throbbing headache; dizziness; nausea; confusion; and unconsciousness. </a:t>
            </a:r>
          </a:p>
          <a:p>
            <a:endParaRPr lang="en-US" dirty="0"/>
          </a:p>
          <a:p>
            <a:pPr algn="l"/>
            <a:r>
              <a:rPr lang="en-US" dirty="0"/>
              <a:t>CREDIT: </a:t>
            </a:r>
            <a:r>
              <a:rPr lang="en-US" sz="1800" dirty="0">
                <a:solidFill>
                  <a:schemeClr val="tx2"/>
                </a:solidFill>
                <a:ea typeface="ＭＳ Ｐゴシック" pitchFamily="34" charset="-128"/>
              </a:rPr>
              <a:t>Caroline H. Dilworth, Ph.D.</a:t>
            </a:r>
          </a:p>
          <a:p>
            <a:pPr algn="l"/>
            <a:r>
              <a:rPr lang="en-US" dirty="0">
                <a:ea typeface="ＭＳ Ｐゴシック" pitchFamily="34" charset="-128"/>
              </a:rPr>
              <a:t>Health Scientist Administrator</a:t>
            </a:r>
          </a:p>
          <a:p>
            <a:pPr>
              <a:spcBef>
                <a:spcPts val="1200"/>
              </a:spcBef>
            </a:pPr>
            <a:r>
              <a:rPr lang="en-US" dirty="0">
                <a:ea typeface="ＭＳ Ｐゴシック" pitchFamily="34" charset="-128"/>
              </a:rPr>
              <a:t>National Institute of Environmental Health Sciences</a:t>
            </a:r>
          </a:p>
          <a:p>
            <a:r>
              <a:rPr lang="en-US" dirty="0"/>
              <a:t>Photo:  Than </a:t>
            </a:r>
            <a:r>
              <a:rPr lang="en-US" dirty="0" err="1"/>
              <a:t>Nian</a:t>
            </a:r>
            <a:r>
              <a:rPr lang="en-US" dirty="0"/>
              <a:t> News:  https://www.google.com/search?q=extreme+heat+Bangladesh&amp;hl=en&amp;gl=us&amp;authuser=0&amp;tbm=isch&amp;source=lnms&amp;sa=X&amp;ved=0ahUKEwi_sLKticvQAhWFwrwKHfqVBJ4Q_AUICSgC&amp;biw=1821&amp;bih=799&amp;dpr=1#imgrc=IKFMbSD69oS7sM%3A</a:t>
            </a:r>
          </a:p>
          <a:p>
            <a:endParaRPr lang="en-US" dirty="0"/>
          </a:p>
          <a:p>
            <a:endParaRPr lang="en-US" dirty="0"/>
          </a:p>
          <a:p>
            <a:endParaRPr lang="en-US" dirty="0"/>
          </a:p>
        </p:txBody>
      </p:sp>
    </p:spTree>
    <p:extLst>
      <p:ext uri="{BB962C8B-B14F-4D97-AF65-F5344CB8AC3E}">
        <p14:creationId xmlns:p14="http://schemas.microsoft.com/office/powerpoint/2010/main" val="2503326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US" dirty="0"/>
              <a:t>In the United States, an average of 688 persons succumb to heat-related death per year.</a:t>
            </a:r>
            <a:r>
              <a:rPr lang="en-US" baseline="30000" dirty="0"/>
              <a:t> </a:t>
            </a:r>
            <a:r>
              <a:rPr lang="en-US" dirty="0"/>
              <a:t> For a significant portion of these deaths, hyperthermia would not be considered the primary underlying cause.  Rather, prolonged exposure to heat may also result in additional illness and death by exacerbating preexisting chronic conditions such as various respiratory, cerebral, and cardiovascular diseases as well as increasing risk for patients taking psychotropic drug treatment for mental disorders,</a:t>
            </a:r>
            <a:r>
              <a:rPr lang="en-US" baseline="30000" dirty="0"/>
              <a:t> </a:t>
            </a:r>
            <a:r>
              <a:rPr lang="en-US" dirty="0"/>
              <a:t>due to the body’s impaired ability to regulate temperature. Figures for these illnesses and deaths may be dramatically underestimated as disparities in health care make morbidity measurements difficult and heat is rarely identified as an official cause of death. Also of note, varying age groups have been shown to be sensitive to all-cause mortality under excessive heat stress, including adults over 65, children, and infants under 1 year of age.</a:t>
            </a:r>
          </a:p>
          <a:p>
            <a:endParaRPr lang="en-US" dirty="0"/>
          </a:p>
          <a:p>
            <a:r>
              <a:rPr lang="en-US" dirty="0">
                <a:solidFill>
                  <a:srgbClr val="221E1F"/>
                </a:solidFill>
                <a:latin typeface="Georgia"/>
              </a:rPr>
              <a:t>While climate change is likely to increase the burden of heat-related illness and death in the United States, many of these outcomes are preventable. With aggressive public health actions and widespread physiologic and behavioral adaptations such as robust heat early warning systems and other health communications, increased air conditioning use, decreased time spent outdoors, and increased wearing of sun-shielding clothing it will be possible to reduce overall rates of illness and death. </a:t>
            </a:r>
            <a:endParaRPr lang="en-US" dirty="0"/>
          </a:p>
          <a:p>
            <a:endParaRPr lang="en-US" dirty="0"/>
          </a:p>
          <a:p>
            <a:endParaRPr lang="en-US" dirty="0"/>
          </a:p>
          <a:p>
            <a:pPr algn="l"/>
            <a:r>
              <a:rPr lang="en-US" dirty="0"/>
              <a:t>CREDIT: </a:t>
            </a:r>
            <a:r>
              <a:rPr lang="en-US" sz="1600" dirty="0">
                <a:solidFill>
                  <a:schemeClr val="tx2"/>
                </a:solidFill>
                <a:ea typeface="ＭＳ Ｐゴシック" pitchFamily="34" charset="-128"/>
              </a:rPr>
              <a:t>Caroline H. Dilworth, Ph.D.</a:t>
            </a:r>
          </a:p>
          <a:p>
            <a:pPr algn="l"/>
            <a:r>
              <a:rPr lang="en-US" dirty="0">
                <a:ea typeface="ＭＳ Ｐゴシック" pitchFamily="34" charset="-128"/>
              </a:rPr>
              <a:t>Health Scientist Administrator</a:t>
            </a:r>
          </a:p>
          <a:p>
            <a:pPr>
              <a:spcBef>
                <a:spcPts val="1200"/>
              </a:spcBef>
            </a:pPr>
            <a:r>
              <a:rPr lang="en-US" dirty="0">
                <a:ea typeface="ＭＳ Ｐゴシック" pitchFamily="34" charset="-128"/>
              </a:rPr>
              <a:t>National Institute of Environmental Health Sciences</a:t>
            </a:r>
          </a:p>
          <a:p>
            <a:endParaRPr lang="en-US" dirty="0"/>
          </a:p>
        </p:txBody>
      </p:sp>
    </p:spTree>
    <p:extLst>
      <p:ext uri="{BB962C8B-B14F-4D97-AF65-F5344CB8AC3E}">
        <p14:creationId xmlns:p14="http://schemas.microsoft.com/office/powerpoint/2010/main" val="2340982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62"/>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50178" name="Shape 163"/>
          <p:cNvSpPr>
            <a:spLocks noGrp="1" noRot="1" noChangeAspect="1" noTextEdit="1"/>
          </p:cNvSpPr>
          <p:nvPr>
            <p:ph type="sldImg" idx="2"/>
          </p:nvPr>
        </p:nvSpPr>
        <p:spPr>
          <a:xfrm>
            <a:off x="92075" y="744538"/>
            <a:ext cx="6615113" cy="3722687"/>
          </a:xfrm>
        </p:spPr>
      </p:sp>
      <p:sp>
        <p:nvSpPr>
          <p:cNvPr id="50179" name="Shape 164"/>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pPr>
              <a:spcBef>
                <a:spcPct val="0"/>
              </a:spcBef>
              <a:buSzPct val="25000"/>
            </a:pPr>
            <a:r>
              <a:rPr lang="th-TH" sz="1800" dirty="0"/>
              <a:t>Recent analyses show that human-induced climate change significantly amplified the likelihood of heat waves, increasing the possibility of heat strokes, cardiovascular, and respiratory disorders </a:t>
            </a:r>
            <a:r>
              <a:rPr lang="th-TH" sz="1800" dirty="0">
                <a:latin typeface="SimSun" pitchFamily="2" charset="-122"/>
                <a:ea typeface="SimSun" pitchFamily="2" charset="-122"/>
                <a:sym typeface="SimSun" pitchFamily="2" charset="-122"/>
              </a:rPr>
              <a:t>(McMichael et al., 2004). </a:t>
            </a:r>
          </a:p>
          <a:p>
            <a:pPr marL="0" marR="0" indent="0" algn="l" defTabSz="457200" rtl="0" eaLnBrk="1" fontAlgn="auto" latinLnBrk="0" hangingPunct="1">
              <a:lnSpc>
                <a:spcPct val="100000"/>
              </a:lnSpc>
              <a:spcBef>
                <a:spcPct val="0"/>
              </a:spcBef>
              <a:spcAft>
                <a:spcPts val="0"/>
              </a:spcAft>
              <a:buClrTx/>
              <a:buSzTx/>
              <a:buFontTx/>
              <a:buNone/>
              <a:tabLst/>
              <a:defRPr/>
            </a:pPr>
            <a:r>
              <a:rPr lang="en-US" sz="1800" b="1" i="0" u="none" strike="noStrike" cap="none" baseline="0" dirty="0">
                <a:latin typeface="Times New Roman"/>
                <a:ea typeface="Times New Roman"/>
                <a:cs typeface="Times New Roman"/>
                <a:sym typeface="Times New Roman"/>
              </a:rPr>
              <a:t>Key message:</a:t>
            </a:r>
            <a:endParaRPr lang="th-TH" sz="1800" dirty="0">
              <a:latin typeface="SimSun" pitchFamily="2" charset="-122"/>
              <a:ea typeface="SimSun" pitchFamily="2" charset="-122"/>
              <a:sym typeface="SimSun" pitchFamily="2" charset="-122"/>
            </a:endParaRPr>
          </a:p>
          <a:p>
            <a:pPr>
              <a:spcBef>
                <a:spcPct val="0"/>
              </a:spcBef>
              <a:buSzPct val="25000"/>
            </a:pPr>
            <a:r>
              <a:rPr lang="th-TH" sz="1800" dirty="0"/>
              <a:t>Eighteen heatwaves were reported in India between 1980 and 1998. A heatwave in 1988 caused 1,300 deaths (De et al., 2004), while another one in 2003 caused more than 3,000 deaths (Government of Andhra Pradesh, 2004). </a:t>
            </a:r>
          </a:p>
          <a:p>
            <a:pPr>
              <a:spcBef>
                <a:spcPct val="0"/>
              </a:spcBef>
            </a:pPr>
            <a:endParaRPr lang="th-TH" sz="1800" dirty="0"/>
          </a:p>
          <a:p>
            <a:pPr>
              <a:spcBef>
                <a:spcPct val="0"/>
              </a:spcBef>
              <a:buSzPct val="25000"/>
            </a:pPr>
            <a:r>
              <a:rPr lang="th-TH" sz="1800" dirty="0">
                <a:cs typeface="Arial" charset="0"/>
                <a:sym typeface="Arial" charset="0"/>
              </a:rPr>
              <a:t>Higher temperatures are expected to increase the occurrence of heat-related illnesses such as heat exhaustion and heat stroke, and exacerbate existing conditions related to circulatory, respiratory, and nervous-system problems. An increase in heat waves, particularly in urban areas, could significantly increase deaths. Higher overnight temperatures during heat waves are also a concern for human health, as cooler temperatures at night offer much-needed relief from the heat of the day. </a:t>
            </a:r>
          </a:p>
          <a:p>
            <a:pPr>
              <a:spcBef>
                <a:spcPct val="0"/>
              </a:spcBef>
            </a:pPr>
            <a:endParaRPr lang="th-TH" sz="1800" dirty="0">
              <a:cs typeface="Arial" charset="0"/>
              <a:sym typeface="Arial" charset="0"/>
            </a:endParaRPr>
          </a:p>
          <a:p>
            <a:pPr>
              <a:spcBef>
                <a:spcPct val="0"/>
              </a:spcBef>
              <a:buSzPct val="25000"/>
            </a:pPr>
            <a:r>
              <a:rPr lang="th-TH" sz="1800" dirty="0"/>
              <a:t>Heatwaves in South East Asia cause high mortality in rural populations, and among the elderly and outdoor workers (Chaudhury et al., 2000). Examples are the reported cases of heatstroke in metal workers and in rickshaw pullers in Bangladesh (e.g., Ahasan et al., 1999).</a:t>
            </a:r>
          </a:p>
          <a:p>
            <a:pPr>
              <a:spcBef>
                <a:spcPct val="0"/>
              </a:spcBef>
            </a:pPr>
            <a:endParaRPr lang="th-TH" sz="1800" dirty="0"/>
          </a:p>
          <a:p>
            <a:pPr>
              <a:spcBef>
                <a:spcPct val="0"/>
              </a:spcBef>
              <a:buSzPct val="25000"/>
            </a:pPr>
            <a:r>
              <a:rPr lang="th-TH" sz="1800" i="1" dirty="0"/>
              <a:t>Photo credit: Refugee Study Centre (RSC), http://www.rsc.ox.ac.uk/</a:t>
            </a:r>
          </a:p>
          <a:p>
            <a:pPr>
              <a:spcBef>
                <a:spcPct val="0"/>
              </a:spcBef>
            </a:pPr>
            <a:endParaRPr lang="th-TH" sz="1800" i="1" dirty="0"/>
          </a:p>
          <a:p>
            <a:pPr>
              <a:spcBef>
                <a:spcPct val="0"/>
              </a:spcBef>
              <a:buSzPct val="25000"/>
            </a:pPr>
            <a:r>
              <a:rPr lang="th-TH" sz="1800" dirty="0"/>
              <a:t> </a:t>
            </a:r>
          </a:p>
        </p:txBody>
      </p:sp>
    </p:spTree>
    <p:extLst>
      <p:ext uri="{BB962C8B-B14F-4D97-AF65-F5344CB8AC3E}">
        <p14:creationId xmlns:p14="http://schemas.microsoft.com/office/powerpoint/2010/main" val="210505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63"/>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21506" name="Shape 64"/>
          <p:cNvSpPr>
            <a:spLocks noGrp="1" noRot="1" noChangeAspect="1" noTextEdit="1"/>
          </p:cNvSpPr>
          <p:nvPr>
            <p:ph type="sldImg" idx="2"/>
          </p:nvPr>
        </p:nvSpPr>
        <p:spPr>
          <a:xfrm>
            <a:off x="92075" y="744538"/>
            <a:ext cx="6615113" cy="3722687"/>
          </a:xfrm>
        </p:spPr>
      </p:sp>
      <p:sp>
        <p:nvSpPr>
          <p:cNvPr id="21507" name="Shape 65"/>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pPr>
              <a:spcBef>
                <a:spcPct val="0"/>
              </a:spcBef>
            </a:pPr>
            <a:endParaRPr lang="th-TH" dirty="0"/>
          </a:p>
        </p:txBody>
      </p:sp>
    </p:spTree>
    <p:extLst>
      <p:ext uri="{BB962C8B-B14F-4D97-AF65-F5344CB8AC3E}">
        <p14:creationId xmlns:p14="http://schemas.microsoft.com/office/powerpoint/2010/main" val="3570961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p:sp>
      <p:sp>
        <p:nvSpPr>
          <p:cNvPr id="52226" name="Text Box 3"/>
          <p:cNvSpPr txBox="1">
            <a:spLocks noGrp="1"/>
          </p:cNvSpPr>
          <p:nvPr>
            <p:ph type="body" idx="1"/>
          </p:nvPr>
        </p:nvSpPr>
        <p:spPr bwMode="auto">
          <a:noFill/>
        </p:spPr>
        <p:txBody>
          <a:bodyPr vert="horz" wrap="square" numCol="1"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Reference: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cap="none" baseline="0" dirty="0">
              <a:latin typeface="Times New Roman"/>
              <a:ea typeface="Times New Roman"/>
              <a:cs typeface="Times New Roman"/>
              <a:sym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US" dirty="0">
                <a:cs typeface="Cordia New" pitchFamily="34" charset="-34"/>
              </a:rPr>
              <a:t>This example shows how a scatter plot of total daily deaths versus daily maximum temperature could be used to identify a city-specific threshold summertime temperature that would be used to define extreme heat conditions. </a:t>
            </a:r>
          </a:p>
          <a:p>
            <a:endParaRPr lang="en-US" dirty="0">
              <a:cs typeface="Cordia New" pitchFamily="34" charset="-34"/>
            </a:endParaRPr>
          </a:p>
          <a:p>
            <a:r>
              <a:rPr lang="en-US" dirty="0">
                <a:cs typeface="Cordia New" pitchFamily="34" charset="-34"/>
              </a:rPr>
              <a:t>Here the observed sharp increase in daily mortality totals suggests a threshold of roughly 35°C might be an initial value to consider in setting an extreme heat threshold for Shanghai.</a:t>
            </a:r>
            <a:endParaRPr lang="th-TH" dirty="0"/>
          </a:p>
        </p:txBody>
      </p:sp>
    </p:spTree>
    <p:extLst>
      <p:ext uri="{BB962C8B-B14F-4D97-AF65-F5344CB8AC3E}">
        <p14:creationId xmlns:p14="http://schemas.microsoft.com/office/powerpoint/2010/main" val="4261099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171"/>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54274" name="Shape 172"/>
          <p:cNvSpPr>
            <a:spLocks noGrp="1" noRot="1" noChangeAspect="1" noTextEdit="1"/>
          </p:cNvSpPr>
          <p:nvPr>
            <p:ph type="sldImg" idx="2"/>
          </p:nvPr>
        </p:nvSpPr>
        <p:spPr>
          <a:xfrm>
            <a:off x="92075" y="744538"/>
            <a:ext cx="6615113" cy="3722687"/>
          </a:xfrm>
        </p:spPr>
      </p:sp>
      <p:sp>
        <p:nvSpPr>
          <p:cNvPr id="54275" name="Shape 173"/>
          <p:cNvSpPr txBox="1">
            <a:spLocks noGrp="1"/>
          </p:cNvSpPr>
          <p:nvPr>
            <p:ph type="body" idx="1"/>
          </p:nvPr>
        </p:nvSpPr>
        <p:spPr bwMode="auto">
          <a:xfrm>
            <a:off x="982663" y="4716463"/>
            <a:ext cx="4889500" cy="4465637"/>
          </a:xfrm>
          <a:noFill/>
        </p:spPr>
        <p:txBody>
          <a:bodyPr vert="horz" wrap="square" lIns="93170" tIns="46572" rIns="93170" bIns="46572" numCol="1" compatLnSpc="1">
            <a:prstTxWarp prst="textNoShape">
              <a:avLst/>
            </a:prstTxWarp>
          </a:bodyPr>
          <a:lstStyle/>
          <a:p>
            <a:pPr>
              <a:spcBef>
                <a:spcPct val="0"/>
              </a:spcBef>
              <a:buSzPct val="25000"/>
            </a:pPr>
            <a:r>
              <a:rPr lang="th-TH" sz="1800" dirty="0"/>
              <a:t>Meeting increasing energy demands by greater use of fossil fuels will add to the number of respiratory disorders, such as asthma. </a:t>
            </a:r>
          </a:p>
          <a:p>
            <a:pPr>
              <a:spcBef>
                <a:spcPct val="0"/>
              </a:spcBef>
              <a:buSzPct val="25000"/>
            </a:pPr>
            <a:r>
              <a:rPr lang="th-TH" sz="1800" dirty="0">
                <a:latin typeface="SimSun" pitchFamily="2" charset="-122"/>
                <a:ea typeface="SimSun" pitchFamily="2" charset="-122"/>
                <a:sym typeface="SimSun" pitchFamily="2" charset="-122"/>
              </a:rPr>
              <a:t>(Cifuentes et al., 2001)</a:t>
            </a:r>
          </a:p>
          <a:p>
            <a:pPr>
              <a:spcBef>
                <a:spcPct val="0"/>
              </a:spcBef>
            </a:pPr>
            <a:endParaRPr lang="th-TH" sz="1800" dirty="0">
              <a:latin typeface="SimSun" pitchFamily="2" charset="-122"/>
              <a:ea typeface="SimSun" pitchFamily="2" charset="-122"/>
              <a:sym typeface="SimSun" pitchFamily="2" charset="-122"/>
            </a:endParaRPr>
          </a:p>
          <a:p>
            <a:pPr>
              <a:spcBef>
                <a:spcPct val="0"/>
              </a:spcBef>
              <a:buSzPct val="25000"/>
            </a:pPr>
            <a:r>
              <a:rPr lang="th-TH" sz="1800" i="1" dirty="0"/>
              <a:t>Photo credit: © Deb Kushal -UNEP / Still Pictures</a:t>
            </a:r>
          </a:p>
          <a:p>
            <a:pPr>
              <a:spcBef>
                <a:spcPct val="0"/>
              </a:spcBef>
              <a:buSzPct val="25000"/>
            </a:pPr>
            <a:endParaRPr lang="th-TH" sz="1800" i="1" dirty="0"/>
          </a:p>
          <a:p>
            <a:pPr>
              <a:spcBef>
                <a:spcPct val="0"/>
              </a:spcBef>
              <a:buSzPct val="25000"/>
            </a:pPr>
            <a:r>
              <a:rPr lang="en-US" dirty="0">
                <a:cs typeface="Cordia New" pitchFamily="34" charset="-34"/>
              </a:rPr>
              <a:t>The Asian brown cloud</a:t>
            </a:r>
            <a:r>
              <a:rPr lang="en-US" b="1" dirty="0">
                <a:cs typeface="Cordia New" pitchFamily="34" charset="-34"/>
              </a:rPr>
              <a:t> </a:t>
            </a:r>
            <a:r>
              <a:rPr lang="en-US" dirty="0">
                <a:cs typeface="Cordia New" pitchFamily="34" charset="-34"/>
              </a:rPr>
              <a:t>is a layer of</a:t>
            </a:r>
            <a:r>
              <a:rPr lang="th-TH" dirty="0"/>
              <a:t> </a:t>
            </a:r>
            <a:r>
              <a:rPr lang="en-US" dirty="0">
                <a:cs typeface="Cordia New" pitchFamily="34" charset="-34"/>
              </a:rPr>
              <a:t>air pollution covering parts of South Asia (including India and Pakistan, as a cause of particulate matters and air pollutants from biomass burning and combustion and possible associate with change in rainfall pattern of the region.</a:t>
            </a:r>
            <a:endParaRPr lang="th-TH" dirty="0"/>
          </a:p>
        </p:txBody>
      </p:sp>
    </p:spTree>
    <p:extLst>
      <p:ext uri="{BB962C8B-B14F-4D97-AF65-F5344CB8AC3E}">
        <p14:creationId xmlns:p14="http://schemas.microsoft.com/office/powerpoint/2010/main" val="1490661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a:xfrm>
            <a:off x="381000" y="684213"/>
            <a:ext cx="6096000" cy="3429000"/>
          </a:xfrm>
        </p:spPr>
      </p:sp>
      <p:sp>
        <p:nvSpPr>
          <p:cNvPr id="56322" name="Text Box 3"/>
          <p:cNvSpPr txBox="1">
            <a:spLocks noGrp="1"/>
          </p:cNvSpPr>
          <p:nvPr>
            <p:ph type="body" idx="1"/>
          </p:nvPr>
        </p:nvSpPr>
        <p:spPr bwMode="auto">
          <a:xfrm>
            <a:off x="912813" y="4343400"/>
            <a:ext cx="5032375" cy="4116388"/>
          </a:xfrm>
          <a:noFill/>
        </p:spPr>
        <p:txBody>
          <a:bodyPr vert="horz" wrap="square" lIns="92238" tIns="46118" rIns="92238" bIns="46118" numCol="1" compatLnSpc="1">
            <a:prstTxWarp prst="textNoShape">
              <a:avLst/>
            </a:prstTxWarp>
          </a:bodyPr>
          <a:lstStyle/>
          <a:p>
            <a:r>
              <a:rPr lang="en-US" b="1" dirty="0">
                <a:cs typeface="Cordia New" pitchFamily="34" charset="-34"/>
              </a:rPr>
              <a:t>Reference</a:t>
            </a:r>
            <a:r>
              <a:rPr lang="en-US" dirty="0">
                <a:cs typeface="Cordia New" pitchFamily="34" charset="-34"/>
              </a:rPr>
              <a:t>: </a:t>
            </a:r>
            <a:r>
              <a:rPr lang="en-US" dirty="0"/>
              <a:t>Singer</a:t>
            </a:r>
            <a:r>
              <a:rPr lang="en-US" sz="1200" b="0" i="0" kern="1200" dirty="0">
                <a:solidFill>
                  <a:schemeClr val="tx1"/>
                </a:solidFill>
                <a:effectLst/>
                <a:latin typeface="+mn-lt"/>
                <a:ea typeface="+mn-ea"/>
                <a:cs typeface="+mn-cs"/>
              </a:rPr>
              <a:t> BD, </a:t>
            </a:r>
            <a:r>
              <a:rPr lang="en-US" dirty="0" err="1"/>
              <a:t>Ziska</a:t>
            </a:r>
            <a:r>
              <a:rPr lang="en-US" sz="1200" b="0" i="0" kern="1200" dirty="0">
                <a:solidFill>
                  <a:schemeClr val="tx1"/>
                </a:solidFill>
                <a:effectLst/>
                <a:latin typeface="+mn-lt"/>
                <a:ea typeface="+mn-ea"/>
                <a:cs typeface="+mn-cs"/>
              </a:rPr>
              <a:t> LH, </a:t>
            </a:r>
            <a:r>
              <a:rPr lang="en-US" dirty="0" err="1"/>
              <a:t>Frenz</a:t>
            </a:r>
            <a:r>
              <a:rPr lang="en-US" sz="1200" b="0" i="0" kern="1200" dirty="0">
                <a:solidFill>
                  <a:schemeClr val="tx1"/>
                </a:solidFill>
                <a:effectLst/>
                <a:latin typeface="+mn-lt"/>
                <a:ea typeface="+mn-ea"/>
                <a:cs typeface="+mn-cs"/>
              </a:rPr>
              <a:t> DA, </a:t>
            </a:r>
            <a:r>
              <a:rPr lang="en-US" dirty="0" err="1"/>
              <a:t>Gebhard</a:t>
            </a:r>
            <a:r>
              <a:rPr lang="en-US" sz="1200" b="0" i="0" kern="1200" dirty="0">
                <a:solidFill>
                  <a:schemeClr val="tx1"/>
                </a:solidFill>
                <a:effectLst/>
                <a:latin typeface="+mn-lt"/>
                <a:ea typeface="+mn-ea"/>
                <a:cs typeface="+mn-cs"/>
              </a:rPr>
              <a:t> DE, </a:t>
            </a:r>
            <a:r>
              <a:rPr lang="en-US" dirty="0" err="1"/>
              <a:t>Straka</a:t>
            </a:r>
            <a:r>
              <a:rPr lang="en-US" sz="1200" b="0" i="0" kern="1200" dirty="0">
                <a:solidFill>
                  <a:schemeClr val="tx1"/>
                </a:solidFill>
                <a:effectLst/>
                <a:latin typeface="+mn-lt"/>
                <a:ea typeface="+mn-ea"/>
                <a:cs typeface="+mn-cs"/>
              </a:rPr>
              <a:t> JG (2005) </a:t>
            </a:r>
            <a:r>
              <a:rPr lang="en-US" dirty="0"/>
              <a:t>Increasing </a:t>
            </a:r>
            <a:r>
              <a:rPr lang="en-US" dirty="0" err="1"/>
              <a:t>Amb</a:t>
            </a:r>
            <a:r>
              <a:rPr lang="en-US" dirty="0"/>
              <a:t> a 1 content in common ragweed (</a:t>
            </a:r>
            <a:r>
              <a:rPr lang="en-US" i="1" dirty="0"/>
              <a:t>Ambrosia </a:t>
            </a:r>
            <a:r>
              <a:rPr lang="en-US" i="1" dirty="0" err="1"/>
              <a:t>artemisiifolia</a:t>
            </a:r>
            <a:r>
              <a:rPr lang="en-US" dirty="0"/>
              <a:t>) pollen as a function of rising atmospheric CO</a:t>
            </a:r>
            <a:r>
              <a:rPr lang="en-US" baseline="-25000" dirty="0">
                <a:effectLst/>
              </a:rPr>
              <a:t>2</a:t>
            </a:r>
            <a:r>
              <a:rPr lang="en-US" dirty="0"/>
              <a:t> concentration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Functional Plant Biology</a:t>
            </a:r>
            <a:r>
              <a:rPr lang="en-US" sz="1200" b="1" i="0" kern="1200" dirty="0">
                <a:solidFill>
                  <a:schemeClr val="tx1"/>
                </a:solidFill>
                <a:effectLst/>
                <a:latin typeface="+mn-lt"/>
                <a:ea typeface="+mn-ea"/>
                <a:cs typeface="+mn-cs"/>
              </a:rPr>
              <a:t>32</a:t>
            </a:r>
            <a:r>
              <a:rPr lang="en-US" sz="1200" b="0" i="0" kern="1200" dirty="0">
                <a:solidFill>
                  <a:schemeClr val="tx1"/>
                </a:solidFill>
                <a:effectLst/>
                <a:latin typeface="+mn-lt"/>
                <a:ea typeface="+mn-ea"/>
                <a:cs typeface="+mn-cs"/>
              </a:rPr>
              <a:t>, 667–670. Accessible from: http://dx.doi.org/10.1071/FP05039</a:t>
            </a:r>
          </a:p>
          <a:p>
            <a:endParaRPr lang="en-US" dirty="0">
              <a:cs typeface="Cordia New" pitchFamily="34" charset="-34"/>
            </a:endParaRPr>
          </a:p>
          <a:p>
            <a:r>
              <a:rPr lang="en-US" dirty="0">
                <a:cs typeface="Cordia New" pitchFamily="34" charset="-34"/>
              </a:rPr>
              <a:t>Example: Common ragweed plants were grown under three different CO2 concentrations, 280 (pre-industrial), 370 (recent), and 600 (possible before 2100).  The amount of allergenic protein produced by the plants increased with an increase of CO2 concentration, due to a role of CO2 as a plant fertilizer.</a:t>
            </a:r>
          </a:p>
          <a:p>
            <a:r>
              <a:rPr lang="en-US" dirty="0">
                <a:cs typeface="Cordia New" pitchFamily="34" charset="-34"/>
              </a:rPr>
              <a:t>Unit in the figure, Amb a 1 protein is related to the total pollen production.</a:t>
            </a:r>
          </a:p>
        </p:txBody>
      </p:sp>
    </p:spTree>
    <p:extLst>
      <p:ext uri="{BB962C8B-B14F-4D97-AF65-F5344CB8AC3E}">
        <p14:creationId xmlns:p14="http://schemas.microsoft.com/office/powerpoint/2010/main" val="3234791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80"/>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58370" name="Shape 181"/>
          <p:cNvSpPr>
            <a:spLocks noGrp="1" noRot="1" noChangeAspect="1" noTextEdit="1"/>
          </p:cNvSpPr>
          <p:nvPr>
            <p:ph type="sldImg" idx="2"/>
          </p:nvPr>
        </p:nvSpPr>
        <p:spPr>
          <a:xfrm>
            <a:off x="92075" y="744538"/>
            <a:ext cx="6615113" cy="3722687"/>
          </a:xfrm>
        </p:spPr>
      </p:sp>
      <p:sp>
        <p:nvSpPr>
          <p:cNvPr id="58371" name="Shape 182"/>
          <p:cNvSpPr txBox="1">
            <a:spLocks noGrp="1"/>
          </p:cNvSpPr>
          <p:nvPr>
            <p:ph type="body" idx="1"/>
          </p:nvPr>
        </p:nvSpPr>
        <p:spPr bwMode="auto">
          <a:xfrm>
            <a:off x="925513" y="4716463"/>
            <a:ext cx="5005387"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The Himalayas have the largest concentration of glaciers outside the polar region. </a:t>
            </a:r>
          </a:p>
          <a:p>
            <a:pPr>
              <a:spcBef>
                <a:spcPct val="0"/>
              </a:spcBef>
              <a:buSzPct val="25000"/>
            </a:pPr>
            <a:r>
              <a:rPr lang="th-TH" sz="1800" dirty="0"/>
              <a:t>These glaciers are a freshwater reserve; they provide the headwaters for nine major river systems in Asia – a lifeline for almost one-third of humanity.</a:t>
            </a:r>
            <a:r>
              <a:rPr lang="en-US" sz="1800" dirty="0">
                <a:cs typeface="Cordia New" pitchFamily="34" charset="-34"/>
              </a:rPr>
              <a:t> So rapid glacier melting leads to less freshwater available (both quantity and quality).</a:t>
            </a:r>
            <a:endParaRPr lang="th-TH" sz="1800" dirty="0"/>
          </a:p>
          <a:p>
            <a:pPr>
              <a:spcBef>
                <a:spcPct val="0"/>
              </a:spcBef>
            </a:pPr>
            <a:endParaRPr lang="th-TH" sz="1800" dirty="0"/>
          </a:p>
          <a:p>
            <a:pPr>
              <a:spcBef>
                <a:spcPct val="0"/>
              </a:spcBef>
              <a:buSzPct val="25000"/>
            </a:pPr>
            <a:r>
              <a:rPr lang="th-TH" sz="1800" i="1" dirty="0"/>
              <a:t>Photo credit: </a:t>
            </a:r>
            <a:r>
              <a:rPr lang="th-TH" sz="1800" i="1" dirty="0">
                <a:solidFill>
                  <a:srgbClr val="000000"/>
                </a:solidFill>
              </a:rPr>
              <a:t>http://msnbcmedia3.msn.com</a:t>
            </a:r>
            <a:r>
              <a:rPr lang="th-TH" sz="1800" dirty="0">
                <a:solidFill>
                  <a:srgbClr val="000000"/>
                </a:solidFill>
              </a:rPr>
              <a:t> </a:t>
            </a:r>
          </a:p>
        </p:txBody>
      </p:sp>
    </p:spTree>
    <p:extLst>
      <p:ext uri="{BB962C8B-B14F-4D97-AF65-F5344CB8AC3E}">
        <p14:creationId xmlns:p14="http://schemas.microsoft.com/office/powerpoint/2010/main" val="1216849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254"/>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60418" name="Shape 255"/>
          <p:cNvSpPr>
            <a:spLocks noGrp="1" noRot="1" noChangeAspect="1" noTextEdit="1"/>
          </p:cNvSpPr>
          <p:nvPr>
            <p:ph type="sldImg" idx="2"/>
          </p:nvPr>
        </p:nvSpPr>
        <p:spPr>
          <a:xfrm>
            <a:off x="92075" y="744538"/>
            <a:ext cx="6615113" cy="3722687"/>
          </a:xfrm>
        </p:spPr>
      </p:sp>
      <p:sp>
        <p:nvSpPr>
          <p:cNvPr id="60419" name="Shape 256"/>
          <p:cNvSpPr txBox="1">
            <a:spLocks noGrp="1"/>
          </p:cNvSpPr>
          <p:nvPr>
            <p:ph type="body" idx="1"/>
          </p:nvPr>
        </p:nvSpPr>
        <p:spPr bwMode="auto">
          <a:xfrm>
            <a:off x="925513" y="4716463"/>
            <a:ext cx="4946650"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More variable precipitation patterns, together with warmer temperatures, are likely to compromise the supply of freshwater, increasing the risks of water-borne diseases like cholera</a:t>
            </a:r>
            <a:r>
              <a:rPr lang="th-TH" sz="1800" u="sng" dirty="0"/>
              <a:t> </a:t>
            </a:r>
            <a:r>
              <a:rPr lang="th-TH" sz="1800" dirty="0"/>
              <a:t>and outbreaks of diarrhoeal diseases (</a:t>
            </a:r>
            <a:r>
              <a:rPr lang="th-TH" sz="1800" dirty="0">
                <a:latin typeface="SimSun" pitchFamily="2" charset="-122"/>
                <a:ea typeface="SimSun" pitchFamily="2" charset="-122"/>
                <a:sym typeface="SimSun" pitchFamily="2" charset="-122"/>
              </a:rPr>
              <a:t>Rod</a:t>
            </a:r>
            <a:r>
              <a:rPr lang="th-TH" sz="1800" dirty="0">
                <a:cs typeface="Arial" charset="0"/>
                <a:sym typeface="Arial" charset="0"/>
              </a:rPr>
              <a:t>ó</a:t>
            </a:r>
            <a:r>
              <a:rPr lang="th-TH" sz="1800" dirty="0">
                <a:latin typeface="SimSun" pitchFamily="2" charset="-122"/>
                <a:ea typeface="SimSun" pitchFamily="2" charset="-122"/>
                <a:sym typeface="SimSun" pitchFamily="2" charset="-122"/>
              </a:rPr>
              <a:t> et al., 2002).</a:t>
            </a:r>
          </a:p>
          <a:p>
            <a:pPr>
              <a:spcBef>
                <a:spcPct val="0"/>
              </a:spcBef>
            </a:pPr>
            <a:endParaRPr lang="th-TH" sz="1800" dirty="0">
              <a:latin typeface="SimSun" pitchFamily="2" charset="-122"/>
              <a:ea typeface="SimSun" pitchFamily="2" charset="-122"/>
              <a:sym typeface="SimSun" pitchFamily="2" charset="-122"/>
            </a:endParaRPr>
          </a:p>
          <a:p>
            <a:pPr>
              <a:spcBef>
                <a:spcPct val="0"/>
              </a:spcBef>
              <a:buSzPct val="25000"/>
            </a:pPr>
            <a:r>
              <a:rPr lang="th-TH" sz="1800" dirty="0"/>
              <a:t>Floods cause sewage and drinking water systems to mix. The lack of proper sanitation would make the problem worse. </a:t>
            </a:r>
          </a:p>
          <a:p>
            <a:pPr>
              <a:spcBef>
                <a:spcPct val="0"/>
              </a:spcBef>
            </a:pPr>
            <a:endParaRPr lang="th-TH" sz="1800" dirty="0"/>
          </a:p>
          <a:p>
            <a:pPr>
              <a:spcBef>
                <a:spcPct val="0"/>
              </a:spcBef>
              <a:buSzPct val="25000"/>
            </a:pPr>
            <a:r>
              <a:rPr lang="th-TH" sz="1800" dirty="0"/>
              <a:t>In 2004, the sanitation coverage in the rural areas of the South East Asia Region was only of 57%, posing this as a major threat to water sources in terms of pollution with human faeces. (Meeting the Millenium Development Goal drinking water and sanitation target: the urban and rural challenge of the decade, WHO and UNICEF, 2006).</a:t>
            </a:r>
          </a:p>
          <a:p>
            <a:pPr>
              <a:spcBef>
                <a:spcPct val="0"/>
              </a:spcBef>
            </a:pPr>
            <a:endParaRPr lang="th-TH" sz="1800" dirty="0"/>
          </a:p>
          <a:p>
            <a:pPr>
              <a:spcBef>
                <a:spcPct val="0"/>
              </a:spcBef>
              <a:buSzPct val="25000"/>
            </a:pPr>
            <a:r>
              <a:rPr lang="th-TH" sz="1800" i="1" dirty="0"/>
              <a:t>Photo credit: © Shehzad Noorani/Still Pictures</a:t>
            </a:r>
          </a:p>
          <a:p>
            <a:pPr>
              <a:spcBef>
                <a:spcPct val="0"/>
              </a:spcBef>
            </a:pPr>
            <a:endParaRPr lang="th-TH" sz="1800" i="1" dirty="0"/>
          </a:p>
          <a:p>
            <a:pPr>
              <a:spcBef>
                <a:spcPct val="0"/>
              </a:spcBef>
            </a:pPr>
            <a:endParaRPr lang="th-TH" sz="1800" i="1" dirty="0"/>
          </a:p>
          <a:p>
            <a:pPr>
              <a:spcBef>
                <a:spcPct val="0"/>
              </a:spcBef>
            </a:pPr>
            <a:endParaRPr lang="th-TH" sz="1800" i="1" dirty="0"/>
          </a:p>
        </p:txBody>
      </p:sp>
    </p:spTree>
    <p:extLst>
      <p:ext uri="{BB962C8B-B14F-4D97-AF65-F5344CB8AC3E}">
        <p14:creationId xmlns:p14="http://schemas.microsoft.com/office/powerpoint/2010/main" val="3395602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US" dirty="0"/>
              <a:t>Climate change may be associated with </a:t>
            </a:r>
            <a:r>
              <a:rPr lang="en-US" b="0" dirty="0"/>
              <a:t>staple food shortages, malnutrition, and food contamination</a:t>
            </a:r>
            <a:r>
              <a:rPr lang="en-US" b="1" dirty="0"/>
              <a:t> </a:t>
            </a:r>
            <a:r>
              <a:rPr lang="en-US" dirty="0"/>
              <a:t>(of seafood from chemical contaminants, biotoxins, and pathogenic microbes, and of crops by pesticides). Climate change affects all dimensions of food security.</a:t>
            </a:r>
          </a:p>
          <a:p>
            <a:endParaRPr lang="en-US" dirty="0"/>
          </a:p>
          <a:p>
            <a:r>
              <a:rPr lang="en-US" dirty="0"/>
              <a:t>Agriculture production is vulnerable to the effects of climate change. While the magnitude of effects remains uncertain, changes in temperature and water availability, weather extremes and flooding, and changing CO2 levels in the atmosphere all have direct and significant impacts on agricultural productivity and result in shifting crop production patterns across agro-ecological zones. (Source:</a:t>
            </a:r>
            <a:r>
              <a:rPr lang="en-US" baseline="0" dirty="0"/>
              <a:t> FAO, Agriculture and Climate Change Mitigation and Adaptation) </a:t>
            </a:r>
          </a:p>
          <a:p>
            <a:endParaRPr lang="en-US" baseline="0" dirty="0"/>
          </a:p>
          <a:p>
            <a:r>
              <a:rPr lang="en-US" dirty="0"/>
              <a:t>The hardest hit will be rain-fed agriculture,­ which covers 96 percent of all cultivated land in sub-Saharan Africa, 87 percent in South America and 61 percent in Asia. Where stability of production cannot be assured, </a:t>
            </a:r>
            <a:r>
              <a:rPr lang="en-US" b="1" dirty="0"/>
              <a:t>people will be forced to migrate</a:t>
            </a:r>
            <a:r>
              <a:rPr lang="en-US" dirty="0"/>
              <a:t>. </a:t>
            </a:r>
          </a:p>
          <a:p>
            <a:endParaRPr lang="en-US" dirty="0"/>
          </a:p>
          <a:p>
            <a:endParaRPr lang="en-US" dirty="0"/>
          </a:p>
          <a:p>
            <a:pPr algn="l"/>
            <a:r>
              <a:rPr lang="en-US" dirty="0"/>
              <a:t>CREDIT: </a:t>
            </a:r>
            <a:r>
              <a:rPr lang="en-US" sz="1600" dirty="0">
                <a:solidFill>
                  <a:schemeClr val="tx2"/>
                </a:solidFill>
                <a:ea typeface="ＭＳ Ｐゴシック" pitchFamily="34" charset="-128"/>
              </a:rPr>
              <a:t>Caroline H. Dilworth, Ph.D.</a:t>
            </a:r>
          </a:p>
          <a:p>
            <a:pPr algn="l"/>
            <a:r>
              <a:rPr lang="en-US" dirty="0">
                <a:ea typeface="ＭＳ Ｐゴシック" pitchFamily="34" charset="-128"/>
              </a:rPr>
              <a:t>Health Scientist Administrator</a:t>
            </a:r>
          </a:p>
          <a:p>
            <a:pPr>
              <a:spcBef>
                <a:spcPts val="1200"/>
              </a:spcBef>
            </a:pPr>
            <a:r>
              <a:rPr lang="en-US" dirty="0">
                <a:ea typeface="ＭＳ Ｐゴシック" pitchFamily="34" charset="-128"/>
              </a:rPr>
              <a:t>National Institute of Environmental Health Sciences</a:t>
            </a:r>
          </a:p>
          <a:p>
            <a:endParaRPr lang="en-US" dirty="0"/>
          </a:p>
        </p:txBody>
      </p:sp>
    </p:spTree>
    <p:extLst>
      <p:ext uri="{BB962C8B-B14F-4D97-AF65-F5344CB8AC3E}">
        <p14:creationId xmlns:p14="http://schemas.microsoft.com/office/powerpoint/2010/main" val="736709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271"/>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62466" name="Shape 272"/>
          <p:cNvSpPr>
            <a:spLocks noGrp="1" noRot="1" noChangeAspect="1" noTextEdit="1"/>
          </p:cNvSpPr>
          <p:nvPr>
            <p:ph type="sldImg" idx="2"/>
          </p:nvPr>
        </p:nvSpPr>
        <p:spPr>
          <a:xfrm>
            <a:off x="93663" y="744538"/>
            <a:ext cx="6615112" cy="3721100"/>
          </a:xfrm>
        </p:spPr>
      </p:sp>
      <p:sp>
        <p:nvSpPr>
          <p:cNvPr id="62467" name="Shape 273"/>
          <p:cNvSpPr txBox="1">
            <a:spLocks noGrp="1"/>
          </p:cNvSpPr>
          <p:nvPr>
            <p:ph type="body" idx="1"/>
          </p:nvPr>
        </p:nvSpPr>
        <p:spPr bwMode="auto">
          <a:xfrm>
            <a:off x="866776" y="4716463"/>
            <a:ext cx="5121275" cy="4791075"/>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cs typeface="Arial" charset="0"/>
                <a:sym typeface="Arial" charset="0"/>
              </a:rPr>
              <a:t>According to IPCC, crop yields could decrease up to 30% in Central and South Asia by the mid-21st century. The rapid population growth and urbanization in the region will magnify the number of malnourished and the risk of hunger for most SEAR countries.</a:t>
            </a:r>
          </a:p>
          <a:p>
            <a:pPr>
              <a:spcBef>
                <a:spcPct val="0"/>
              </a:spcBef>
            </a:pPr>
            <a:endParaRPr lang="th-TH" sz="1800" dirty="0">
              <a:cs typeface="Arial" charset="0"/>
              <a:sym typeface="Arial" charset="0"/>
            </a:endParaRPr>
          </a:p>
          <a:p>
            <a:pPr>
              <a:spcBef>
                <a:spcPct val="0"/>
              </a:spcBef>
              <a:buSzPct val="25000"/>
            </a:pPr>
            <a:r>
              <a:rPr lang="th-TH" sz="1800" dirty="0">
                <a:cs typeface="Arial" charset="0"/>
                <a:sym typeface="Arial" charset="0"/>
              </a:rPr>
              <a:t>In Bangladesh, production of rice and wheat might drop by 8% and 32%, respectively, by the year 2050 (Faisal and Parveen, 2004).</a:t>
            </a:r>
          </a:p>
          <a:p>
            <a:pPr>
              <a:spcBef>
                <a:spcPct val="0"/>
              </a:spcBef>
            </a:pPr>
            <a:endParaRPr lang="th-TH" sz="1800" dirty="0">
              <a:cs typeface="Arial" charset="0"/>
              <a:sym typeface="Arial" charset="0"/>
            </a:endParaRPr>
          </a:p>
          <a:p>
            <a:pPr>
              <a:spcBef>
                <a:spcPct val="0"/>
              </a:spcBef>
              <a:buSzPct val="25000"/>
            </a:pPr>
            <a:r>
              <a:rPr lang="th-TH" sz="1800" dirty="0">
                <a:cs typeface="Arial" charset="0"/>
                <a:sym typeface="Arial" charset="0"/>
              </a:rPr>
              <a:t>Recent studies suggest a 2 to 5% decrease in yield potential of wheat and maize for a temperature rise of 0.5 to 1.5°C in India (Aggarwal, 2003). </a:t>
            </a:r>
          </a:p>
          <a:p>
            <a:pPr>
              <a:spcBef>
                <a:spcPct val="0"/>
              </a:spcBef>
            </a:pPr>
            <a:endParaRPr lang="th-TH" sz="1800" dirty="0">
              <a:cs typeface="Arial" charset="0"/>
              <a:sym typeface="Arial" charset="0"/>
            </a:endParaRPr>
          </a:p>
          <a:p>
            <a:pPr>
              <a:spcBef>
                <a:spcPct val="0"/>
              </a:spcBef>
              <a:buSzPct val="25000"/>
            </a:pPr>
            <a:r>
              <a:rPr lang="th-TH" sz="1800" dirty="0">
                <a:cs typeface="Arial" charset="0"/>
                <a:sym typeface="Arial" charset="0"/>
              </a:rPr>
              <a:t>The net cereal production in South Asian countries is projected to decline at least between 4 to 10% by the end of this century under the most conservative climate change scenario. </a:t>
            </a:r>
          </a:p>
          <a:p>
            <a:pPr>
              <a:spcBef>
                <a:spcPct val="0"/>
              </a:spcBef>
            </a:pPr>
            <a:endParaRPr lang="th-TH" sz="1800" dirty="0">
              <a:cs typeface="Arial" charset="0"/>
              <a:sym typeface="Arial" charset="0"/>
            </a:endParaRPr>
          </a:p>
          <a:p>
            <a:pPr>
              <a:spcBef>
                <a:spcPct val="0"/>
              </a:spcBef>
              <a:buSzPct val="25000"/>
            </a:pPr>
            <a:r>
              <a:rPr lang="th-TH" sz="1800" dirty="0">
                <a:cs typeface="Arial" charset="0"/>
                <a:sym typeface="Arial" charset="0"/>
              </a:rPr>
              <a:t>Some studies</a:t>
            </a:r>
            <a:r>
              <a:rPr lang="th-TH" sz="1800" u="sng" dirty="0">
                <a:cs typeface="Arial" charset="0"/>
                <a:sym typeface="Arial" charset="0"/>
              </a:rPr>
              <a:t> </a:t>
            </a:r>
            <a:r>
              <a:rPr lang="th-TH" sz="1800" dirty="0">
                <a:cs typeface="Arial" charset="0"/>
                <a:sym typeface="Arial" charset="0"/>
              </a:rPr>
              <a:t>agree that higher temperatures and longer growing seasons could result in increased pest populations in temperate regions of Asia (Roy, 2006).</a:t>
            </a:r>
          </a:p>
          <a:p>
            <a:pPr>
              <a:spcBef>
                <a:spcPct val="0"/>
              </a:spcBef>
            </a:pPr>
            <a:endParaRPr lang="th-TH" sz="1800" dirty="0">
              <a:cs typeface="Arial" charset="0"/>
              <a:sym typeface="Arial" charset="0"/>
            </a:endParaRPr>
          </a:p>
          <a:p>
            <a:pPr>
              <a:spcBef>
                <a:spcPct val="0"/>
              </a:spcBef>
              <a:buSzPct val="25000"/>
            </a:pPr>
            <a:r>
              <a:rPr lang="th-TH" sz="1800" dirty="0"/>
              <a:t>Given that 60% of the cropped area is still dependent on rainfall (MoEF, 2002), Indian agriculture continues to be fundamentally dependent on rainfall. </a:t>
            </a:r>
          </a:p>
          <a:p>
            <a:pPr>
              <a:spcBef>
                <a:spcPct val="0"/>
              </a:spcBef>
            </a:pPr>
            <a:endParaRPr lang="th-TH" sz="1800" dirty="0"/>
          </a:p>
          <a:p>
            <a:pPr>
              <a:spcBef>
                <a:spcPct val="0"/>
              </a:spcBef>
              <a:buSzPct val="25000"/>
            </a:pPr>
            <a:r>
              <a:rPr lang="th-TH" sz="1800" i="1" dirty="0"/>
              <a:t>Photo credit: © Shehzad Noorani / Still Pictures</a:t>
            </a:r>
          </a:p>
        </p:txBody>
      </p:sp>
    </p:spTree>
    <p:extLst>
      <p:ext uri="{BB962C8B-B14F-4D97-AF65-F5344CB8AC3E}">
        <p14:creationId xmlns:p14="http://schemas.microsoft.com/office/powerpoint/2010/main" val="3877566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281"/>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64514" name="Shape 282"/>
          <p:cNvSpPr>
            <a:spLocks noGrp="1" noRot="1" noChangeAspect="1" noTextEdit="1"/>
          </p:cNvSpPr>
          <p:nvPr>
            <p:ph type="sldImg" idx="2"/>
          </p:nvPr>
        </p:nvSpPr>
        <p:spPr>
          <a:xfrm>
            <a:off x="92075" y="744538"/>
            <a:ext cx="6615113" cy="3722687"/>
          </a:xfrm>
        </p:spPr>
      </p:sp>
      <p:sp>
        <p:nvSpPr>
          <p:cNvPr id="64515" name="Shape 283"/>
          <p:cNvSpPr txBox="1">
            <a:spLocks noGrp="1"/>
          </p:cNvSpPr>
          <p:nvPr>
            <p:ph type="body" idx="1"/>
          </p:nvPr>
        </p:nvSpPr>
        <p:spPr bwMode="auto">
          <a:xfrm>
            <a:off x="925513" y="4716463"/>
            <a:ext cx="4889500"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Reference: </a:t>
            </a:r>
            <a:r>
              <a:rPr lang="en-US" sz="1800" dirty="0"/>
              <a:t>http://</a:t>
            </a:r>
            <a:r>
              <a:rPr lang="en-US" sz="1800" dirty="0" err="1"/>
              <a:t>www.goldenrice.org</a:t>
            </a:r>
            <a:r>
              <a:rPr lang="en-US" sz="1800" dirty="0"/>
              <a:t>/Content3-Why/</a:t>
            </a:r>
            <a:r>
              <a:rPr lang="en-US" sz="1800" dirty="0" err="1"/>
              <a:t>why.php</a:t>
            </a:r>
            <a:endParaRPr lang="en-US" sz="1800" dirty="0"/>
          </a:p>
          <a:p>
            <a:pPr marL="0" marR="0" indent="0" algn="l" defTabSz="457200" rtl="0" eaLnBrk="1" fontAlgn="auto" latinLnBrk="0" hangingPunct="1">
              <a:lnSpc>
                <a:spcPct val="100000"/>
              </a:lnSpc>
              <a:spcBef>
                <a:spcPct val="0"/>
              </a:spcBef>
              <a:spcAft>
                <a:spcPts val="0"/>
              </a:spcAft>
              <a:buClrTx/>
              <a:buSzPct val="25000"/>
              <a:buFontTx/>
              <a:buNone/>
              <a:tabLst/>
              <a:defRPr/>
            </a:pPr>
            <a:endParaRPr lang="en-US" sz="1800" b="1" i="0" u="none" strike="noStrike" cap="none" baseline="0" dirty="0">
              <a:latin typeface="Times New Roman"/>
              <a:ea typeface="Times New Roman"/>
              <a:cs typeface="Times New Roman"/>
              <a:sym typeface="Times New Roman"/>
            </a:endParaRPr>
          </a:p>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Fifty-four percent of deaths among pre-school children in the developing world are due to the underlying effects of malnutrition on disease (Pelletier et al., 1995).</a:t>
            </a:r>
          </a:p>
          <a:p>
            <a:pPr>
              <a:spcBef>
                <a:spcPct val="0"/>
              </a:spcBef>
            </a:pPr>
            <a:endParaRPr lang="th-TH" sz="1800" dirty="0"/>
          </a:p>
          <a:p>
            <a:pPr>
              <a:spcBef>
                <a:spcPct val="0"/>
              </a:spcBef>
              <a:buSzPct val="25000"/>
            </a:pPr>
            <a:r>
              <a:rPr lang="th-TH" sz="1800" dirty="0"/>
              <a:t>Rising temperatures and variable precipitation are likely to decrease the production of staple foods in many of the poorest regions, increasing risks of malnutrition</a:t>
            </a:r>
            <a:r>
              <a:rPr lang="th-TH" sz="1800" b="1" dirty="0"/>
              <a:t> </a:t>
            </a:r>
            <a:r>
              <a:rPr lang="th-TH" sz="1800" dirty="0"/>
              <a:t>(</a:t>
            </a:r>
            <a:r>
              <a:rPr lang="th-TH" sz="1800" dirty="0">
                <a:latin typeface="SimSun" pitchFamily="2" charset="-122"/>
                <a:ea typeface="SimSun" pitchFamily="2" charset="-122"/>
                <a:sym typeface="SimSun" pitchFamily="2" charset="-122"/>
              </a:rPr>
              <a:t>Parry et al., 2004).</a:t>
            </a:r>
          </a:p>
          <a:p>
            <a:pPr>
              <a:spcBef>
                <a:spcPct val="0"/>
              </a:spcBef>
            </a:pPr>
            <a:endParaRPr lang="th-TH" sz="1800" dirty="0">
              <a:latin typeface="SimSun" pitchFamily="2" charset="-122"/>
              <a:ea typeface="SimSun" pitchFamily="2" charset="-122"/>
              <a:sym typeface="SimSun" pitchFamily="2" charset="-122"/>
            </a:endParaRPr>
          </a:p>
        </p:txBody>
      </p:sp>
    </p:spTree>
    <p:extLst>
      <p:ext uri="{BB962C8B-B14F-4D97-AF65-F5344CB8AC3E}">
        <p14:creationId xmlns:p14="http://schemas.microsoft.com/office/powerpoint/2010/main" val="373098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a:xfrm>
            <a:off x="381000" y="687388"/>
            <a:ext cx="6096000" cy="3429000"/>
          </a:xfrm>
        </p:spPr>
      </p:sp>
      <p:sp>
        <p:nvSpPr>
          <p:cNvPr id="66562" name="Text Box 3"/>
          <p:cNvSpPr txBox="1">
            <a:spLocks noGrp="1"/>
          </p:cNvSpPr>
          <p:nvPr>
            <p:ph type="body" idx="1"/>
          </p:nvPr>
        </p:nvSpPr>
        <p:spPr bwMode="auto">
          <a:xfrm>
            <a:off x="522288" y="4344988"/>
            <a:ext cx="5740400" cy="4111625"/>
          </a:xfrm>
          <a:noFill/>
        </p:spPr>
        <p:txBody>
          <a:bodyPr vert="horz" wrap="square" numCol="1" compatLnSpc="1">
            <a:prstTxWarp prst="textNoShape">
              <a:avLst/>
            </a:prstTxWarp>
          </a:bodyPr>
          <a:lstStyle/>
          <a:p>
            <a:r>
              <a:rPr lang="en-US" b="1" dirty="0">
                <a:cs typeface="Cordia New" pitchFamily="34" charset="-34"/>
              </a:rPr>
              <a:t>Reference</a:t>
            </a:r>
            <a:r>
              <a:rPr lang="en-US" dirty="0">
                <a:cs typeface="Cordia New" pitchFamily="34" charset="-34"/>
              </a:rPr>
              <a:t>: WHO (2008)</a:t>
            </a:r>
          </a:p>
          <a:p>
            <a:endParaRPr lang="en-US" dirty="0">
              <a:cs typeface="Cordia New" pitchFamily="34" charset="-34"/>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a:latin typeface="Times New Roman"/>
                <a:ea typeface="Times New Roman"/>
                <a:cs typeface="Times New Roman"/>
                <a:sym typeface="Times New Roman"/>
              </a:rPr>
              <a:t>Key </a:t>
            </a:r>
            <a:r>
              <a:rPr lang="en-US" sz="1200" b="1" i="0" u="none" strike="noStrike" cap="none" baseline="0" dirty="0">
                <a:latin typeface="Times New Roman"/>
                <a:ea typeface="Times New Roman"/>
                <a:cs typeface="Times New Roman"/>
                <a:sym typeface="Times New Roman"/>
              </a:rPr>
              <a:t>message:</a:t>
            </a:r>
            <a:endParaRPr lang="en-US" dirty="0">
              <a:cs typeface="Cordia New" pitchFamily="34" charset="-34"/>
            </a:endParaRPr>
          </a:p>
          <a:p>
            <a:r>
              <a:rPr lang="en-US" dirty="0">
                <a:cs typeface="Cordia New" pitchFamily="34" charset="-34"/>
              </a:rPr>
              <a:t>There are 3 crucial elements which must co-exist for the occurrence of VBD: the susceptible population, the vector (most often arthropods), and the disease pathogen (e.g., bacteria, virus, parasite). In areas where VBD most frequently occurs, conditions must be suitable for vectors and pathogens, which implies physiologically suitable conditions for vector, host, and pathogen survival and reproduction/replication. </a:t>
            </a:r>
          </a:p>
          <a:p>
            <a:endParaRPr lang="en-US" dirty="0">
              <a:cs typeface="Cordia New" pitchFamily="34" charset="-34"/>
            </a:endParaRPr>
          </a:p>
          <a:p>
            <a:r>
              <a:rPr lang="en-US" dirty="0">
                <a:cs typeface="Cordia New" pitchFamily="34" charset="-34"/>
              </a:rPr>
              <a:t>There are a number of areas in the world where conditions may be suitable for all three components; however, other factors have acted to prevent or eradicate disease transmission in these areas, perhaps as a result of improved health care services or vector control measures.</a:t>
            </a:r>
          </a:p>
          <a:p>
            <a:endParaRPr lang="en-US" dirty="0">
              <a:cs typeface="Cordia New" pitchFamily="34" charset="-34"/>
            </a:endParaRPr>
          </a:p>
          <a:p>
            <a:r>
              <a:rPr lang="en-US" dirty="0">
                <a:cs typeface="Cordia New" pitchFamily="34" charset="-34"/>
              </a:rPr>
              <a:t>Global climate change is likely to affect all 3 of these components both directly and indirectly. As an example of direct effects: Arthropods are highly sensitive to changes in temperature and precipitation as they cannot regulate their own internal temperatures and are therefore critically dependent on climate for survival and development (Githeko et al., 2000). Changes in climate may accelerate the development time of some arthropod species, for example. </a:t>
            </a:r>
          </a:p>
          <a:p>
            <a:endParaRPr lang="en-US" dirty="0">
              <a:cs typeface="Cordia New" pitchFamily="34" charset="-34"/>
            </a:endParaRPr>
          </a:p>
          <a:p>
            <a:r>
              <a:rPr lang="en-US" dirty="0">
                <a:cs typeface="Cordia New" pitchFamily="34" charset="-34"/>
              </a:rPr>
              <a:t>Similarly, many pathogens are climate sensitive as well, and changes in climate could result in increased reproduction rates of some pathogens.</a:t>
            </a:r>
          </a:p>
          <a:p>
            <a:endParaRPr lang="en-US" dirty="0">
              <a:cs typeface="Cordia New" pitchFamily="34" charset="-34"/>
            </a:endParaRPr>
          </a:p>
          <a:p>
            <a:r>
              <a:rPr lang="en-US" dirty="0">
                <a:cs typeface="Cordia New" pitchFamily="34" charset="-34"/>
              </a:rPr>
              <a:t>Some example of indirect effects might include: Changes in livelihood conditions due to climate change, which could affect nutritional status of individuals, thereby potentially increasing susceptibility to disease.</a:t>
            </a:r>
          </a:p>
          <a:p>
            <a:endParaRPr lang="en-US" dirty="0">
              <a:cs typeface="Cordia New" pitchFamily="34" charset="-34"/>
            </a:endParaRPr>
          </a:p>
          <a:p>
            <a:r>
              <a:rPr lang="en-US" dirty="0">
                <a:cs typeface="Cordia New" pitchFamily="34" charset="-34"/>
              </a:rPr>
              <a:t>The next few slides will cover indirect and direct effects of climate change on human health in more detail.</a:t>
            </a:r>
          </a:p>
        </p:txBody>
      </p:sp>
    </p:spTree>
    <p:extLst>
      <p:ext uri="{BB962C8B-B14F-4D97-AF65-F5344CB8AC3E}">
        <p14:creationId xmlns:p14="http://schemas.microsoft.com/office/powerpoint/2010/main" val="2865974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299"/>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68610" name="Shape 300"/>
          <p:cNvSpPr>
            <a:spLocks noGrp="1" noRot="1" noChangeAspect="1" noTextEdit="1"/>
          </p:cNvSpPr>
          <p:nvPr>
            <p:ph type="sldImg" idx="2"/>
          </p:nvPr>
        </p:nvSpPr>
        <p:spPr>
          <a:xfrm>
            <a:off x="92075" y="744538"/>
            <a:ext cx="6615113" cy="3722687"/>
          </a:xfrm>
        </p:spPr>
      </p:sp>
      <p:sp>
        <p:nvSpPr>
          <p:cNvPr id="68611" name="Shape 301"/>
          <p:cNvSpPr txBox="1">
            <a:spLocks noGrp="1"/>
          </p:cNvSpPr>
          <p:nvPr>
            <p:ph type="body" idx="1"/>
          </p:nvPr>
        </p:nvSpPr>
        <p:spPr bwMode="auto">
          <a:xfrm>
            <a:off x="866776" y="4821239"/>
            <a:ext cx="5005388" cy="4464050"/>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Reference: </a:t>
            </a:r>
            <a:r>
              <a:rPr lang="en-US" sz="1800" b="0" i="0" u="none" strike="noStrike" cap="none" baseline="0" dirty="0">
                <a:latin typeface="Times New Roman"/>
                <a:ea typeface="Times New Roman"/>
                <a:cs typeface="Times New Roman"/>
                <a:sym typeface="Times New Roman"/>
              </a:rPr>
              <a:t>Center for Disease Control</a:t>
            </a:r>
          </a:p>
          <a:p>
            <a:pPr marL="0" marR="0" indent="0" algn="l" defTabSz="457200" rtl="0" eaLnBrk="1" fontAlgn="auto" latinLnBrk="0" hangingPunct="1">
              <a:lnSpc>
                <a:spcPct val="100000"/>
              </a:lnSpc>
              <a:spcBef>
                <a:spcPct val="0"/>
              </a:spcBef>
              <a:spcAft>
                <a:spcPts val="0"/>
              </a:spcAft>
              <a:buClrTx/>
              <a:buSzPct val="25000"/>
              <a:buFontTx/>
              <a:buNone/>
              <a:tabLst/>
              <a:defRPr/>
            </a:pPr>
            <a:endParaRPr lang="en-US" sz="1800" b="1" i="0" u="none" strike="noStrike" cap="none" baseline="0" dirty="0">
              <a:latin typeface="Times New Roman"/>
              <a:ea typeface="Times New Roman"/>
              <a:cs typeface="Times New Roman"/>
              <a:sym typeface="Times New Roman"/>
            </a:endParaRPr>
          </a:p>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cs typeface="Arial" charset="0"/>
                <a:sym typeface="Arial" charset="0"/>
              </a:rPr>
              <a:t>Malaria plasmodia are transmitted to humans via the bite of anopheline mosquitoes.</a:t>
            </a:r>
            <a:r>
              <a:rPr lang="th-TH" sz="1800" b="1" dirty="0">
                <a:cs typeface="Arial" charset="0"/>
                <a:sym typeface="Arial" charset="0"/>
              </a:rPr>
              <a:t> </a:t>
            </a:r>
            <a:r>
              <a:rPr lang="th-TH" sz="1800" dirty="0">
                <a:cs typeface="Arial" charset="0"/>
                <a:sym typeface="Arial" charset="0"/>
              </a:rPr>
              <a:t>In the mosquito, plasmodia go through a complicated life cycle involving a number of differentiation stages. P. vivax and P. malariae require environmental temperatures of at least 15°C for their development within the anopheline mosquito. </a:t>
            </a:r>
            <a:br>
              <a:rPr lang="th-TH" sz="1800" dirty="0">
                <a:cs typeface="Arial" charset="0"/>
                <a:sym typeface="Arial" charset="0"/>
              </a:rPr>
            </a:br>
            <a:r>
              <a:rPr lang="th-TH" sz="1800" dirty="0">
                <a:cs typeface="Arial" charset="0"/>
                <a:sym typeface="Arial" charset="0"/>
              </a:rPr>
              <a:t>P. falciparum requires temperatures of at least 17 or 18°C for its development to take place (Macdonald, 1957). </a:t>
            </a:r>
          </a:p>
          <a:p>
            <a:pPr>
              <a:spcBef>
                <a:spcPct val="0"/>
              </a:spcBef>
              <a:buSzPct val="25000"/>
            </a:pPr>
            <a:r>
              <a:rPr lang="th-TH" sz="1800" dirty="0">
                <a:cs typeface="Arial" charset="0"/>
                <a:sym typeface="Arial" charset="0"/>
              </a:rPr>
              <a:t>With gradual increases in global temperatures since the last ice age (+8.0 -9.5°C), transmission has migrated from Africa to southern Europe.</a:t>
            </a:r>
          </a:p>
          <a:p>
            <a:pPr>
              <a:spcBef>
                <a:spcPct val="0"/>
              </a:spcBef>
            </a:pPr>
            <a:endParaRPr lang="th-TH" sz="1800" dirty="0">
              <a:cs typeface="Arial" charset="0"/>
              <a:sym typeface="Arial" charset="0"/>
            </a:endParaRPr>
          </a:p>
          <a:p>
            <a:pPr>
              <a:spcBef>
                <a:spcPct val="0"/>
              </a:spcBef>
              <a:buSzPct val="25000"/>
            </a:pPr>
            <a:r>
              <a:rPr lang="th-TH" sz="1800" dirty="0">
                <a:cs typeface="Arial" charset="0"/>
                <a:sym typeface="Arial" charset="0"/>
              </a:rPr>
              <a:t>Specific experiments have been conducted on the effect of temperature on the ability of Aedes aegypti to transmit DEN -2 virus. These experiments showed that the DEN-2 virus was transmitted by </a:t>
            </a:r>
            <a:r>
              <a:rPr lang="th-TH" sz="1800" i="1" dirty="0">
                <a:cs typeface="Arial" charset="0"/>
                <a:sym typeface="Arial" charset="0"/>
              </a:rPr>
              <a:t>A. aegypti</a:t>
            </a:r>
            <a:r>
              <a:rPr lang="th-TH" sz="1800" dirty="0">
                <a:cs typeface="Arial" charset="0"/>
                <a:sym typeface="Arial" charset="0"/>
              </a:rPr>
              <a:t> only if the mosquitoes were kept at 30°C. The required extrinsic incubation period was shortened if the temperature was increased to degrees Celsius and 35°C (Watts et al., 1987). This pattern of temperature and vector efficiency parallels the climatic pattern of DHF outbreaks in Bangkok, Thailand, where case rates rise during the hot season (with daily mean temperatures of 28-30°C) and decrease during the cool season (with daily mean temperatures of 25-28°C).</a:t>
            </a:r>
          </a:p>
          <a:p>
            <a:pPr>
              <a:spcBef>
                <a:spcPct val="0"/>
              </a:spcBef>
            </a:pPr>
            <a:endParaRPr lang="th-TH" sz="1800" dirty="0">
              <a:cs typeface="Arial" charset="0"/>
              <a:sym typeface="Arial" charset="0"/>
            </a:endParaRPr>
          </a:p>
          <a:p>
            <a:pPr>
              <a:spcBef>
                <a:spcPct val="0"/>
              </a:spcBef>
              <a:buSzPct val="25000"/>
            </a:pPr>
            <a:r>
              <a:rPr lang="en-US" sz="1800" i="1" dirty="0">
                <a:cs typeface="Arial" charset="0"/>
                <a:sym typeface="Arial" charset="0"/>
              </a:rPr>
              <a:t>Reference:</a:t>
            </a:r>
            <a:r>
              <a:rPr lang="en-US" sz="1800" i="1" baseline="0" dirty="0">
                <a:cs typeface="Arial" charset="0"/>
                <a:sym typeface="Arial" charset="0"/>
              </a:rPr>
              <a:t> </a:t>
            </a:r>
            <a:r>
              <a:rPr lang="th-TH" sz="1800" i="1" dirty="0">
                <a:cs typeface="Arial" charset="0"/>
                <a:sym typeface="Arial" charset="0"/>
              </a:rPr>
              <a:t>Photo source: Mike Nathan, WHO, 2009</a:t>
            </a:r>
          </a:p>
        </p:txBody>
      </p:sp>
    </p:spTree>
    <p:extLst>
      <p:ext uri="{BB962C8B-B14F-4D97-AF65-F5344CB8AC3E}">
        <p14:creationId xmlns:p14="http://schemas.microsoft.com/office/powerpoint/2010/main" val="403274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8253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Source</a:t>
            </a:r>
            <a:r>
              <a:rPr lang="en-AU" dirty="0"/>
              <a:t>: IPCC –AR3</a:t>
            </a:r>
          </a:p>
        </p:txBody>
      </p:sp>
    </p:spTree>
    <p:extLst>
      <p:ext uri="{BB962C8B-B14F-4D97-AF65-F5344CB8AC3E}">
        <p14:creationId xmlns:p14="http://schemas.microsoft.com/office/powerpoint/2010/main" val="3455903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Reference</a:t>
            </a:r>
            <a:r>
              <a:rPr lang="en-AU" dirty="0"/>
              <a:t>: http://www.pnas.org/content/103/15/5635/F1.expansion.html</a:t>
            </a:r>
          </a:p>
          <a:p>
            <a:endParaRPr lang="en-AU" dirty="0"/>
          </a:p>
          <a:p>
            <a:pPr defTabSz="864883">
              <a:defRPr/>
            </a:pPr>
            <a:r>
              <a:rPr lang="en-AU" dirty="0"/>
              <a:t>Malaria risk and temperature: Influences from global climate change and local land use practices</a:t>
            </a:r>
          </a:p>
          <a:p>
            <a:r>
              <a:rPr lang="en-AU" dirty="0"/>
              <a:t>relationship between temperature and malaria parasite development time inside the mosquito (“extrinsic incubation period” or EIP). EIP shortens at higher temperatures, so mosquitoes become infectious sooner. Note the nonlinear response to temperature, as well as relative threshold limits for malaria parasite development (≈18°C and 15°C for </a:t>
            </a:r>
            <a:r>
              <a:rPr lang="en-AU" i="1" dirty="0"/>
              <a:t>P</a:t>
            </a:r>
            <a:r>
              <a:rPr lang="en-AU" dirty="0"/>
              <a:t>. </a:t>
            </a:r>
            <a:r>
              <a:rPr lang="en-AU" i="1" dirty="0"/>
              <a:t>falciparum</a:t>
            </a:r>
            <a:r>
              <a:rPr lang="en-AU" dirty="0"/>
              <a:t>, and </a:t>
            </a:r>
            <a:r>
              <a:rPr lang="en-AU" i="1" dirty="0"/>
              <a:t>P</a:t>
            </a:r>
            <a:r>
              <a:rPr lang="en-AU" dirty="0"/>
              <a:t>. </a:t>
            </a:r>
            <a:r>
              <a:rPr lang="en-AU" i="1" dirty="0"/>
              <a:t>vivax</a:t>
            </a:r>
            <a:r>
              <a:rPr lang="en-AU" dirty="0"/>
              <a:t>, respectively) </a:t>
            </a:r>
          </a:p>
          <a:p>
            <a:endParaRPr lang="en-AU" dirty="0"/>
          </a:p>
          <a:p>
            <a:r>
              <a:rPr lang="en-AU" dirty="0"/>
              <a:t>Effectively, this means that the lifecycle of the mosquito is shortened</a:t>
            </a:r>
            <a:r>
              <a:rPr lang="en-AU" baseline="0" dirty="0"/>
              <a:t> with increased temperature resulting in faster growing mosquito populations.</a:t>
            </a:r>
            <a:endParaRPr lang="en-AU" dirty="0"/>
          </a:p>
        </p:txBody>
      </p:sp>
    </p:spTree>
    <p:extLst>
      <p:ext uri="{BB962C8B-B14F-4D97-AF65-F5344CB8AC3E}">
        <p14:creationId xmlns:p14="http://schemas.microsoft.com/office/powerpoint/2010/main" val="2123086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581025" y="795338"/>
            <a:ext cx="5697538" cy="3205162"/>
          </a:xfrm>
          <a:ln w="12700" cap="flat">
            <a:solidFill>
              <a:schemeClr val="tx1"/>
            </a:solidFill>
          </a:ln>
        </p:spPr>
      </p:sp>
      <p:sp>
        <p:nvSpPr>
          <p:cNvPr id="21507" name="Rectangle 3"/>
          <p:cNvSpPr>
            <a:spLocks noGrp="1" noChangeArrowheads="1"/>
          </p:cNvSpPr>
          <p:nvPr>
            <p:ph type="body" idx="1"/>
          </p:nvPr>
        </p:nvSpPr>
        <p:spPr>
          <a:xfrm>
            <a:off x="914400" y="4343400"/>
            <a:ext cx="5029200" cy="3848100"/>
          </a:xfrm>
          <a:ln/>
        </p:spPr>
        <p:txBody>
          <a:bodyPr lIns="92061" tIns="46032" rIns="92061" bIns="46032"/>
          <a:lstStyle/>
          <a:p>
            <a:r>
              <a:rPr lang="nl-NL" altLang="en-US" b="1" dirty="0"/>
              <a:t>Reference</a:t>
            </a:r>
            <a:r>
              <a:rPr lang="nl-NL" altLang="en-US" dirty="0"/>
              <a:t>:</a:t>
            </a:r>
            <a:r>
              <a:rPr lang="nl-NL" altLang="en-US" baseline="0" dirty="0"/>
              <a:t> IPCC</a:t>
            </a:r>
            <a:endParaRPr lang="nl-NL" altLang="en-US" dirty="0"/>
          </a:p>
        </p:txBody>
      </p:sp>
    </p:spTree>
    <p:extLst>
      <p:ext uri="{BB962C8B-B14F-4D97-AF65-F5344CB8AC3E}">
        <p14:creationId xmlns:p14="http://schemas.microsoft.com/office/powerpoint/2010/main" val="3944082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2361" tIns="46179" rIns="92361" bIns="46179" anchor="b"/>
          <a:lstStyle/>
          <a:p>
            <a:pPr algn="r" defTabSz="922287"/>
            <a:fld id="{2480151C-1C78-439F-BA0D-0F226C2C85FF}" type="slidenum">
              <a:rPr lang="en-US" sz="1300">
                <a:latin typeface="Times New Roman" pitchFamily="18" charset="0"/>
                <a:ea typeface="MS PGothic" pitchFamily="34" charset="-128"/>
                <a:cs typeface="Angsana New" charset="-34"/>
              </a:rPr>
              <a:pPr algn="r" defTabSz="922287"/>
              <a:t>47</a:t>
            </a:fld>
            <a:endParaRPr lang="en-US" sz="1300" dirty="0">
              <a:latin typeface="Times New Roman" pitchFamily="18" charset="0"/>
              <a:ea typeface="MS PGothic" pitchFamily="34" charset="-128"/>
              <a:cs typeface="Angsana New" charset="-34"/>
            </a:endParaRPr>
          </a:p>
        </p:txBody>
      </p:sp>
      <p:sp>
        <p:nvSpPr>
          <p:cNvPr id="78850" name="Rectangle 2"/>
          <p:cNvSpPr>
            <a:spLocks noGrp="1" noRot="1" noChangeAspect="1" noChangeArrowheads="1" noTextEdit="1"/>
          </p:cNvSpPr>
          <p:nvPr>
            <p:ph type="sldImg"/>
          </p:nvPr>
        </p:nvSpPr>
        <p:spPr>
          <a:xfrm>
            <a:off x="381000" y="687388"/>
            <a:ext cx="6096000" cy="3429000"/>
          </a:xfrm>
        </p:spPr>
      </p:sp>
      <p:sp>
        <p:nvSpPr>
          <p:cNvPr id="78851" name="Rectangle 3"/>
          <p:cNvSpPr txBox="1">
            <a:spLocks noGrp="1" noChangeArrowheads="1"/>
          </p:cNvSpPr>
          <p:nvPr>
            <p:ph type="body" idx="1"/>
          </p:nvPr>
        </p:nvSpPr>
        <p:spPr bwMode="auto">
          <a:xfrm>
            <a:off x="914400" y="4344988"/>
            <a:ext cx="5029200" cy="4111625"/>
          </a:xfrm>
          <a:noFill/>
        </p:spPr>
        <p:txBody>
          <a:bodyPr vert="horz" wrap="square" lIns="92361" tIns="46179" rIns="92361" bIns="46179" numCol="1" compatLnSpc="1">
            <a:prstTxWarp prst="textNoShape">
              <a:avLst/>
            </a:prstTxWarp>
          </a:bodyPr>
          <a:lstStyle/>
          <a:p>
            <a:r>
              <a:rPr lang="en-US" b="1" dirty="0">
                <a:cs typeface="Cordia New" pitchFamily="34" charset="-34"/>
              </a:rPr>
              <a:t>Reference</a:t>
            </a:r>
            <a:r>
              <a:rPr lang="en-US" dirty="0">
                <a:cs typeface="Cordia New" pitchFamily="34" charset="-34"/>
              </a:rPr>
              <a:t>: WHO (2008)</a:t>
            </a:r>
          </a:p>
          <a:p>
            <a:endParaRPr lang="en-US" dirty="0">
              <a:cs typeface="Cordia New" pitchFamily="34" charset="-34"/>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US" dirty="0">
                <a:cs typeface="Cordia New" pitchFamily="34" charset="-34"/>
              </a:rPr>
              <a:t>One categorization of adaptation measures is into the mode of intervention (i.e., biological, behavioral, or social), the level of intervention (i.e., individual, community, national, or global), and the stage of intervention (primary, secondary, or tertiary). There are advantages for all categorization schemes; the one that works best in a particular situation will depend on the needs of the stakeholders.</a:t>
            </a:r>
          </a:p>
        </p:txBody>
      </p:sp>
    </p:spTree>
    <p:extLst>
      <p:ext uri="{BB962C8B-B14F-4D97-AF65-F5344CB8AC3E}">
        <p14:creationId xmlns:p14="http://schemas.microsoft.com/office/powerpoint/2010/main" val="115929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308"/>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70658" name="Shape 309"/>
          <p:cNvSpPr>
            <a:spLocks noGrp="1" noRot="1" noChangeAspect="1" noTextEdit="1"/>
          </p:cNvSpPr>
          <p:nvPr>
            <p:ph type="sldImg" idx="2"/>
          </p:nvPr>
        </p:nvSpPr>
        <p:spPr>
          <a:xfrm>
            <a:off x="92075" y="744538"/>
            <a:ext cx="6615113" cy="3722687"/>
          </a:xfrm>
        </p:spPr>
      </p:sp>
      <p:sp>
        <p:nvSpPr>
          <p:cNvPr id="70659" name="Shape 310"/>
          <p:cNvSpPr txBox="1">
            <a:spLocks noGrp="1"/>
          </p:cNvSpPr>
          <p:nvPr>
            <p:ph type="body" idx="1"/>
          </p:nvPr>
        </p:nvSpPr>
        <p:spPr bwMode="auto">
          <a:xfrm>
            <a:off x="982663" y="4716463"/>
            <a:ext cx="4889500"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Changes in climate are likely to lengthen the transmission season of important vector-borne diseases like dengue and malaria and to alter their geographic range, potentially reaching regions that lack either population immunity and/or a strong public health infrastructure </a:t>
            </a:r>
            <a:r>
              <a:rPr lang="th-TH" sz="1800" dirty="0">
                <a:latin typeface="SimSun" pitchFamily="2" charset="-122"/>
                <a:ea typeface="SimSun" pitchFamily="2" charset="-122"/>
                <a:sym typeface="SimSun" pitchFamily="2" charset="-122"/>
              </a:rPr>
              <a:t>(Bhattacharya et al.,</a:t>
            </a:r>
            <a:r>
              <a:rPr lang="th-TH" sz="1800" i="1" dirty="0">
                <a:latin typeface="SimSun" pitchFamily="2" charset="-122"/>
                <a:ea typeface="SimSun" pitchFamily="2" charset="-122"/>
                <a:sym typeface="SimSun" pitchFamily="2" charset="-122"/>
              </a:rPr>
              <a:t> </a:t>
            </a:r>
            <a:r>
              <a:rPr lang="th-TH" sz="1800" dirty="0">
                <a:latin typeface="SimSun" pitchFamily="2" charset="-122"/>
                <a:ea typeface="SimSun" pitchFamily="2" charset="-122"/>
                <a:sym typeface="SimSun" pitchFamily="2" charset="-122"/>
              </a:rPr>
              <a:t>2006; Hales et al., 2002).</a:t>
            </a:r>
          </a:p>
          <a:p>
            <a:pPr>
              <a:spcBef>
                <a:spcPct val="0"/>
              </a:spcBef>
            </a:pPr>
            <a:endParaRPr lang="th-TH" sz="1800" dirty="0">
              <a:latin typeface="SimSun" pitchFamily="2" charset="-122"/>
              <a:ea typeface="SimSun" pitchFamily="2" charset="-122"/>
              <a:sym typeface="SimSun" pitchFamily="2" charset="-122"/>
            </a:endParaRPr>
          </a:p>
          <a:p>
            <a:pPr>
              <a:spcBef>
                <a:spcPct val="0"/>
              </a:spcBef>
              <a:buSzPct val="25000"/>
            </a:pPr>
            <a:r>
              <a:rPr lang="th-TH" sz="1800" i="1" dirty="0"/>
              <a:t>Photo credit: © Shehzad Noorani /Majority World / Still Picture</a:t>
            </a:r>
          </a:p>
          <a:p>
            <a:pPr>
              <a:spcBef>
                <a:spcPct val="0"/>
              </a:spcBef>
            </a:pPr>
            <a:endParaRPr lang="th-TH" sz="1800" i="1" dirty="0"/>
          </a:p>
        </p:txBody>
      </p:sp>
    </p:spTree>
    <p:extLst>
      <p:ext uri="{BB962C8B-B14F-4D97-AF65-F5344CB8AC3E}">
        <p14:creationId xmlns:p14="http://schemas.microsoft.com/office/powerpoint/2010/main" val="1813324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444"/>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76802" name="Shape 445"/>
          <p:cNvSpPr>
            <a:spLocks noGrp="1" noRot="1" noChangeAspect="1" noTextEdit="1"/>
          </p:cNvSpPr>
          <p:nvPr>
            <p:ph type="sldImg" idx="2"/>
          </p:nvPr>
        </p:nvSpPr>
        <p:spPr>
          <a:xfrm>
            <a:off x="92075" y="744538"/>
            <a:ext cx="6615113" cy="3722687"/>
          </a:xfrm>
        </p:spPr>
      </p:sp>
      <p:sp>
        <p:nvSpPr>
          <p:cNvPr id="76803" name="Shape 446"/>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pPr>
              <a:spcBef>
                <a:spcPct val="0"/>
              </a:spcBef>
              <a:buSzPct val="25000"/>
            </a:pPr>
            <a:r>
              <a:rPr lang="en-US" sz="1800" dirty="0">
                <a:solidFill>
                  <a:srgbClr val="002060"/>
                </a:solidFill>
                <a:cs typeface="Cordia New" pitchFamily="34" charset="-34"/>
              </a:rPr>
              <a:t>These are generalized. Specific problems require context-specific measures. </a:t>
            </a:r>
          </a:p>
          <a:p>
            <a:pPr>
              <a:spcBef>
                <a:spcPct val="0"/>
              </a:spcBef>
              <a:buSzPct val="25000"/>
            </a:pPr>
            <a:endParaRPr lang="th-TH" sz="1800" dirty="0"/>
          </a:p>
        </p:txBody>
      </p:sp>
    </p:spTree>
    <p:extLst>
      <p:ext uri="{BB962C8B-B14F-4D97-AF65-F5344CB8AC3E}">
        <p14:creationId xmlns:p14="http://schemas.microsoft.com/office/powerpoint/2010/main" val="3389243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444"/>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80898" name="Shape 445"/>
          <p:cNvSpPr>
            <a:spLocks noGrp="1" noRot="1" noChangeAspect="1" noTextEdit="1"/>
          </p:cNvSpPr>
          <p:nvPr>
            <p:ph type="sldImg" idx="2"/>
          </p:nvPr>
        </p:nvSpPr>
        <p:spPr>
          <a:xfrm>
            <a:off x="92075" y="744538"/>
            <a:ext cx="6615113" cy="3722687"/>
          </a:xfrm>
        </p:spPr>
      </p:sp>
      <p:sp>
        <p:nvSpPr>
          <p:cNvPr id="80899" name="Shape 446"/>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pPr>
              <a:spcBef>
                <a:spcPct val="0"/>
              </a:spcBef>
              <a:buSzPct val="25000"/>
            </a:pPr>
            <a:r>
              <a:rPr lang="th-TH" sz="1800" b="1" dirty="0"/>
              <a:t>Recommended reading: IPCC 2007 report Working Group II, Summary pages 59 to 63</a:t>
            </a:r>
            <a:r>
              <a:rPr lang="th-TH" sz="1800" dirty="0"/>
              <a:t> </a:t>
            </a:r>
          </a:p>
        </p:txBody>
      </p:sp>
    </p:spTree>
    <p:extLst>
      <p:ext uri="{BB962C8B-B14F-4D97-AF65-F5344CB8AC3E}">
        <p14:creationId xmlns:p14="http://schemas.microsoft.com/office/powerpoint/2010/main" val="536916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63"/>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35842" name="Shape 64"/>
          <p:cNvSpPr>
            <a:spLocks noGrp="1" noRot="1" noChangeAspect="1" noTextEdit="1"/>
          </p:cNvSpPr>
          <p:nvPr>
            <p:ph type="sldImg" idx="2"/>
          </p:nvPr>
        </p:nvSpPr>
        <p:spPr>
          <a:xfrm>
            <a:off x="92075" y="744538"/>
            <a:ext cx="6615113" cy="3722687"/>
          </a:xfrm>
        </p:spPr>
      </p:sp>
      <p:sp>
        <p:nvSpPr>
          <p:cNvPr id="35843" name="Shape 65"/>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pPr>
              <a:spcBef>
                <a:spcPct val="0"/>
              </a:spcBef>
            </a:pPr>
            <a:endParaRPr lang="th-TH" dirty="0"/>
          </a:p>
        </p:txBody>
      </p:sp>
    </p:spTree>
    <p:extLst>
      <p:ext uri="{BB962C8B-B14F-4D97-AF65-F5344CB8AC3E}">
        <p14:creationId xmlns:p14="http://schemas.microsoft.com/office/powerpoint/2010/main" val="1276110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444"/>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74754" name="Shape 445"/>
          <p:cNvSpPr>
            <a:spLocks noGrp="1" noRot="1" noChangeAspect="1" noTextEdit="1"/>
          </p:cNvSpPr>
          <p:nvPr>
            <p:ph type="sldImg" idx="2"/>
          </p:nvPr>
        </p:nvSpPr>
        <p:spPr>
          <a:xfrm>
            <a:off x="92075" y="744538"/>
            <a:ext cx="6615113" cy="3722687"/>
          </a:xfrm>
        </p:spPr>
      </p:sp>
      <p:sp>
        <p:nvSpPr>
          <p:cNvPr id="74755" name="Shape 446"/>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r>
              <a:rPr lang="en-GB" dirty="0">
                <a:cs typeface="Cordia New" pitchFamily="34" charset="-34"/>
              </a:rPr>
              <a:t>WHO (2008)</a:t>
            </a:r>
          </a:p>
          <a:p>
            <a:endParaRPr lang="en-GB" dirty="0">
              <a:cs typeface="Cordia New" pitchFamily="34" charset="-34"/>
            </a:endParaRPr>
          </a:p>
          <a:p>
            <a:r>
              <a:rPr lang="en-GB" dirty="0">
                <a:cs typeface="Cordia New" pitchFamily="34" charset="-34"/>
              </a:rPr>
              <a:t>Some questions need to be considered in designing adaptation plan.</a:t>
            </a:r>
          </a:p>
          <a:p>
            <a:r>
              <a:rPr lang="en-GB" dirty="0">
                <a:cs typeface="Cordia New" pitchFamily="34" charset="-34"/>
              </a:rPr>
              <a:t>Adaptation to what – is adaptation required to flooding, the spread of vector-borne disease, etc.? The policies and measures implemented must be specific to both the weather/climate hazard, the health outcome of concern, and the local context.</a:t>
            </a:r>
          </a:p>
          <a:p>
            <a:endParaRPr lang="en-GB" dirty="0">
              <a:cs typeface="Cordia New" pitchFamily="34" charset="-34"/>
            </a:endParaRPr>
          </a:p>
          <a:p>
            <a:r>
              <a:rPr lang="en-GB" dirty="0">
                <a:cs typeface="Cordia New" pitchFamily="34" charset="-34"/>
              </a:rPr>
              <a:t>Who will undertake the adaptations – individuals, communities, nations? Will the adaptation be reactive to climate change or proactive? How can the process be facilitated?  Using projections of changes in climate and socioeconomic conditions, what are the likely impacts? Which population groups are likely to be at the highest risk? For example, aging of populations in developed countries is likely to increase population vulnerability to heat events.</a:t>
            </a:r>
          </a:p>
          <a:p>
            <a:endParaRPr lang="en-US" dirty="0">
              <a:cs typeface="Cordia New" pitchFamily="34" charset="-34"/>
            </a:endParaRPr>
          </a:p>
          <a:p>
            <a:r>
              <a:rPr lang="en-GB" dirty="0">
                <a:cs typeface="Cordia New" pitchFamily="34" charset="-34"/>
              </a:rPr>
              <a:t>When should the interventions be implemented? For example, there is concern about malaria spreading to highland areas of Africa. Surveillance systems should be established at the edges of the current distribution where changes in temperature and/or precipitation could provide a suitable climate for malaria vectors. Once surveillance has identified the presence of the vectors, then programs to distribute treated bednets could be implemented.</a:t>
            </a:r>
          </a:p>
          <a:p>
            <a:endParaRPr lang="en-US" dirty="0">
              <a:cs typeface="Cordia New" pitchFamily="34" charset="-34"/>
            </a:endParaRPr>
          </a:p>
          <a:p>
            <a:r>
              <a:rPr lang="en-US" dirty="0">
                <a:cs typeface="Cordia New" pitchFamily="34" charset="-34"/>
              </a:rPr>
              <a:t>Beginning the process of adaptation will require an understanding of what is currently being done to reduce the burden of climate-sensitive health outcomes, as well as how effective those activities are in addressing climate variability and other factors. Discussions with experts involved with these activities and/or independent evaluations will provide insights into what else could be done now to reduce current vulnerability and the barriers to implementing these activities. Qualitative or quantitative consideration of likely future climate change can identify additional measures to increase the ability of the institutions, agencies, communities, and individuals to increase the range of possible future interventions, such as increasing the geographic extent of integrated vector management programs in anticipation of disease vectors changing their range.</a:t>
            </a:r>
            <a:endParaRPr lang="th-TH" dirty="0"/>
          </a:p>
          <a:p>
            <a:endParaRPr lang="en-US" dirty="0">
              <a:cs typeface="Cordia New" pitchFamily="34" charset="-34"/>
            </a:endParaRPr>
          </a:p>
          <a:p>
            <a:r>
              <a:rPr lang="en-GB" dirty="0">
                <a:cs typeface="Cordia New" pitchFamily="34" charset="-34"/>
              </a:rPr>
              <a:t>Finally, the effectiveness of all interventions should be monitored and evaluated to ensure that public health funds are being used effectively and efficiently.</a:t>
            </a:r>
          </a:p>
        </p:txBody>
      </p:sp>
    </p:spTree>
    <p:extLst>
      <p:ext uri="{BB962C8B-B14F-4D97-AF65-F5344CB8AC3E}">
        <p14:creationId xmlns:p14="http://schemas.microsoft.com/office/powerpoint/2010/main" val="2224479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PBS Learning Media  </a:t>
            </a:r>
            <a:r>
              <a:rPr lang="en-US" dirty="0" err="1"/>
              <a:t>pbslearningmedia.org</a:t>
            </a:r>
            <a:endParaRPr lang="en-US" dirty="0"/>
          </a:p>
          <a:p>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Discussion Questions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are some health conditions that are affected by a person's environment?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Describe how climate change might affect one of the health issues featured in the interactive activity.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Can you think of any other health conditions that might be affected by climate change?</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are some ways to reduce health risks for each of these conditions?</a:t>
            </a:r>
          </a:p>
        </p:txBody>
      </p:sp>
    </p:spTree>
    <p:extLst>
      <p:ext uri="{BB962C8B-B14F-4D97-AF65-F5344CB8AC3E}">
        <p14:creationId xmlns:p14="http://schemas.microsoft.com/office/powerpoint/2010/main" val="221478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buFont typeface="+mj-lt"/>
              <a:buNone/>
            </a:pPr>
            <a:r>
              <a:rPr lang="en-US" sz="1200" b="1" dirty="0"/>
              <a:t>Questions:</a:t>
            </a:r>
          </a:p>
          <a:p>
            <a:pPr lvl="0">
              <a:buFont typeface="+mj-lt"/>
              <a:buAutoNum type="arabicPeriod"/>
            </a:pPr>
            <a:r>
              <a:rPr lang="en-US" sz="1200" dirty="0"/>
              <a:t>What is driving the high rates of urban population growth in South East Asia?  </a:t>
            </a:r>
          </a:p>
          <a:p>
            <a:pPr lvl="0">
              <a:buFont typeface="+mj-lt"/>
              <a:buAutoNum type="arabicPeriod"/>
            </a:pPr>
            <a:r>
              <a:rPr lang="en-US" sz="1200" dirty="0"/>
              <a:t>What makes coastal cities particularly vulnerable to climate change as compared to rural surroundings?</a:t>
            </a:r>
          </a:p>
          <a:p>
            <a:pPr lvl="0">
              <a:buFont typeface="+mj-lt"/>
              <a:buAutoNum type="arabicPeriod"/>
            </a:pPr>
            <a:r>
              <a:rPr lang="en-US" sz="1200" dirty="0"/>
              <a:t>How does city density impact vulnerability to climate change?   Based on population size and density in Figure 4.10, which city do you think is most vulnerable to climate change impacts?</a:t>
            </a:r>
          </a:p>
          <a:p>
            <a:pPr lvl="0">
              <a:buFont typeface="+mj-lt"/>
              <a:buAutoNum type="arabicPeriod"/>
            </a:pPr>
            <a:r>
              <a:rPr lang="en-US" sz="1200" dirty="0"/>
              <a:t>What are some of the assumptions made by models that try to predict exposure of populations and assets in the next century?  What are some of the unknown variables that are needed to make such predictions?</a:t>
            </a:r>
          </a:p>
          <a:p>
            <a:pPr lvl="0">
              <a:buFont typeface="+mj-lt"/>
              <a:buAutoNum type="arabicPeriod"/>
            </a:pPr>
            <a:r>
              <a:rPr lang="en-US" sz="1200" dirty="0"/>
              <a:t> Choose one of the South East Asian cities discussed in this chapter and summarize the projected climate change impacts for this city.</a:t>
            </a:r>
          </a:p>
        </p:txBody>
      </p:sp>
    </p:spTree>
    <p:extLst>
      <p:ext uri="{BB962C8B-B14F-4D97-AF65-F5344CB8AC3E}">
        <p14:creationId xmlns:p14="http://schemas.microsoft.com/office/powerpoint/2010/main" val="448967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http://</a:t>
            </a:r>
            <a:r>
              <a:rPr lang="en-US" dirty="0" err="1"/>
              <a:t>ecohealth.wisc.edu</a:t>
            </a:r>
            <a:r>
              <a:rPr lang="en-US" dirty="0"/>
              <a:t>/</a:t>
            </a:r>
          </a:p>
          <a:p>
            <a:endParaRPr lang="en-US" dirty="0"/>
          </a:p>
          <a:p>
            <a:r>
              <a:rPr lang="en-US" dirty="0"/>
              <a:t>Estimated class time:</a:t>
            </a:r>
          </a:p>
          <a:p>
            <a:r>
              <a:rPr lang="en-US" dirty="0"/>
              <a:t>Two 50-minute class periods. (One for activity and research, one for poster creation and presentation.)</a:t>
            </a:r>
          </a:p>
          <a:p>
            <a:endParaRPr lang="en-US" dirty="0"/>
          </a:p>
          <a:p>
            <a:r>
              <a:rPr lang="en-US" dirty="0"/>
              <a:t>OBJECTIVES:</a:t>
            </a:r>
          </a:p>
          <a:p>
            <a:endParaRPr lang="en-US" dirty="0"/>
          </a:p>
          <a:p>
            <a:r>
              <a:rPr lang="en-US" dirty="0"/>
              <a:t>Students will:</a:t>
            </a:r>
          </a:p>
          <a:p>
            <a:endParaRPr lang="en-US" dirty="0"/>
          </a:p>
          <a:p>
            <a:r>
              <a:rPr lang="en-US" dirty="0"/>
              <a:t>Distinguish between direct and indirect disease transmission</a:t>
            </a:r>
          </a:p>
          <a:p>
            <a:r>
              <a:rPr lang="en-US" dirty="0"/>
              <a:t>Identify various vectors associated with disease</a:t>
            </a:r>
          </a:p>
          <a:p>
            <a:r>
              <a:rPr lang="en-US" dirty="0"/>
              <a:t>Simulate the spread of a vector-borne disease</a:t>
            </a:r>
          </a:p>
          <a:p>
            <a:r>
              <a:rPr lang="en-US" dirty="0"/>
              <a:t>Research a specific vector-borne disease</a:t>
            </a:r>
          </a:p>
          <a:p>
            <a:r>
              <a:rPr lang="en-US" dirty="0"/>
              <a:t>Create and present a poster relating global warming to spread of disease</a:t>
            </a:r>
          </a:p>
          <a:p>
            <a:r>
              <a:rPr lang="en-US" dirty="0"/>
              <a:t>MATERIALS NEEDED:</a:t>
            </a:r>
          </a:p>
          <a:p>
            <a:endParaRPr lang="en-US" dirty="0"/>
          </a:p>
          <a:p>
            <a:r>
              <a:rPr lang="en-US" dirty="0"/>
              <a:t>Ball of yarn or string</a:t>
            </a:r>
          </a:p>
          <a:p>
            <a:r>
              <a:rPr lang="en-US" dirty="0"/>
              <a:t>Stickers (colored sticky dots will work)</a:t>
            </a:r>
          </a:p>
          <a:p>
            <a:r>
              <a:rPr lang="en-US" dirty="0"/>
              <a:t>Index cards (or paper scraps): enough for each student, half with the letter M written on them, half with the letter P.</a:t>
            </a:r>
          </a:p>
          <a:p>
            <a:r>
              <a:rPr lang="en-US" dirty="0"/>
              <a:t>Coin</a:t>
            </a:r>
          </a:p>
          <a:p>
            <a:r>
              <a:rPr lang="en-US" dirty="0"/>
              <a:t>Internet access</a:t>
            </a:r>
          </a:p>
          <a:p>
            <a:r>
              <a:rPr lang="en-US" dirty="0"/>
              <a:t>Poster making supplies (paper, markers, etc.)</a:t>
            </a:r>
          </a:p>
          <a:p>
            <a:r>
              <a:rPr lang="en-US" dirty="0"/>
              <a:t>PROCEDURES:</a:t>
            </a:r>
          </a:p>
          <a:p>
            <a:endParaRPr lang="en-US" dirty="0"/>
          </a:p>
          <a:p>
            <a:r>
              <a:rPr lang="en-US" dirty="0"/>
              <a:t>Teaching Strategy:</a:t>
            </a:r>
          </a:p>
          <a:p>
            <a:endParaRPr lang="en-US" dirty="0"/>
          </a:p>
          <a:p>
            <a:r>
              <a:rPr lang="en-US" dirty="0"/>
              <a:t>Introduce the topic by directing students to "How Diseases Get Spread." As a class, discuss the differences between direct and indirect transmission, and the meaning of the term vector. Tell the class that they will be simulating what might happen in a case of indirect transmission.</a:t>
            </a:r>
          </a:p>
          <a:p>
            <a:r>
              <a:rPr lang="en-US" dirty="0"/>
              <a:t>Have students choose one of the cards having either an 'M' or a 'P' on it. Students that pick up M's will represent mosquitoes and those that get P's will represent people. Tell them not to reveal what roles they are playing.</a:t>
            </a:r>
          </a:p>
          <a:p>
            <a:r>
              <a:rPr lang="en-US" dirty="0"/>
              <a:t>Divide the class into 4 groups and have each group represent a city by standing together in a corner of the room.</a:t>
            </a:r>
          </a:p>
          <a:p>
            <a:r>
              <a:rPr lang="en-US" dirty="0"/>
              <a:t>The ball of yarn represents a bird that is infected with a virus. The teacher calls the name of a student and throws the ball of yarn to that student, while holding on to one end of the yarn.</a:t>
            </a:r>
          </a:p>
          <a:p>
            <a:r>
              <a:rPr lang="en-US" dirty="0"/>
              <a:t>If the student that catches the ball is a mosquito, then that student chooses another student nearby to tag. If the tagged student is a person, then that student identifies him/herself as being infected by placing a sticker on his/her forehead (or some other conspicuous place). If the tagged student is a mosquito, then nothing happens. Go on to the next turn.</a:t>
            </a:r>
          </a:p>
          <a:p>
            <a:r>
              <a:rPr lang="en-US" dirty="0"/>
              <a:t>If the student that catches the ball is a person, nothing happens. Go on to next turn.</a:t>
            </a:r>
          </a:p>
          <a:p>
            <a:r>
              <a:rPr lang="en-US" dirty="0"/>
              <a:t>Now the teacher flips the coin. If the toss is heads, the bird stays in that 'city.' If tails comes up, the bird flies to another city or corner of the room. The student who has the yarn, calls the name of another student - either in the same corner or a different corner, depending on the toss of the coin - and throws the ball of yarn to him/her, while holding on to a piece of it.</a:t>
            </a:r>
          </a:p>
          <a:p>
            <a:r>
              <a:rPr lang="en-US" dirty="0"/>
              <a:t>Repeat procedures 4 and 5, ten to fifteen times, being sure that those who catch the ball continue to hold on to a piece of the yarn.</a:t>
            </a:r>
          </a:p>
          <a:p>
            <a:r>
              <a:rPr lang="en-US" dirty="0"/>
              <a:t>At the close of the activity, have students note the tangled web of disease transmission. Discuss the following:</a:t>
            </a:r>
          </a:p>
          <a:p>
            <a:r>
              <a:rPr lang="en-US" dirty="0"/>
              <a:t>How many people got infected with the virus?</a:t>
            </a:r>
          </a:p>
          <a:p>
            <a:r>
              <a:rPr lang="en-US" dirty="0"/>
              <a:t>What were the vectors in this disease?</a:t>
            </a:r>
          </a:p>
          <a:p>
            <a:r>
              <a:rPr lang="en-US" dirty="0"/>
              <a:t>Did the virus stay in one city or did it travel to others?</a:t>
            </a:r>
          </a:p>
          <a:p>
            <a:r>
              <a:rPr lang="en-US" dirty="0"/>
              <a:t>Did the 'people' that came in contact with the 'bird' always get infected? Why or why not?</a:t>
            </a:r>
          </a:p>
          <a:p>
            <a:r>
              <a:rPr lang="en-US" dirty="0"/>
              <a:t>How difficult would it be to trace the path of this disease without the yarn to illustrate it?</a:t>
            </a:r>
          </a:p>
          <a:p>
            <a:r>
              <a:rPr lang="en-US" dirty="0"/>
              <a:t>What was realistic about this simulation?</a:t>
            </a:r>
          </a:p>
          <a:p>
            <a:r>
              <a:rPr lang="en-US" dirty="0"/>
              <a:t>What was not realistic?</a:t>
            </a:r>
          </a:p>
          <a:p>
            <a:r>
              <a:rPr lang="en-US" dirty="0"/>
              <a:t>Now direct students to "Hitching a Ride to Find the Host With the Most," pointing out the three key things that influence the spread of disease. Have students study the case study links about malaria, dengue fever and Hantavirus.</a:t>
            </a:r>
          </a:p>
          <a:p>
            <a:r>
              <a:rPr lang="en-US" dirty="0"/>
              <a:t>Divide the students into groups of 2-3 and assign, or allow them to pick, one of the diseases in the box at the bottom of the page. Add West Nile virus as a choice, even though it's not included on the chart. Students should research their disease choice and then create a poster mimicking the style and types of information contained in the case studies from the site. Be sure to emphasize possible effects that global warming may have on the spread of that disease. Have each group present their poster to the class.</a:t>
            </a:r>
          </a:p>
          <a:p>
            <a:r>
              <a:rPr lang="en-US" dirty="0"/>
              <a:t>ASSESSMENT:</a:t>
            </a:r>
          </a:p>
          <a:p>
            <a:endParaRPr lang="en-US" dirty="0"/>
          </a:p>
          <a:p>
            <a:r>
              <a:rPr lang="en-US" dirty="0"/>
              <a:t>Participation in discussion</a:t>
            </a:r>
          </a:p>
          <a:p>
            <a:r>
              <a:rPr lang="en-US" dirty="0"/>
              <a:t>Role-playing participation</a:t>
            </a:r>
          </a:p>
          <a:p>
            <a:r>
              <a:rPr lang="en-US" dirty="0"/>
              <a:t>Poster and presentation</a:t>
            </a:r>
          </a:p>
          <a:p>
            <a:r>
              <a:rPr lang="en-US" dirty="0"/>
              <a:t>EXTENSION ACTIVITIES:</a:t>
            </a:r>
          </a:p>
          <a:p>
            <a:endParaRPr lang="en-US" dirty="0"/>
          </a:p>
          <a:p>
            <a:r>
              <a:rPr lang="en-US" dirty="0"/>
              <a:t>Repeat the activity using different beginning ratios between mosquitoes and people.</a:t>
            </a:r>
          </a:p>
          <a:p>
            <a:r>
              <a:rPr lang="en-US" dirty="0"/>
              <a:t>Add a second 'bird' to the activity.</a:t>
            </a:r>
          </a:p>
          <a:p>
            <a:r>
              <a:rPr lang="en-US" dirty="0"/>
              <a:t>Research the steps that the CDC takes when tracking the spread of disease.</a:t>
            </a:r>
          </a:p>
          <a:p>
            <a:r>
              <a:rPr lang="en-US" dirty="0"/>
              <a:t>Research and present information about recent epidemics in your city or state.</a:t>
            </a:r>
          </a:p>
        </p:txBody>
      </p:sp>
    </p:spTree>
    <p:extLst>
      <p:ext uri="{BB962C8B-B14F-4D97-AF65-F5344CB8AC3E}">
        <p14:creationId xmlns:p14="http://schemas.microsoft.com/office/powerpoint/2010/main" val="4258153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5507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04"/>
          <p:cNvSpPr txBox="1">
            <a:spLocks noChangeArrowheads="1"/>
          </p:cNvSpPr>
          <p:nvPr/>
        </p:nvSpPr>
        <p:spPr bwMode="auto">
          <a:xfrm>
            <a:off x="3849688" y="9428164"/>
            <a:ext cx="2946400" cy="496887"/>
          </a:xfrm>
          <a:prstGeom prst="rect">
            <a:avLst/>
          </a:prstGeom>
          <a:noFill/>
          <a:ln w="9525">
            <a:noFill/>
            <a:miter lim="800000"/>
            <a:headEnd/>
            <a:tailEnd/>
          </a:ln>
        </p:spPr>
        <p:txBody>
          <a:bodyPr lIns="93170" tIns="46572" rIns="93170" bIns="46572" anchor="b"/>
          <a:lstStyle/>
          <a:p>
            <a:pPr algn="r">
              <a:buSzPct val="25000"/>
              <a:buFont typeface="Arial" charset="0"/>
              <a:buNone/>
            </a:pPr>
            <a:r>
              <a:rPr lang="th-TH" sz="1200" dirty="0"/>
              <a:t>*</a:t>
            </a:r>
          </a:p>
        </p:txBody>
      </p:sp>
      <p:sp>
        <p:nvSpPr>
          <p:cNvPr id="39938" name="Shape 105"/>
          <p:cNvSpPr>
            <a:spLocks noGrp="1" noRot="1" noChangeAspect="1" noTextEdit="1"/>
          </p:cNvSpPr>
          <p:nvPr>
            <p:ph type="sldImg" idx="2"/>
          </p:nvPr>
        </p:nvSpPr>
        <p:spPr>
          <a:xfrm>
            <a:off x="92075" y="744538"/>
            <a:ext cx="6615113" cy="3722687"/>
          </a:xfrm>
        </p:spPr>
      </p:sp>
      <p:sp>
        <p:nvSpPr>
          <p:cNvPr id="39939" name="Shape 106"/>
          <p:cNvSpPr txBox="1">
            <a:spLocks noGrp="1"/>
          </p:cNvSpPr>
          <p:nvPr>
            <p:ph type="body" idx="1"/>
          </p:nvPr>
        </p:nvSpPr>
        <p:spPr bwMode="auto">
          <a:xfrm>
            <a:off x="681038" y="4716463"/>
            <a:ext cx="5435600" cy="4465637"/>
          </a:xfrm>
          <a:noFill/>
        </p:spPr>
        <p:txBody>
          <a:bodyPr vert="horz" wrap="square" lIns="93170" tIns="46572" rIns="93170" bIns="46572" numCol="1"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b="1" i="0" u="none" strike="noStrike" cap="none" baseline="0" dirty="0">
                <a:latin typeface="Times New Roman"/>
                <a:ea typeface="Times New Roman"/>
                <a:cs typeface="Times New Roman"/>
                <a:sym typeface="Times New Roman"/>
              </a:rPr>
              <a:t>Key message:</a:t>
            </a:r>
          </a:p>
          <a:p>
            <a:pPr>
              <a:spcBef>
                <a:spcPct val="0"/>
              </a:spcBef>
              <a:buSzPct val="25000"/>
            </a:pPr>
            <a:r>
              <a:rPr lang="th-TH" sz="1800" dirty="0"/>
              <a:t>Climate change is affected to increase the frequency of flooding and heat waves in countries of South East Asia. This, combined with an expected increase in the intensity of cyclones in the Region as a result of warmer sea surface temperatures, would increase the future health risk of extreme weather events. </a:t>
            </a:r>
          </a:p>
          <a:p>
            <a:pPr>
              <a:spcBef>
                <a:spcPct val="0"/>
              </a:spcBef>
            </a:pPr>
            <a:endParaRPr lang="th-TH" sz="1800" dirty="0"/>
          </a:p>
          <a:p>
            <a:pPr>
              <a:spcBef>
                <a:spcPct val="0"/>
              </a:spcBef>
              <a:buSzPct val="25000"/>
            </a:pPr>
            <a:r>
              <a:rPr lang="th-TH" sz="1800" dirty="0"/>
              <a:t>However, the </a:t>
            </a:r>
            <a:r>
              <a:rPr lang="th-TH" sz="1800" i="1" dirty="0"/>
              <a:t>net </a:t>
            </a:r>
            <a:r>
              <a:rPr lang="th-TH" sz="1800" dirty="0"/>
              <a:t>health impact of future changes in these events also needs to account for expected changes in the characteristics of the affected populations and address the importance of single events. </a:t>
            </a:r>
            <a:r>
              <a:rPr lang="th-TH" sz="1800" dirty="0">
                <a:latin typeface="Times New Roman" pitchFamily="18" charset="0"/>
                <a:cs typeface="Times New Roman" pitchFamily="18" charset="0"/>
                <a:sym typeface="Times New Roman" pitchFamily="18" charset="0"/>
              </a:rPr>
              <a:t>The result of these changes, all else equal, would be an increased health risk from future extreme weather events in countries of </a:t>
            </a:r>
            <a:r>
              <a:rPr lang="th-TH" sz="1800" dirty="0"/>
              <a:t>South East Asia.</a:t>
            </a:r>
          </a:p>
          <a:p>
            <a:pPr>
              <a:lnSpc>
                <a:spcPct val="125000"/>
              </a:lnSpc>
              <a:spcBef>
                <a:spcPct val="0"/>
              </a:spcBef>
              <a:buSzPct val="25000"/>
            </a:pPr>
            <a:r>
              <a:rPr lang="th-TH" sz="1800" dirty="0"/>
              <a:t>(IPCC, 2007a; SEARO, 2008b)</a:t>
            </a:r>
          </a:p>
          <a:p>
            <a:pPr>
              <a:spcBef>
                <a:spcPct val="0"/>
              </a:spcBef>
            </a:pPr>
            <a:endParaRPr lang="th-TH" sz="1800" dirty="0"/>
          </a:p>
          <a:p>
            <a:pPr>
              <a:spcBef>
                <a:spcPct val="0"/>
              </a:spcBef>
            </a:pPr>
            <a:endParaRPr lang="th-TH" sz="1800" dirty="0"/>
          </a:p>
        </p:txBody>
      </p:sp>
    </p:spTree>
    <p:extLst>
      <p:ext uri="{BB962C8B-B14F-4D97-AF65-F5344CB8AC3E}">
        <p14:creationId xmlns:p14="http://schemas.microsoft.com/office/powerpoint/2010/main" val="335102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p:sp>
      <p:sp>
        <p:nvSpPr>
          <p:cNvPr id="23554" name="Text Box 3"/>
          <p:cNvSpPr txBox="1">
            <a:spLocks noGrp="1"/>
          </p:cNvSpPr>
          <p:nvPr>
            <p:ph type="body" idx="1"/>
          </p:nvPr>
        </p:nvSpPr>
        <p:spPr bwMode="auto">
          <a:xfrm>
            <a:off x="914400" y="4343400"/>
            <a:ext cx="5029200" cy="4114800"/>
          </a:xfrm>
          <a:noFill/>
        </p:spPr>
        <p:txBody>
          <a:bodyPr vert="horz" wrap="square" numCol="1"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latin typeface="Times New Roman"/>
                <a:ea typeface="Times New Roman"/>
                <a:cs typeface="Times New Roman"/>
                <a:sym typeface="Times New Roman"/>
              </a:rPr>
              <a:t>Key message:</a:t>
            </a:r>
          </a:p>
          <a:p>
            <a:r>
              <a:rPr lang="en-US" dirty="0">
                <a:cs typeface="Cordia New" pitchFamily="34" charset="-34"/>
              </a:rPr>
              <a:t>The above figure showed that South Asia region is also an important area that receives much adverse effect of climate change, estimated by WHO for the year 2000.</a:t>
            </a:r>
          </a:p>
          <a:p>
            <a:endParaRPr lang="en-US" dirty="0">
              <a:cs typeface="Cordia New" pitchFamily="34" charset="-34"/>
            </a:endParaRPr>
          </a:p>
          <a:p>
            <a:r>
              <a:rPr lang="en-US" b="1" dirty="0">
                <a:cs typeface="Cordia New" pitchFamily="34" charset="-34"/>
              </a:rPr>
              <a:t>Reference</a:t>
            </a:r>
            <a:r>
              <a:rPr lang="en-US" b="0" dirty="0">
                <a:cs typeface="Cordia New" pitchFamily="34" charset="-34"/>
              </a:rPr>
              <a:t>: </a:t>
            </a:r>
            <a:r>
              <a:rPr lang="en-US" sz="1200" b="0" i="0" u="none" strike="noStrike" kern="1200" baseline="0" dirty="0" err="1">
                <a:solidFill>
                  <a:schemeClr val="tx1"/>
                </a:solidFill>
                <a:latin typeface="+mn-lt"/>
                <a:ea typeface="+mn-ea"/>
                <a:cs typeface="+mn-cs"/>
              </a:rPr>
              <a:t>Patz</a:t>
            </a:r>
            <a:r>
              <a:rPr lang="en-US" sz="1200" b="0" i="0" u="none" strike="noStrike" kern="1200" baseline="0" dirty="0">
                <a:solidFill>
                  <a:schemeClr val="tx1"/>
                </a:solidFill>
                <a:latin typeface="+mn-lt"/>
                <a:ea typeface="+mn-ea"/>
                <a:cs typeface="+mn-cs"/>
              </a:rPr>
              <a:t>, J.A., Campbell-</a:t>
            </a:r>
            <a:r>
              <a:rPr lang="en-US" sz="1200" b="0" i="0" u="none" strike="noStrike" kern="1200" baseline="0" dirty="0" err="1">
                <a:solidFill>
                  <a:schemeClr val="tx1"/>
                </a:solidFill>
                <a:latin typeface="+mn-lt"/>
                <a:ea typeface="+mn-ea"/>
                <a:cs typeface="+mn-cs"/>
              </a:rPr>
              <a:t>Lendrum</a:t>
            </a:r>
            <a:r>
              <a:rPr lang="en-US" sz="1200" b="0" i="0" u="none" strike="noStrike" kern="1200" baseline="0" dirty="0">
                <a:solidFill>
                  <a:schemeClr val="tx1"/>
                </a:solidFill>
                <a:latin typeface="+mn-lt"/>
                <a:ea typeface="+mn-ea"/>
                <a:cs typeface="+mn-cs"/>
              </a:rPr>
              <a:t>, D., </a:t>
            </a:r>
            <a:r>
              <a:rPr lang="en-US" sz="1200" b="0" i="0" u="none" strike="noStrike" kern="1200" baseline="0" dirty="0" err="1">
                <a:solidFill>
                  <a:schemeClr val="tx1"/>
                </a:solidFill>
                <a:latin typeface="+mn-lt"/>
                <a:ea typeface="+mn-ea"/>
                <a:cs typeface="+mn-cs"/>
              </a:rPr>
              <a:t>Hollowat</a:t>
            </a:r>
            <a:r>
              <a:rPr lang="en-US" sz="1200" b="0" i="0" u="none" strike="noStrike" kern="1200" baseline="0" dirty="0">
                <a:solidFill>
                  <a:schemeClr val="tx1"/>
                </a:solidFill>
                <a:latin typeface="+mn-lt"/>
                <a:ea typeface="+mn-ea"/>
                <a:cs typeface="+mn-cs"/>
              </a:rPr>
              <a:t>, T., and Foley, J.A., 2005. Impacts of regional climate change on human health. Nature 488, 310-317. </a:t>
            </a:r>
            <a:endParaRPr lang="th-TH" b="1" dirty="0"/>
          </a:p>
        </p:txBody>
      </p:sp>
    </p:spTree>
    <p:extLst>
      <p:ext uri="{BB962C8B-B14F-4D97-AF65-F5344CB8AC3E}">
        <p14:creationId xmlns:p14="http://schemas.microsoft.com/office/powerpoint/2010/main" val="167646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p:sp>
      <p:sp>
        <p:nvSpPr>
          <p:cNvPr id="37890" name="Text Box 3"/>
          <p:cNvSpPr txBox="1">
            <a:spLocks noGrp="1"/>
          </p:cNvSpPr>
          <p:nvPr>
            <p:ph type="body" idx="1"/>
          </p:nvPr>
        </p:nvSpPr>
        <p:spPr bwMode="auto">
          <a:noFill/>
        </p:spPr>
        <p:txBody>
          <a:bodyPr vert="horz" wrap="square" numCol="1"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cs typeface="Cordia New" pitchFamily="34" charset="-34"/>
              </a:rPr>
              <a:t>Reference: </a:t>
            </a:r>
            <a:r>
              <a:rPr lang="en-US" sz="1000" b="0" dirty="0"/>
              <a:t>Climate change and human health - risks and responses. </a:t>
            </a:r>
            <a:r>
              <a:rPr lang="en-US" sz="1000" dirty="0"/>
              <a:t>2003. World Health Organization http://www.who.int/globalchange/publications/climchange.pdf </a:t>
            </a:r>
          </a:p>
          <a:p>
            <a:endParaRPr lang="en-US" sz="1000" b="1" dirty="0">
              <a:cs typeface="Cordia New" pitchFamily="34" charset="-34"/>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i="0" u="none" strike="noStrike" cap="none" baseline="0" dirty="0">
                <a:latin typeface="Times New Roman"/>
                <a:ea typeface="Times New Roman"/>
                <a:cs typeface="Times New Roman"/>
                <a:sym typeface="Times New Roman"/>
              </a:rPr>
              <a:t>Key message:</a:t>
            </a:r>
          </a:p>
          <a:p>
            <a:r>
              <a:rPr lang="en-US" sz="1000" dirty="0">
                <a:cs typeface="Cordia New" pitchFamily="34" charset="-34"/>
              </a:rPr>
              <a:t>The figure shows the factors that lead to human-induced (anthropogenic) climate change, particularly population dynamics and unsustainable economic development and consumption patterns that lead to burning of fossil fuels and deforestation, both major sources of greenhouse gas emissions. The concentration of future emissions will depend on policy choices made in the short term.</a:t>
            </a:r>
          </a:p>
          <a:p>
            <a:endParaRPr lang="en-US" sz="1000" dirty="0">
              <a:cs typeface="Cordia New" pitchFamily="34" charset="-34"/>
            </a:endParaRPr>
          </a:p>
          <a:p>
            <a:r>
              <a:rPr lang="en-US" sz="1000" dirty="0">
                <a:cs typeface="Cordia New" pitchFamily="34" charset="-34"/>
              </a:rPr>
              <a:t>Climate change can affect health directly and indirectly. Directly, changes in temperatures, precipitation, and weather extremes can affect each of us when the weather is too hot or cold, or there is a windstorm, flood, or drought. Indirectly, these same changes in weather patterns can affect various pathways of disease transmission. For example, increasing temperatures may provide opportunities for disease vectors to change their geographic range or to survive for longer periods of time each year, thus setting the stage for increased disease transmission. Increasing temperatures can increase pathogen replication rates and/or survival in the environment, allowing for increased transmission of food- and waterborne diseases. Air quality also can be affected through increased or decreased formation of air pollutants, as well as from a longer or more intense pollen season. Changes in growing conditions for crops are projected to affect food security in many areas around the world. Reduced precipitation in the primarily dry areas of the world are projected to increase water stress in many regions. All of these changes could affect mental health.</a:t>
            </a:r>
          </a:p>
          <a:p>
            <a:endParaRPr lang="en-US" sz="1000" dirty="0">
              <a:cs typeface="Cordia New" pitchFamily="34" charset="-34"/>
            </a:endParaRPr>
          </a:p>
          <a:p>
            <a:r>
              <a:rPr lang="en-US" sz="1000" dirty="0">
                <a:cs typeface="Cordia New" pitchFamily="34" charset="-34"/>
              </a:rPr>
              <a:t>The extent to which health impacts occur will depend on a wide range of moderating influences, particularly policy choices to address the health risks of climate change.</a:t>
            </a:r>
            <a:endParaRPr lang="th-TH" sz="1000" dirty="0"/>
          </a:p>
        </p:txBody>
      </p:sp>
    </p:spTree>
    <p:extLst>
      <p:ext uri="{BB962C8B-B14F-4D97-AF65-F5344CB8AC3E}">
        <p14:creationId xmlns:p14="http://schemas.microsoft.com/office/powerpoint/2010/main" val="281558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u="none" strike="noStrike" cap="none" baseline="0" dirty="0">
                <a:latin typeface="Times New Roman"/>
                <a:ea typeface="Times New Roman"/>
                <a:cs typeface="Times New Roman"/>
                <a:sym typeface="Times New Roman"/>
              </a:rPr>
              <a:t>Reference: IPCC 2007   www.ipcc.ch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i="0" u="none" strike="noStrike" cap="none" baseline="0" dirty="0">
              <a:latin typeface="Times New Roman"/>
              <a:ea typeface="Times New Roman"/>
              <a:cs typeface="Times New Roman"/>
              <a:sym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u="none" strike="noStrike" cap="none" baseline="0" dirty="0">
                <a:latin typeface="Times New Roman"/>
                <a:ea typeface="Times New Roman"/>
                <a:cs typeface="Times New Roman"/>
                <a:sym typeface="Times New Roman"/>
              </a:rPr>
              <a:t>Key message:</a:t>
            </a:r>
          </a:p>
          <a:p>
            <a:r>
              <a:rPr lang="en-US" sz="1100" dirty="0"/>
              <a:t>Schematic diagram of pathways by which climate change affects health, and concurrent direct-acting and modifying (conditioning) influences of environmental, social and health-system factors. (Source: Intergovernmental Panel on Climate Change, 2007) </a:t>
            </a:r>
            <a:endParaRPr lang="en-US" dirty="0"/>
          </a:p>
        </p:txBody>
      </p:sp>
    </p:spTree>
    <p:extLst>
      <p:ext uri="{BB962C8B-B14F-4D97-AF65-F5344CB8AC3E}">
        <p14:creationId xmlns:p14="http://schemas.microsoft.com/office/powerpoint/2010/main" val="1633605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1FCA8ABB-E5F5-4685-8589-7E2C698547AA}" type="datetime1">
              <a:rPr lang="en-US" smtClean="0"/>
              <a:t>1/4/2017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983F4779-1410-4697-BED6-801EC9F216F2}"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2"/>
            <a:ext cx="10467041" cy="6834946"/>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96548C72-14F0-408A-ACBF-2807B184FE9F}"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E46F6C0-8FA1-45BB-8D79-819CC182BD80}"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251790"/>
            <a:ext cx="10493546" cy="658315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3529E476-CF14-4CF7-88E6-800AE38594EC}"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295E9DD-5B4E-4C9A-919B-0F0CD8EEFC80}"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FC3C5C85-E777-4702-BF76-465CCF016F06}"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27A0073-3BD8-4EC8-B658-778357683D19}"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60928272-61EA-4EF8-A4DE-32C2E04D078D}"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6CF80AE5-673D-40A5-99CC-802BA6D26356}"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223DF1B-299C-44E7-8ED5-EEC2867B90A9}"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97565" y="1741073"/>
            <a:ext cx="11396869"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397565" y="3922643"/>
            <a:ext cx="11396869"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5737D8D9-05A1-428F-887B-0D4FA86BA02B}" type="datetime1">
              <a:rPr lang="en-US" smtClean="0"/>
              <a:t>1/4/2017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7BC7356-0AF9-442E-BAB8-6D1D5C663A7C}"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5913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2"/>
            <a:ext cx="10467041" cy="6834946"/>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AC58BD36-02A3-499B-AB34-A64CCCBB6A27}"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F7FAA861-FB4E-43AE-BE1E-69E7216B4A19}" type="datetime1">
              <a:rPr lang="en-US" smtClean="0"/>
              <a:t>1/4/2017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85B909-DF1B-447C-9898-65062B1DF338}"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3873414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A6AE1C-ADC6-41AB-8D79-34B16EFEB64B}"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1371800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74DF29-D650-4003-A90E-E4FACEEAFC35}"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b="1">
                <a:ln w="6350">
                  <a:solidFill>
                    <a:schemeClr val="bg1"/>
                  </a:solidFill>
                </a:ln>
                <a:solidFill>
                  <a:schemeClr val="bg1"/>
                </a:solidFill>
                <a:effectLst>
                  <a:outerShdw blurRad="12700" dist="38100" dir="2700000" algn="tl" rotWithShape="0">
                    <a:srgbClr val="000000">
                      <a:alpha val="50000"/>
                    </a:srgbClr>
                  </a:outerShdw>
                </a:effectLst>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207097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E907D3-C217-4D08-B7E1-59A5CB19F15E}"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Tree>
    <p:extLst>
      <p:ext uri="{BB962C8B-B14F-4D97-AF65-F5344CB8AC3E}">
        <p14:creationId xmlns:p14="http://schemas.microsoft.com/office/powerpoint/2010/main" val="2768021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E4CBEC-8421-4EBA-9DA9-93FFBB969191}"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Tree>
    <p:extLst>
      <p:ext uri="{BB962C8B-B14F-4D97-AF65-F5344CB8AC3E}">
        <p14:creationId xmlns:p14="http://schemas.microsoft.com/office/powerpoint/2010/main" val="3854901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374125-4499-45B3-9879-182B00052667}"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b="1">
                <a:ln w="6350">
                  <a:solidFill>
                    <a:schemeClr val="bg1"/>
                  </a:solidFill>
                </a:ln>
                <a:solidFill>
                  <a:schemeClr val="bg1"/>
                </a:solidFill>
                <a:effectLst>
                  <a:outerShdw blurRad="12700" dist="38100" dir="2700000" algn="tl" rotWithShape="0">
                    <a:srgbClr val="000000">
                      <a:alpha val="50000"/>
                    </a:srgbClr>
                  </a:outerShdw>
                </a:effectLst>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14527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F3073C-16DD-4875-96F9-3DD59D2E4455}"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Tree>
    <p:extLst>
      <p:ext uri="{BB962C8B-B14F-4D97-AF65-F5344CB8AC3E}">
        <p14:creationId xmlns:p14="http://schemas.microsoft.com/office/powerpoint/2010/main" val="36227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251790"/>
            <a:ext cx="10493546" cy="658315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507D2D4-FE25-4222-B703-223C7854002C}"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E1944E-A87A-4D98-BE25-10906370FE0E}"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284325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2DFE43-9213-4B9C-A03D-D4A5D8BFB894}"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rot="16200000">
            <a:off x="-2245307" y="2766215"/>
            <a:ext cx="6220941" cy="1325572"/>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2392037" y="1600201"/>
            <a:ext cx="9190363"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105540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0EB2B3-B1A4-4C2B-9DD3-EF145BD31163}"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483973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51C383-EB08-46B3-BC48-825BA821DEB4}"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724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ular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37322" y="1542505"/>
            <a:ext cx="11317356" cy="5083581"/>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41E0087-0750-4D7F-8435-C84D44CB6176}"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630FFF0D-98F8-4634-9D8C-E817421DB1A6}"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9B9A30D-ADD1-4FE9-8845-2CC32748551F}"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609600"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193368"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F8F58483-982C-4B62-AF8A-39B6E9335119}" type="datetime1">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128460A8-A0CC-44EF-99D2-A547FFD25B70}"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F90B578C-8DF5-4E9C-BF5D-46D90F5163E7}"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E673B-5D80-4510-858D-19501E756561}" type="datetime1">
              <a:rPr lang="en-US" smtClean="0"/>
              <a:t>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654" r:id="rId9"/>
    <p:sldLayoutId id="2147483696" r:id="rId10"/>
    <p:sldLayoutId id="2147483691" r:id="rId11"/>
    <p:sldLayoutId id="2147483722" r:id="rId12"/>
    <p:sldLayoutId id="2147483697" r:id="rId13"/>
    <p:sldLayoutId id="2147483665" r:id="rId14"/>
    <p:sldLayoutId id="2147483724" r:id="rId15"/>
    <p:sldLayoutId id="2147483708" r:id="rId16"/>
    <p:sldLayoutId id="2147483666" r:id="rId17"/>
    <p:sldLayoutId id="2147483709" r:id="rId18"/>
    <p:sldLayoutId id="2147483667" r:id="rId19"/>
    <p:sldLayoutId id="2147483693" r:id="rId20"/>
    <p:sldLayoutId id="2147483692" r:id="rId21"/>
    <p:sldLayoutId id="2147483663"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outhasia.oneworld.net/ImageCatalog/%20climate-picture.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cache.daylife.com/imageserve/02fAd1d1tWeAW/340x.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climatechange.thinkaboutit.eu/think4/post/why_always_the_poores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caritas.org.au/images/cambodia/cam_sspr_july04_2.JPG?sfvrsn=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msnbcmedia3.msn.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wmf"/></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7.jpeg"/><Relationship Id="rId5" Type="http://schemas.openxmlformats.org/officeDocument/2006/relationships/image" Target="../media/image46.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www.pbslearningmedia.org/resource/envh10.sci.life.eco.cchealth/climate-change-and-human-health/"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hyperlink" Target="http://ecohealth.wisc.edu/index.php?option=com_content&amp;view=article&amp;id=181:teachers-lp-birds-article&amp;catid=130&amp;Itemid=272"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hyperlink" Target="http://www.who.int/entity/globalchange/publications/climchange.pdf?ua=1" TargetMode="External"/><Relationship Id="rId2" Type="http://schemas.openxmlformats.org/officeDocument/2006/relationships/hyperlink" Target="http://laes.hcwh3.seguetech.com/sites/default/files/documents-files/151/Climate_Chg_Human_Health.pdf" TargetMode="External"/><Relationship Id="rId1" Type="http://schemas.openxmlformats.org/officeDocument/2006/relationships/slideLayout" Target="../slideLayouts/slideLayout19.xml"/><Relationship Id="rId5" Type="http://schemas.openxmlformats.org/officeDocument/2006/relationships/hyperlink" Target="https://ipcc.ch/ipccreports/tar/wg2/pdf/wg2TARfrontmatter.pdf" TargetMode="External"/><Relationship Id="rId4" Type="http://schemas.openxmlformats.org/officeDocument/2006/relationships/hyperlink" Target="http://www.who.int/globalchange/publications/cchhsummary/e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climatecurriculum@googlegroups.com" TargetMode="External"/><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niehs.nih.gov/climatereport"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documents.worldbank.org/curated/en/2013/06/17862361/turn-down-heat-climate-extremes-regional-impacts-case-resilience-full-repor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www.niehs.nih.gov/climaterepor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397564" y="3622033"/>
            <a:ext cx="11396869" cy="1444484"/>
          </a:xfrm>
        </p:spPr>
        <p:txBody>
          <a:bodyPr/>
          <a:lstStyle/>
          <a:p>
            <a:r>
              <a:rPr lang="de-DE" dirty="0"/>
              <a:t>Module 1: Introduction to Climate Change</a:t>
            </a:r>
            <a:endParaRPr lang="en-US"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a:xfrm>
            <a:off x="8077200" y="6477001"/>
            <a:ext cx="2133600" cy="365125"/>
          </a:xfrm>
          <a:prstGeom prst="rect">
            <a:avLst/>
          </a:prstGeom>
          <a:noFill/>
        </p:spPr>
        <p:txBody>
          <a:bodyPr anchor="ctr"/>
          <a:lstStyle/>
          <a:p>
            <a:pPr algn="r">
              <a:defRPr/>
            </a:pPr>
            <a:fld id="{75034107-B540-48CF-A702-5721EC4957F1}" type="slidenum">
              <a:rPr lang="en-US" sz="1200" kern="0">
                <a:solidFill>
                  <a:schemeClr val="tx1">
                    <a:tint val="75000"/>
                  </a:schemeClr>
                </a:solidFill>
                <a:latin typeface="Arial"/>
                <a:ea typeface="Arial"/>
                <a:cs typeface="Arial"/>
                <a:sym typeface="Arial"/>
              </a:rPr>
              <a:pPr algn="r">
                <a:defRPr/>
              </a:pPr>
              <a:t>10</a:t>
            </a:fld>
            <a:endParaRPr lang="en-US" sz="1200" kern="0" dirty="0">
              <a:solidFill>
                <a:schemeClr val="tx1">
                  <a:tint val="75000"/>
                </a:schemeClr>
              </a:solidFill>
              <a:latin typeface="Arial"/>
              <a:ea typeface="Arial"/>
              <a:cs typeface="Arial"/>
              <a:sym typeface="Arial"/>
            </a:endParaRPr>
          </a:p>
        </p:txBody>
      </p:sp>
      <p:sp>
        <p:nvSpPr>
          <p:cNvPr id="38915" name="Shape 102"/>
          <p:cNvSpPr>
            <a:spLocks noGrp="1"/>
          </p:cNvSpPr>
          <p:nvPr>
            <p:ph idx="1"/>
          </p:nvPr>
        </p:nvSpPr>
        <p:spPr/>
        <p:txBody>
          <a:bodyPr>
            <a:normAutofit fontScale="92500" lnSpcReduction="10000"/>
          </a:bodyPr>
          <a:lstStyle/>
          <a:p>
            <a:pPr>
              <a:spcAft>
                <a:spcPts val="600"/>
              </a:spcAft>
            </a:pPr>
            <a:r>
              <a:rPr lang="th-TH" dirty="0">
                <a:solidFill>
                  <a:srgbClr val="FF0000"/>
                </a:solidFill>
                <a:latin typeface="Calibri"/>
                <a:cs typeface="Calibri"/>
                <a:sym typeface="Trebuchet MS" pitchFamily="34" charset="0"/>
              </a:rPr>
              <a:t>More extreme weather events</a:t>
            </a:r>
            <a:r>
              <a:rPr lang="th-TH" dirty="0">
                <a:latin typeface="Calibri"/>
                <a:cs typeface="Calibri"/>
                <a:sym typeface="Trebuchet MS" pitchFamily="34" charset="0"/>
              </a:rPr>
              <a:t>: storms, cyclones, flooding </a:t>
            </a:r>
          </a:p>
          <a:p>
            <a:pPr>
              <a:spcAft>
                <a:spcPts val="600"/>
              </a:spcAft>
            </a:pPr>
            <a:r>
              <a:rPr lang="th-TH" dirty="0">
                <a:solidFill>
                  <a:srgbClr val="FF0000"/>
                </a:solidFill>
                <a:latin typeface="Calibri"/>
                <a:cs typeface="Calibri"/>
                <a:sym typeface="Trebuchet MS" pitchFamily="34" charset="0"/>
              </a:rPr>
              <a:t>Heat waves</a:t>
            </a:r>
            <a:r>
              <a:rPr lang="th-TH" dirty="0">
                <a:latin typeface="Calibri"/>
                <a:cs typeface="Calibri"/>
                <a:sym typeface="Trebuchet MS" pitchFamily="34" charset="0"/>
              </a:rPr>
              <a:t>: more frequent, </a:t>
            </a:r>
            <a:r>
              <a:rPr lang="th-TH" dirty="0">
                <a:latin typeface="Calibri"/>
                <a:cs typeface="Calibri"/>
              </a:rPr>
              <a:t>hotter</a:t>
            </a:r>
            <a:r>
              <a:rPr lang="th-TH" dirty="0">
                <a:latin typeface="Calibri"/>
                <a:cs typeface="Calibri"/>
                <a:sym typeface="Trebuchet MS" pitchFamily="34" charset="0"/>
              </a:rPr>
              <a:t>, and longer </a:t>
            </a:r>
          </a:p>
          <a:p>
            <a:pPr>
              <a:spcAft>
                <a:spcPts val="600"/>
              </a:spcAft>
            </a:pPr>
            <a:r>
              <a:rPr lang="th-TH" dirty="0">
                <a:solidFill>
                  <a:srgbClr val="FF0000"/>
                </a:solidFill>
                <a:latin typeface="Calibri"/>
                <a:cs typeface="Calibri"/>
                <a:sym typeface="Trebuchet MS" pitchFamily="34" charset="0"/>
              </a:rPr>
              <a:t>Rapid glacier melting</a:t>
            </a:r>
            <a:r>
              <a:rPr lang="th-TH" dirty="0">
                <a:latin typeface="Calibri"/>
                <a:cs typeface="Calibri"/>
                <a:sym typeface="Trebuchet MS" pitchFamily="34" charset="0"/>
              </a:rPr>
              <a:t>: landslides, flash floods, and reduced water availability</a:t>
            </a:r>
          </a:p>
          <a:p>
            <a:pPr>
              <a:spcAft>
                <a:spcPts val="600"/>
              </a:spcAft>
            </a:pPr>
            <a:r>
              <a:rPr lang="th-TH" dirty="0">
                <a:solidFill>
                  <a:srgbClr val="FF0000"/>
                </a:solidFill>
                <a:latin typeface="Calibri"/>
                <a:cs typeface="Calibri"/>
                <a:sym typeface="Trebuchet MS" pitchFamily="34" charset="0"/>
              </a:rPr>
              <a:t>Disturbed rainfall patterns</a:t>
            </a:r>
            <a:r>
              <a:rPr lang="th-TH" dirty="0">
                <a:latin typeface="Calibri"/>
                <a:cs typeface="Calibri"/>
                <a:sym typeface="Trebuchet MS" pitchFamily="34" charset="0"/>
              </a:rPr>
              <a:t>: more droughts, more extreme precipitation events, </a:t>
            </a:r>
            <a:r>
              <a:rPr lang="en-US" dirty="0">
                <a:latin typeface="Calibri"/>
                <a:cs typeface="Calibri"/>
                <a:sym typeface="Trebuchet MS" pitchFamily="34" charset="0"/>
              </a:rPr>
              <a:t>more intense rainfall, </a:t>
            </a:r>
            <a:r>
              <a:rPr lang="th-TH" dirty="0">
                <a:latin typeface="Calibri"/>
                <a:cs typeface="Calibri"/>
                <a:sym typeface="Trebuchet MS" pitchFamily="34" charset="0"/>
              </a:rPr>
              <a:t>floods, and disrupted water supply</a:t>
            </a:r>
          </a:p>
          <a:p>
            <a:pPr>
              <a:spcAft>
                <a:spcPts val="600"/>
              </a:spcAft>
            </a:pPr>
            <a:r>
              <a:rPr lang="th-TH" dirty="0">
                <a:solidFill>
                  <a:srgbClr val="FF0000"/>
                </a:solidFill>
                <a:latin typeface="Calibri"/>
                <a:cs typeface="Calibri"/>
                <a:sym typeface="Trebuchet MS" pitchFamily="34" charset="0"/>
              </a:rPr>
              <a:t>Sea-level rise</a:t>
            </a:r>
            <a:r>
              <a:rPr lang="th-TH" dirty="0">
                <a:latin typeface="Calibri"/>
                <a:cs typeface="Calibri"/>
                <a:sym typeface="Trebuchet MS" pitchFamily="34" charset="0"/>
              </a:rPr>
              <a:t>: inundation, saltwater intrusion, loss of land</a:t>
            </a:r>
            <a:r>
              <a:rPr lang="en-US" dirty="0">
                <a:latin typeface="Calibri"/>
                <a:cs typeface="Calibri"/>
                <a:sym typeface="Trebuchet MS" pitchFamily="34" charset="0"/>
              </a:rPr>
              <a:t> and assets</a:t>
            </a:r>
            <a:r>
              <a:rPr lang="th-TH" dirty="0">
                <a:latin typeface="Calibri"/>
                <a:cs typeface="Calibri"/>
                <a:sym typeface="Trebuchet MS" pitchFamily="34" charset="0"/>
              </a:rPr>
              <a:t>, </a:t>
            </a:r>
            <a:r>
              <a:rPr lang="th-TH" dirty="0">
                <a:latin typeface="Calibri"/>
                <a:cs typeface="Calibri"/>
              </a:rPr>
              <a:t>increased coastal flood frequency</a:t>
            </a:r>
            <a:r>
              <a:rPr lang="en-US" dirty="0">
                <a:latin typeface="Calibri"/>
                <a:cs typeface="Calibri"/>
              </a:rPr>
              <a:t>/</a:t>
            </a:r>
            <a:r>
              <a:rPr lang="th-TH" dirty="0">
                <a:latin typeface="Calibri"/>
                <a:cs typeface="Calibri"/>
              </a:rPr>
              <a:t>severity</a:t>
            </a:r>
          </a:p>
          <a:p>
            <a:pPr>
              <a:spcAft>
                <a:spcPts val="600"/>
              </a:spcAft>
            </a:pPr>
            <a:r>
              <a:rPr lang="th-TH" dirty="0">
                <a:solidFill>
                  <a:srgbClr val="FF0000"/>
                </a:solidFill>
                <a:latin typeface="Calibri"/>
                <a:cs typeface="Calibri"/>
                <a:sym typeface="Trebuchet MS" pitchFamily="34" charset="0"/>
              </a:rPr>
              <a:t>Air pollution</a:t>
            </a:r>
            <a:r>
              <a:rPr lang="th-TH" dirty="0">
                <a:latin typeface="Calibri"/>
                <a:cs typeface="Calibri"/>
                <a:sym typeface="Trebuchet MS" pitchFamily="34" charset="0"/>
              </a:rPr>
              <a:t>: increase in levels of ground ozone, more allergens</a:t>
            </a:r>
          </a:p>
        </p:txBody>
      </p:sp>
      <p:sp>
        <p:nvSpPr>
          <p:cNvPr id="2" name="Title 1"/>
          <p:cNvSpPr>
            <a:spLocks noGrp="1"/>
          </p:cNvSpPr>
          <p:nvPr>
            <p:ph type="title"/>
          </p:nvPr>
        </p:nvSpPr>
        <p:spPr/>
        <p:txBody>
          <a:bodyPr>
            <a:normAutofit fontScale="90000"/>
          </a:bodyPr>
          <a:lstStyle/>
          <a:p>
            <a:r>
              <a:rPr lang="en-US" dirty="0"/>
              <a:t>Global Warming Impacts on Climate and Risk Factors</a:t>
            </a:r>
          </a:p>
        </p:txBody>
      </p:sp>
    </p:spTree>
    <p:extLst>
      <p:ext uri="{BB962C8B-B14F-4D97-AF65-F5344CB8AC3E}">
        <p14:creationId xmlns:p14="http://schemas.microsoft.com/office/powerpoint/2010/main" val="235296240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rrowheads="1"/>
          </p:cNvPicPr>
          <p:nvPr/>
        </p:nvPicPr>
        <p:blipFill>
          <a:blip r:embed="rId3"/>
          <a:srcRect/>
          <a:stretch>
            <a:fillRect/>
          </a:stretch>
        </p:blipFill>
        <p:spPr bwMode="auto">
          <a:xfrm>
            <a:off x="1096570" y="1080000"/>
            <a:ext cx="9455020" cy="5547147"/>
          </a:xfrm>
          <a:prstGeom prst="rect">
            <a:avLst/>
          </a:prstGeom>
          <a:noFill/>
          <a:ln w="9525">
            <a:noFill/>
            <a:miter lim="800000"/>
            <a:headEnd/>
            <a:tailEnd/>
          </a:ln>
        </p:spPr>
      </p:pic>
      <p:sp>
        <p:nvSpPr>
          <p:cNvPr id="22530" name="Rectangle 2"/>
          <p:cNvSpPr>
            <a:spLocks noGrp="1"/>
          </p:cNvSpPr>
          <p:nvPr>
            <p:ph type="title"/>
          </p:nvPr>
        </p:nvSpPr>
        <p:spPr>
          <a:xfrm>
            <a:off x="145775" y="19049"/>
            <a:ext cx="11836675" cy="1060951"/>
          </a:xfrm>
        </p:spPr>
        <p:txBody>
          <a:bodyPr vert="horz" lIns="91440" tIns="45720" rIns="35717" bIns="45720" rtlCol="0" anchor="ctr">
            <a:noAutofit/>
          </a:bodyPr>
          <a:lstStyle/>
          <a:p>
            <a:pPr>
              <a:tabLst>
                <a:tab pos="1244600" algn="l"/>
              </a:tabLst>
            </a:pPr>
            <a:r>
              <a:rPr lang="en-US" sz="4000" dirty="0">
                <a:latin typeface="+mn-lt"/>
                <a:cs typeface="Angsana New" charset="-34"/>
                <a:sym typeface="Verdana" pitchFamily="34" charset="0"/>
              </a:rPr>
              <a:t>Mortality Related to Climate Change by 2000 (WHO)</a:t>
            </a:r>
          </a:p>
        </p:txBody>
      </p:sp>
      <p:sp>
        <p:nvSpPr>
          <p:cNvPr id="22531" name="Rectangle 5"/>
          <p:cNvSpPr>
            <a:spLocks noChangeArrowheads="1"/>
          </p:cNvSpPr>
          <p:nvPr/>
        </p:nvSpPr>
        <p:spPr bwMode="auto">
          <a:xfrm>
            <a:off x="6572250" y="2423006"/>
            <a:ext cx="1488880" cy="971738"/>
          </a:xfrm>
          <a:prstGeom prst="rect">
            <a:avLst/>
          </a:prstGeom>
          <a:noFill/>
          <a:ln w="76200">
            <a:solidFill>
              <a:schemeClr val="tx2">
                <a:lumMod val="50000"/>
              </a:schemeClr>
            </a:solidFill>
            <a:prstDash val="dash"/>
            <a:miter lim="800000"/>
            <a:headEnd/>
            <a:tailEnd/>
          </a:ln>
        </p:spPr>
        <p:txBody>
          <a:bodyPr wrap="none" anchor="ctr"/>
          <a:lstStyle/>
          <a:p>
            <a:endParaRPr lang="th-TH"/>
          </a:p>
        </p:txBody>
      </p:sp>
      <p:sp>
        <p:nvSpPr>
          <p:cNvPr id="22532" name="Text Box 6"/>
          <p:cNvSpPr txBox="1">
            <a:spLocks noChangeArrowheads="1"/>
          </p:cNvSpPr>
          <p:nvPr/>
        </p:nvSpPr>
        <p:spPr bwMode="auto">
          <a:xfrm>
            <a:off x="7774602" y="6441229"/>
            <a:ext cx="2779099" cy="369332"/>
          </a:xfrm>
          <a:prstGeom prst="rect">
            <a:avLst/>
          </a:prstGeom>
          <a:noFill/>
          <a:ln w="9525">
            <a:noFill/>
            <a:miter lim="800000"/>
            <a:headEnd/>
            <a:tailEnd/>
          </a:ln>
        </p:spPr>
        <p:txBody>
          <a:bodyPr wrap="square">
            <a:spAutoFit/>
          </a:bodyPr>
          <a:lstStyle/>
          <a:p>
            <a:r>
              <a:rPr lang="en-US" dirty="0">
                <a:latin typeface="Calibri"/>
                <a:cs typeface="Calibri"/>
              </a:rPr>
              <a:t>Nature (2005; 488:310-317)</a:t>
            </a:r>
            <a:endParaRPr lang="th-TH" dirty="0">
              <a:latin typeface="Calibri"/>
              <a:cs typeface="Calibri"/>
            </a:endParaRPr>
          </a:p>
        </p:txBody>
      </p:sp>
      <p:sp>
        <p:nvSpPr>
          <p:cNvPr id="22533" name="Text Box 7"/>
          <p:cNvSpPr txBox="1">
            <a:spLocks noChangeArrowheads="1"/>
          </p:cNvSpPr>
          <p:nvPr/>
        </p:nvSpPr>
        <p:spPr bwMode="auto">
          <a:xfrm>
            <a:off x="7209370" y="2908875"/>
            <a:ext cx="2705100" cy="461665"/>
          </a:xfrm>
          <a:prstGeom prst="rect">
            <a:avLst/>
          </a:prstGeom>
          <a:noFill/>
          <a:ln w="9525">
            <a:noFill/>
            <a:miter lim="800000"/>
            <a:headEnd/>
            <a:tailEnd/>
          </a:ln>
        </p:spPr>
        <p:txBody>
          <a:bodyPr anchor="t">
            <a:spAutoFit/>
          </a:bodyPr>
          <a:lstStyle/>
          <a:p>
            <a:pPr algn="r"/>
            <a:r>
              <a:rPr lang="en-US" sz="2400" dirty="0">
                <a:solidFill>
                  <a:srgbClr val="FF0000"/>
                </a:solidFill>
              </a:rPr>
              <a:t> </a:t>
            </a:r>
            <a:r>
              <a:rPr lang="en-US" sz="2400" b="1" dirty="0">
                <a:solidFill>
                  <a:srgbClr val="FF0000"/>
                </a:solidFill>
              </a:rPr>
              <a:t>Asia Region</a:t>
            </a:r>
          </a:p>
        </p:txBody>
      </p:sp>
    </p:spTree>
    <p:extLst>
      <p:ext uri="{BB962C8B-B14F-4D97-AF65-F5344CB8AC3E}">
        <p14:creationId xmlns:p14="http://schemas.microsoft.com/office/powerpoint/2010/main" val="4109508151"/>
      </p:ext>
    </p:extLst>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dirty="0">
                <a:cs typeface="Angsana New" charset="-34"/>
              </a:rPr>
              <a:t>Health Impacts of Climate Change</a:t>
            </a:r>
            <a:endParaRPr lang="th-TH" dirty="0"/>
          </a:p>
        </p:txBody>
      </p:sp>
      <p:pic>
        <p:nvPicPr>
          <p:cNvPr id="36867" name="Picture 4"/>
          <p:cNvPicPr>
            <a:picLocks noChangeAspect="1" noChangeArrowheads="1"/>
          </p:cNvPicPr>
          <p:nvPr/>
        </p:nvPicPr>
        <p:blipFill>
          <a:blip r:embed="rId3"/>
          <a:srcRect t="2711" r="4845" b="3790"/>
          <a:stretch>
            <a:fillRect/>
          </a:stretch>
        </p:blipFill>
        <p:spPr bwMode="auto">
          <a:xfrm>
            <a:off x="1828800" y="1160463"/>
            <a:ext cx="8458200" cy="5638800"/>
          </a:xfrm>
          <a:prstGeom prst="rect">
            <a:avLst/>
          </a:prstGeom>
          <a:noFill/>
          <a:ln w="9525">
            <a:noFill/>
            <a:miter lim="800000"/>
            <a:headEnd/>
            <a:tailEnd/>
          </a:ln>
        </p:spPr>
      </p:pic>
      <p:sp>
        <p:nvSpPr>
          <p:cNvPr id="36868" name="Text Box 4"/>
          <p:cNvSpPr txBox="1">
            <a:spLocks noChangeArrowheads="1"/>
          </p:cNvSpPr>
          <p:nvPr/>
        </p:nvSpPr>
        <p:spPr bwMode="auto">
          <a:xfrm>
            <a:off x="8747126" y="6432551"/>
            <a:ext cx="184731" cy="461665"/>
          </a:xfrm>
          <a:prstGeom prst="rect">
            <a:avLst/>
          </a:prstGeom>
          <a:noFill/>
          <a:ln w="12700">
            <a:noFill/>
            <a:miter lim="800000"/>
            <a:headEnd/>
            <a:tailEnd/>
          </a:ln>
        </p:spPr>
        <p:txBody>
          <a:bodyPr wrap="none">
            <a:spAutoFit/>
          </a:bodyPr>
          <a:lstStyle/>
          <a:p>
            <a:endParaRPr lang="th-TH" sz="2400">
              <a:latin typeface="Times New Roman" pitchFamily="18" charset="0"/>
              <a:ea typeface="MS PGothic" pitchFamily="34" charset="-128"/>
            </a:endParaRPr>
          </a:p>
        </p:txBody>
      </p:sp>
      <p:sp>
        <p:nvSpPr>
          <p:cNvPr id="36869" name="Text Box 5"/>
          <p:cNvSpPr txBox="1">
            <a:spLocks noChangeArrowheads="1"/>
          </p:cNvSpPr>
          <p:nvPr/>
        </p:nvSpPr>
        <p:spPr bwMode="auto">
          <a:xfrm>
            <a:off x="2133601" y="6248401"/>
            <a:ext cx="4101187" cy="461665"/>
          </a:xfrm>
          <a:prstGeom prst="rect">
            <a:avLst/>
          </a:prstGeom>
          <a:noFill/>
          <a:ln w="12700">
            <a:noFill/>
            <a:miter lim="800000"/>
            <a:headEnd/>
            <a:tailEnd/>
          </a:ln>
        </p:spPr>
        <p:txBody>
          <a:bodyPr wrap="none">
            <a:spAutoFit/>
          </a:bodyPr>
          <a:lstStyle/>
          <a:p>
            <a:r>
              <a:rPr lang="en-US" dirty="0">
                <a:ea typeface="MS PGothic" pitchFamily="34" charset="-128"/>
              </a:rPr>
              <a:t>McMichael et al. (2003) and WHO (2008)</a:t>
            </a:r>
            <a:r>
              <a:rPr lang="en-US" sz="2400" dirty="0">
                <a:ea typeface="MS PGothic" pitchFamily="34" charset="-128"/>
              </a:rPr>
              <a:t> </a:t>
            </a:r>
          </a:p>
        </p:txBody>
      </p:sp>
      <p:sp>
        <p:nvSpPr>
          <p:cNvPr id="36870" name="Rectangle 8"/>
          <p:cNvSpPr>
            <a:spLocks noChangeArrowheads="1"/>
          </p:cNvSpPr>
          <p:nvPr/>
        </p:nvSpPr>
        <p:spPr bwMode="auto">
          <a:xfrm>
            <a:off x="4648200" y="1219200"/>
            <a:ext cx="5410200" cy="4648200"/>
          </a:xfrm>
          <a:prstGeom prst="rect">
            <a:avLst/>
          </a:prstGeom>
          <a:noFill/>
          <a:ln w="25400">
            <a:solidFill>
              <a:srgbClr val="FF0000"/>
            </a:solidFill>
            <a:miter lim="800000"/>
            <a:headEnd/>
            <a:tailEnd/>
          </a:ln>
        </p:spPr>
        <p:txBody>
          <a:bodyPr wrap="none" anchor="ctr"/>
          <a:lstStyle/>
          <a:p>
            <a:pPr algn="ctr"/>
            <a:endParaRPr lang="th-TH"/>
          </a:p>
        </p:txBody>
      </p:sp>
    </p:spTree>
    <p:extLst>
      <p:ext uri="{BB962C8B-B14F-4D97-AF65-F5344CB8AC3E}">
        <p14:creationId xmlns:p14="http://schemas.microsoft.com/office/powerpoint/2010/main" val="305935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000" dirty="0"/>
              <a:t>Pathways of influence of climate change on health</a:t>
            </a:r>
          </a:p>
        </p:txBody>
      </p:sp>
      <p:pic>
        <p:nvPicPr>
          <p:cNvPr id="6" name="Picture 5"/>
          <p:cNvPicPr>
            <a:picLocks noChangeAspect="1"/>
          </p:cNvPicPr>
          <p:nvPr/>
        </p:nvPicPr>
        <p:blipFill>
          <a:blip r:embed="rId3"/>
          <a:stretch>
            <a:fillRect/>
          </a:stretch>
        </p:blipFill>
        <p:spPr>
          <a:xfrm>
            <a:off x="1981200" y="1226921"/>
            <a:ext cx="8352578" cy="5588272"/>
          </a:xfrm>
          <a:prstGeom prst="rect">
            <a:avLst/>
          </a:prstGeom>
        </p:spPr>
      </p:pic>
    </p:spTree>
    <p:extLst>
      <p:ext uri="{BB962C8B-B14F-4D97-AF65-F5344CB8AC3E}">
        <p14:creationId xmlns:p14="http://schemas.microsoft.com/office/powerpoint/2010/main" val="408297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hape 109"/>
          <p:cNvSpPr>
            <a:spLocks noGrp="1"/>
          </p:cNvSpPr>
          <p:nvPr>
            <p:ph idx="1"/>
          </p:nvPr>
        </p:nvSpPr>
        <p:spPr/>
        <p:txBody>
          <a:bodyPr>
            <a:normAutofit fontScale="55000" lnSpcReduction="20000"/>
          </a:bodyPr>
          <a:lstStyle/>
          <a:p>
            <a:pPr>
              <a:lnSpc>
                <a:spcPct val="130000"/>
              </a:lnSpc>
            </a:pPr>
            <a:r>
              <a:rPr lang="en-US" dirty="0">
                <a:solidFill>
                  <a:srgbClr val="FF0000"/>
                </a:solidFill>
                <a:latin typeface="Calibri"/>
                <a:cs typeface="Calibri"/>
                <a:sym typeface="Trebuchet MS" pitchFamily="34" charset="0"/>
              </a:rPr>
              <a:t>Direct effect:</a:t>
            </a:r>
            <a:endParaRPr lang="th-TH" dirty="0">
              <a:solidFill>
                <a:srgbClr val="FF0000"/>
              </a:solidFill>
              <a:latin typeface="Calibri"/>
              <a:cs typeface="Calibri"/>
              <a:sym typeface="Trebuchet MS" pitchFamily="34" charset="0"/>
            </a:endParaRPr>
          </a:p>
          <a:p>
            <a:pPr lvl="1">
              <a:lnSpc>
                <a:spcPct val="130000"/>
              </a:lnSpc>
            </a:pPr>
            <a:r>
              <a:rPr lang="th-TH" dirty="0">
                <a:latin typeface="Calibri"/>
                <a:cs typeface="Calibri"/>
                <a:sym typeface="Trebuchet MS" pitchFamily="34" charset="0"/>
              </a:rPr>
              <a:t>Injuries, disability, drowning </a:t>
            </a:r>
          </a:p>
          <a:p>
            <a:pPr lvl="1">
              <a:lnSpc>
                <a:spcPct val="130000"/>
              </a:lnSpc>
            </a:pPr>
            <a:r>
              <a:rPr lang="th-TH" dirty="0">
                <a:latin typeface="Calibri"/>
                <a:cs typeface="Calibri"/>
                <a:sym typeface="Trebuchet MS" pitchFamily="34" charset="0"/>
              </a:rPr>
              <a:t>Heat stress</a:t>
            </a:r>
          </a:p>
          <a:p>
            <a:pPr>
              <a:lnSpc>
                <a:spcPct val="130000"/>
              </a:lnSpc>
            </a:pPr>
            <a:r>
              <a:rPr lang="en-US" dirty="0">
                <a:solidFill>
                  <a:srgbClr val="FF0000"/>
                </a:solidFill>
                <a:latin typeface="Calibri"/>
                <a:cs typeface="Calibri"/>
                <a:sym typeface="Trebuchet MS" pitchFamily="34" charset="0"/>
              </a:rPr>
              <a:t>Indirect effect:</a:t>
            </a:r>
            <a:endParaRPr lang="th-TH" dirty="0">
              <a:solidFill>
                <a:srgbClr val="FF0000"/>
              </a:solidFill>
              <a:latin typeface="Calibri"/>
              <a:cs typeface="Calibri"/>
              <a:sym typeface="Trebuchet MS" pitchFamily="34" charset="0"/>
            </a:endParaRPr>
          </a:p>
          <a:p>
            <a:pPr lvl="1">
              <a:lnSpc>
                <a:spcPct val="130000"/>
              </a:lnSpc>
            </a:pPr>
            <a:r>
              <a:rPr lang="th-TH" dirty="0">
                <a:latin typeface="Calibri"/>
                <a:cs typeface="Calibri"/>
                <a:sym typeface="Trebuchet MS" pitchFamily="34" charset="0"/>
              </a:rPr>
              <a:t>Water and food</a:t>
            </a:r>
            <a:r>
              <a:rPr lang="fr-CH" dirty="0">
                <a:latin typeface="Calibri"/>
                <a:cs typeface="Calibri"/>
                <a:sym typeface="Trebuchet MS" pitchFamily="34" charset="0"/>
              </a:rPr>
              <a:t>–</a:t>
            </a:r>
            <a:r>
              <a:rPr lang="th-TH" dirty="0">
                <a:latin typeface="Calibri"/>
                <a:cs typeface="Calibri"/>
                <a:sym typeface="Trebuchet MS" pitchFamily="34" charset="0"/>
              </a:rPr>
              <a:t>borne diseases</a:t>
            </a:r>
          </a:p>
          <a:p>
            <a:pPr lvl="1">
              <a:lnSpc>
                <a:spcPct val="130000"/>
              </a:lnSpc>
            </a:pPr>
            <a:r>
              <a:rPr lang="th-TH" dirty="0">
                <a:latin typeface="Calibri"/>
                <a:cs typeface="Calibri"/>
                <a:sym typeface="Trebuchet MS" pitchFamily="34" charset="0"/>
              </a:rPr>
              <a:t>Malnutrition</a:t>
            </a:r>
          </a:p>
          <a:p>
            <a:pPr lvl="1">
              <a:lnSpc>
                <a:spcPct val="130000"/>
              </a:lnSpc>
            </a:pPr>
            <a:r>
              <a:rPr lang="th-TH" dirty="0">
                <a:latin typeface="Calibri"/>
                <a:cs typeface="Calibri"/>
                <a:sym typeface="Trebuchet MS" pitchFamily="34" charset="0"/>
              </a:rPr>
              <a:t>Vector</a:t>
            </a:r>
            <a:r>
              <a:rPr lang="fr-CH" dirty="0">
                <a:latin typeface="Calibri"/>
                <a:cs typeface="Calibri"/>
                <a:sym typeface="Trebuchet MS" pitchFamily="34" charset="0"/>
              </a:rPr>
              <a:t>–</a:t>
            </a:r>
            <a:r>
              <a:rPr lang="th-TH" dirty="0">
                <a:latin typeface="Calibri"/>
                <a:cs typeface="Calibri"/>
                <a:sym typeface="Trebuchet MS" pitchFamily="34" charset="0"/>
              </a:rPr>
              <a:t>borne diseases</a:t>
            </a:r>
          </a:p>
          <a:p>
            <a:pPr lvl="1">
              <a:lnSpc>
                <a:spcPct val="130000"/>
              </a:lnSpc>
            </a:pPr>
            <a:r>
              <a:rPr lang="en-US" dirty="0">
                <a:latin typeface="Calibri"/>
                <a:cs typeface="Calibri"/>
                <a:sym typeface="Trebuchet MS" pitchFamily="34" charset="0"/>
              </a:rPr>
              <a:t>Air pollution (e.g., particulate </a:t>
            </a:r>
            <a:br>
              <a:rPr lang="en-US" dirty="0">
                <a:latin typeface="Calibri"/>
                <a:cs typeface="Calibri"/>
                <a:sym typeface="Trebuchet MS" pitchFamily="34" charset="0"/>
              </a:rPr>
            </a:br>
            <a:r>
              <a:rPr lang="en-US" dirty="0">
                <a:latin typeface="Calibri"/>
                <a:cs typeface="Calibri"/>
                <a:sym typeface="Trebuchet MS" pitchFamily="34" charset="0"/>
              </a:rPr>
              <a:t>matter, ozone) and allergy </a:t>
            </a:r>
            <a:br>
              <a:rPr lang="en-US" dirty="0">
                <a:latin typeface="Calibri"/>
                <a:cs typeface="Calibri"/>
                <a:sym typeface="Trebuchet MS" pitchFamily="34" charset="0"/>
              </a:rPr>
            </a:br>
            <a:r>
              <a:rPr lang="en-US" dirty="0">
                <a:latin typeface="Calibri"/>
                <a:cs typeface="Calibri"/>
                <a:sym typeface="Trebuchet MS" pitchFamily="34" charset="0"/>
              </a:rPr>
              <a:t>(e.g., pollen season)</a:t>
            </a:r>
            <a:endParaRPr lang="th-TH" dirty="0">
              <a:latin typeface="Calibri"/>
              <a:cs typeface="Calibri"/>
              <a:sym typeface="Trebuchet MS" pitchFamily="34" charset="0"/>
            </a:endParaRPr>
          </a:p>
          <a:p>
            <a:pPr lvl="1">
              <a:lnSpc>
                <a:spcPct val="130000"/>
              </a:lnSpc>
            </a:pPr>
            <a:r>
              <a:rPr lang="th-TH" dirty="0">
                <a:latin typeface="Calibri"/>
                <a:cs typeface="Calibri"/>
                <a:sym typeface="Trebuchet MS" pitchFamily="34" charset="0"/>
              </a:rPr>
              <a:t>Psychological stress</a:t>
            </a:r>
          </a:p>
        </p:txBody>
      </p:sp>
      <p:sp>
        <p:nvSpPr>
          <p:cNvPr id="40962" name="Shape 108"/>
          <p:cNvSpPr>
            <a:spLocks noGrp="1"/>
          </p:cNvSpPr>
          <p:nvPr>
            <p:ph type="title"/>
          </p:nvPr>
        </p:nvSpPr>
        <p:spPr/>
        <p:txBody>
          <a:bodyPr>
            <a:noAutofit/>
          </a:bodyPr>
          <a:lstStyle/>
          <a:p>
            <a:r>
              <a:rPr lang="th-TH" sz="2500" dirty="0">
                <a:sym typeface="Verdana" pitchFamily="34" charset="0"/>
              </a:rPr>
              <a:t>Climate Change Impacts on Health: Increase in Climate Sensitive Health Outcomes</a:t>
            </a:r>
          </a:p>
        </p:txBody>
      </p:sp>
      <p:sp>
        <p:nvSpPr>
          <p:cNvPr id="40964" name="Shape 110"/>
          <p:cNvSpPr>
            <a:spLocks noChangeArrowheads="1"/>
          </p:cNvSpPr>
          <p:nvPr/>
        </p:nvSpPr>
        <p:spPr bwMode="auto">
          <a:xfrm>
            <a:off x="5561045" y="1399593"/>
            <a:ext cx="4907902" cy="4550548"/>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40965" name="Shape 111"/>
          <p:cNvSpPr txBox="1">
            <a:spLocks noChangeArrowheads="1"/>
          </p:cNvSpPr>
          <p:nvPr/>
        </p:nvSpPr>
        <p:spPr bwMode="auto">
          <a:xfrm>
            <a:off x="5561045" y="6013216"/>
            <a:ext cx="5520273" cy="1225739"/>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600" b="1" dirty="0">
                <a:latin typeface="Trebuchet MS" pitchFamily="34" charset="0"/>
                <a:sym typeface="Trebuchet MS" pitchFamily="34" charset="0"/>
              </a:rPr>
              <a:t>Photo</a:t>
            </a:r>
            <a:r>
              <a:rPr lang="th-TH" sz="1600" dirty="0">
                <a:latin typeface="Trebuchet MS" pitchFamily="34" charset="0"/>
                <a:sym typeface="Trebuchet MS" pitchFamily="34" charset="0"/>
              </a:rPr>
              <a:t>: </a:t>
            </a:r>
            <a:endParaRPr lang="fr-CH" sz="1600" dirty="0">
              <a:latin typeface="Trebuchet MS" pitchFamily="34" charset="0"/>
              <a:sym typeface="Trebuchet MS" pitchFamily="34" charset="0"/>
            </a:endParaRPr>
          </a:p>
          <a:p>
            <a:pPr>
              <a:buClr>
                <a:srgbClr val="000000"/>
              </a:buClr>
              <a:buSzPct val="25000"/>
              <a:buFont typeface="Trebuchet MS" pitchFamily="34" charset="0"/>
              <a:buNone/>
            </a:pPr>
            <a:r>
              <a:rPr lang="th-TH" sz="1600" dirty="0">
                <a:latin typeface="Trebuchet MS" pitchFamily="34" charset="0"/>
                <a:sym typeface="Trebuchet MS" pitchFamily="34" charset="0"/>
                <a:hlinkClick r:id="rId4"/>
              </a:rPr>
              <a:t>http:</a:t>
            </a:r>
            <a:r>
              <a:rPr lang="fr-CH" sz="1600" dirty="0">
                <a:latin typeface="Trebuchet MS" pitchFamily="34" charset="0"/>
                <a:sym typeface="Trebuchet MS" pitchFamily="34" charset="0"/>
                <a:hlinkClick r:id="rId4"/>
              </a:rPr>
              <a:t>//</a:t>
            </a:r>
            <a:r>
              <a:rPr lang="th-TH" sz="1600" dirty="0">
                <a:latin typeface="Trebuchet MS" pitchFamily="34" charset="0"/>
                <a:sym typeface="Trebuchet MS" pitchFamily="34" charset="0"/>
                <a:hlinkClick r:id="rId4"/>
              </a:rPr>
              <a:t>southasia.oneworld.net/ImageCatalog/</a:t>
            </a:r>
            <a:r>
              <a:rPr lang="en-US" sz="1600" dirty="0">
                <a:latin typeface="Trebuchet MS" pitchFamily="34" charset="0"/>
                <a:sym typeface="Trebuchet MS" pitchFamily="34" charset="0"/>
                <a:hlinkClick r:id="rId4"/>
              </a:rPr>
              <a:t> </a:t>
            </a:r>
            <a:r>
              <a:rPr lang="th-TH" sz="1600" dirty="0">
                <a:latin typeface="Trebuchet MS" pitchFamily="34" charset="0"/>
                <a:sym typeface="Trebuchet MS" pitchFamily="34" charset="0"/>
                <a:hlinkClick r:id="rId4"/>
              </a:rPr>
              <a:t>climate-picture.jpg</a:t>
            </a:r>
            <a:r>
              <a:rPr lang="fr-CH" sz="1600" dirty="0">
                <a:latin typeface="Trebuchet MS" pitchFamily="34" charset="0"/>
                <a:sym typeface="Trebuchet MS" pitchFamily="34" charset="0"/>
              </a:rPr>
              <a:t>     </a:t>
            </a:r>
            <a:endParaRPr lang="th-TH" sz="1600" dirty="0">
              <a:latin typeface="Trebuchet MS" pitchFamily="34" charset="0"/>
              <a:sym typeface="Trebuchet MS" pitchFamily="34" charset="0"/>
            </a:endParaRPr>
          </a:p>
        </p:txBody>
      </p:sp>
    </p:spTree>
    <p:extLst>
      <p:ext uri="{BB962C8B-B14F-4D97-AF65-F5344CB8AC3E}">
        <p14:creationId xmlns:p14="http://schemas.microsoft.com/office/powerpoint/2010/main" val="1044923684"/>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a:xfrm>
            <a:off x="8077200" y="6477001"/>
            <a:ext cx="2133600" cy="365125"/>
          </a:xfrm>
          <a:prstGeom prst="rect">
            <a:avLst/>
          </a:prstGeom>
          <a:noFill/>
        </p:spPr>
        <p:txBody>
          <a:bodyPr anchor="ctr"/>
          <a:lstStyle/>
          <a:p>
            <a:pPr algn="r">
              <a:defRPr/>
            </a:pPr>
            <a:fld id="{E8F0D341-AA9F-45E1-AD48-08B342D78CFB}" type="slidenum">
              <a:rPr lang="en-US" sz="1200" kern="0">
                <a:solidFill>
                  <a:schemeClr val="tx1">
                    <a:tint val="75000"/>
                  </a:schemeClr>
                </a:solidFill>
                <a:latin typeface="Arial"/>
                <a:ea typeface="Arial"/>
                <a:cs typeface="Arial"/>
                <a:sym typeface="Arial"/>
              </a:rPr>
              <a:pPr algn="r">
                <a:defRPr/>
              </a:pPr>
              <a:t>15</a:t>
            </a:fld>
            <a:endParaRPr lang="en-US" sz="1200" kern="0" dirty="0">
              <a:solidFill>
                <a:schemeClr val="tx1">
                  <a:tint val="75000"/>
                </a:schemeClr>
              </a:solidFill>
              <a:latin typeface="Arial"/>
              <a:ea typeface="Arial"/>
              <a:cs typeface="Arial"/>
              <a:sym typeface="Arial"/>
            </a:endParaRPr>
          </a:p>
        </p:txBody>
      </p:sp>
      <p:sp>
        <p:nvSpPr>
          <p:cNvPr id="24579" name="Shape 75"/>
          <p:cNvSpPr>
            <a:spLocks noGrp="1"/>
          </p:cNvSpPr>
          <p:nvPr>
            <p:ph idx="1"/>
          </p:nvPr>
        </p:nvSpPr>
        <p:spPr/>
        <p:txBody>
          <a:bodyPr vert="horz" lIns="91440" tIns="45720" rIns="91440" bIns="45720" rtlCol="0" anchor="t">
            <a:noAutofit/>
          </a:bodyPr>
          <a:lstStyle/>
          <a:p>
            <a:pPr marL="0" indent="0">
              <a:buNone/>
            </a:pPr>
            <a:r>
              <a:rPr lang="th-TH" sz="2000" dirty="0">
                <a:latin typeface="Calibri"/>
                <a:cs typeface="Calibri"/>
                <a:sym typeface="Trebuchet MS" pitchFamily="34" charset="0"/>
              </a:rPr>
              <a:t>1996-2005: </a:t>
            </a:r>
            <a:r>
              <a:rPr lang="th-TH" sz="2000" b="1" dirty="0">
                <a:solidFill>
                  <a:srgbClr val="FF0000"/>
                </a:solidFill>
                <a:latin typeface="Calibri"/>
                <a:cs typeface="Calibri"/>
                <a:sym typeface="Trebuchet MS" pitchFamily="34" charset="0"/>
              </a:rPr>
              <a:t>57%</a:t>
            </a:r>
            <a:r>
              <a:rPr lang="th-TH" sz="2000" dirty="0">
                <a:solidFill>
                  <a:srgbClr val="FF0000"/>
                </a:solidFill>
                <a:latin typeface="Calibri"/>
                <a:cs typeface="Calibri"/>
                <a:sym typeface="Trebuchet MS" pitchFamily="34" charset="0"/>
              </a:rPr>
              <a:t> of people killed globally in natural disasters were from SEAR </a:t>
            </a:r>
            <a:r>
              <a:rPr lang="en-US" sz="2000" dirty="0">
                <a:solidFill>
                  <a:srgbClr val="FF0000"/>
                </a:solidFill>
                <a:latin typeface="Calibri"/>
                <a:cs typeface="Calibri"/>
                <a:sym typeface="Trebuchet MS" pitchFamily="34" charset="0"/>
              </a:rPr>
              <a:t>(South East Asia Region) </a:t>
            </a:r>
            <a:r>
              <a:rPr lang="th-TH" sz="2000" dirty="0">
                <a:solidFill>
                  <a:srgbClr val="FF0000"/>
                </a:solidFill>
                <a:latin typeface="Calibri"/>
                <a:cs typeface="Calibri"/>
                <a:sym typeface="Trebuchet MS" pitchFamily="34" charset="0"/>
              </a:rPr>
              <a:t>countries</a:t>
            </a:r>
            <a:r>
              <a:rPr lang="en-US" sz="2000" dirty="0">
                <a:solidFill>
                  <a:srgbClr val="FF0000"/>
                </a:solidFill>
                <a:latin typeface="Calibri"/>
                <a:cs typeface="Calibri"/>
                <a:sym typeface="Trebuchet MS" pitchFamily="34" charset="0"/>
              </a:rPr>
              <a:t>.</a:t>
            </a:r>
          </a:p>
          <a:p>
            <a:r>
              <a:rPr lang="th-TH" sz="2000" b="1" dirty="0">
                <a:latin typeface="Calibri"/>
                <a:cs typeface="Calibri"/>
                <a:sym typeface="Trebuchet MS" pitchFamily="34" charset="0"/>
              </a:rPr>
              <a:t>Indonesia</a:t>
            </a:r>
            <a:r>
              <a:rPr lang="en-US" sz="2000" dirty="0">
                <a:latin typeface="Calibri"/>
                <a:cs typeface="Calibri"/>
                <a:sym typeface="Trebuchet MS" pitchFamily="34" charset="0"/>
              </a:rPr>
              <a:t>:</a:t>
            </a:r>
            <a:r>
              <a:rPr lang="th-TH" sz="2000" dirty="0">
                <a:latin typeface="Calibri"/>
                <a:cs typeface="Calibri"/>
                <a:sym typeface="Trebuchet MS" pitchFamily="34" charset="0"/>
              </a:rPr>
              <a:t> 2007</a:t>
            </a:r>
            <a:r>
              <a:rPr lang="en-US" sz="2000" dirty="0">
                <a:latin typeface="Calibri"/>
                <a:cs typeface="Calibri"/>
                <a:sym typeface="Trebuchet MS" pitchFamily="34" charset="0"/>
              </a:rPr>
              <a:t>, </a:t>
            </a:r>
            <a:r>
              <a:rPr lang="th-TH" sz="2000" dirty="0">
                <a:latin typeface="Calibri"/>
                <a:cs typeface="Calibri"/>
                <a:sym typeface="Trebuchet MS" pitchFamily="34" charset="0"/>
              </a:rPr>
              <a:t>3 flood events; </a:t>
            </a:r>
            <a:br>
              <a:rPr lang="th-TH" sz="2000" dirty="0">
                <a:latin typeface="Calibri"/>
                <a:cs typeface="Calibri"/>
                <a:sym typeface="Trebuchet MS" pitchFamily="34" charset="0"/>
              </a:rPr>
            </a:br>
            <a:r>
              <a:rPr lang="th-TH" sz="2000" dirty="0">
                <a:latin typeface="Calibri"/>
                <a:cs typeface="Calibri"/>
                <a:sym typeface="Trebuchet MS" pitchFamily="34" charset="0"/>
              </a:rPr>
              <a:t>4 landslides; 2 tornadoes</a:t>
            </a:r>
            <a:r>
              <a:rPr lang="en-US" sz="2000" dirty="0">
                <a:latin typeface="Calibri"/>
                <a:cs typeface="Calibri"/>
                <a:sym typeface="Trebuchet MS" pitchFamily="34" charset="0"/>
              </a:rPr>
              <a:t>.</a:t>
            </a:r>
          </a:p>
          <a:p>
            <a:r>
              <a:rPr lang="th-TH" sz="2000" b="1" dirty="0">
                <a:latin typeface="Calibri"/>
                <a:cs typeface="Calibri"/>
                <a:sym typeface="Trebuchet MS" pitchFamily="34" charset="0"/>
              </a:rPr>
              <a:t>Maldives</a:t>
            </a:r>
            <a:r>
              <a:rPr lang="en-US" sz="2000" dirty="0">
                <a:latin typeface="Calibri"/>
                <a:cs typeface="Calibri"/>
                <a:sym typeface="Trebuchet MS" pitchFamily="34" charset="0"/>
              </a:rPr>
              <a:t>:</a:t>
            </a:r>
            <a:r>
              <a:rPr lang="th-TH" sz="2000" dirty="0">
                <a:latin typeface="Calibri"/>
                <a:cs typeface="Calibri"/>
                <a:sym typeface="Trebuchet MS" pitchFamily="34" charset="0"/>
              </a:rPr>
              <a:t> May 2007</a:t>
            </a:r>
            <a:r>
              <a:rPr lang="en-US" sz="2000" dirty="0">
                <a:latin typeface="Calibri"/>
                <a:cs typeface="Calibri"/>
                <a:sym typeface="Trebuchet MS" pitchFamily="34" charset="0"/>
              </a:rPr>
              <a:t>, </a:t>
            </a:r>
            <a:r>
              <a:rPr lang="th-TH" sz="2000" dirty="0">
                <a:latin typeface="Calibri"/>
                <a:cs typeface="Calibri"/>
                <a:sym typeface="Trebuchet MS" pitchFamily="34" charset="0"/>
              </a:rPr>
              <a:t>high tide floods</a:t>
            </a:r>
          </a:p>
          <a:p>
            <a:r>
              <a:rPr lang="th-TH" sz="2000" b="1" dirty="0">
                <a:latin typeface="Calibri"/>
                <a:cs typeface="Calibri"/>
                <a:sym typeface="Trebuchet MS" pitchFamily="34" charset="0"/>
              </a:rPr>
              <a:t>Bangladesh</a:t>
            </a:r>
            <a:r>
              <a:rPr lang="en-US" sz="2000" b="1" dirty="0">
                <a:latin typeface="Calibri"/>
                <a:cs typeface="Calibri"/>
                <a:sym typeface="Trebuchet MS" pitchFamily="34" charset="0"/>
              </a:rPr>
              <a:t>:</a:t>
            </a:r>
            <a:r>
              <a:rPr lang="th-TH" sz="2000" b="1" dirty="0">
                <a:latin typeface="Calibri"/>
                <a:cs typeface="Calibri"/>
                <a:sym typeface="Trebuchet MS" pitchFamily="34" charset="0"/>
              </a:rPr>
              <a:t> </a:t>
            </a:r>
            <a:r>
              <a:rPr lang="th-TH" sz="2000" dirty="0">
                <a:latin typeface="Calibri"/>
                <a:cs typeface="Calibri"/>
                <a:sym typeface="Trebuchet MS" pitchFamily="34" charset="0"/>
              </a:rPr>
              <a:t>November 2007: Super cyclone SIDR: 4,000 dead, millions affected</a:t>
            </a:r>
            <a:r>
              <a:rPr lang="en-US" sz="2000" dirty="0">
                <a:latin typeface="Calibri"/>
                <a:cs typeface="Calibri"/>
                <a:sym typeface="Trebuchet MS" pitchFamily="34" charset="0"/>
              </a:rPr>
              <a:t>.</a:t>
            </a:r>
          </a:p>
          <a:p>
            <a:r>
              <a:rPr lang="th-TH" sz="2000" b="1" dirty="0">
                <a:latin typeface="Calibri"/>
                <a:cs typeface="Calibri"/>
                <a:sym typeface="Trebuchet MS" pitchFamily="34" charset="0"/>
              </a:rPr>
              <a:t>Myanmar</a:t>
            </a:r>
            <a:r>
              <a:rPr lang="en-US" sz="2000" b="1" dirty="0">
                <a:latin typeface="Calibri"/>
                <a:cs typeface="Calibri"/>
                <a:sym typeface="Trebuchet MS" pitchFamily="34" charset="0"/>
              </a:rPr>
              <a:t>:</a:t>
            </a:r>
            <a:r>
              <a:rPr lang="th-TH" sz="2000" b="1" dirty="0">
                <a:latin typeface="Calibri"/>
                <a:cs typeface="Calibri"/>
                <a:sym typeface="Trebuchet MS" pitchFamily="34" charset="0"/>
              </a:rPr>
              <a:t> </a:t>
            </a:r>
            <a:r>
              <a:rPr lang="th-TH" sz="2000" dirty="0">
                <a:latin typeface="Calibri"/>
                <a:cs typeface="Calibri"/>
                <a:sym typeface="Trebuchet MS" pitchFamily="34" charset="0"/>
              </a:rPr>
              <a:t>May 2008</a:t>
            </a:r>
            <a:r>
              <a:rPr lang="en-US" sz="2000" dirty="0">
                <a:latin typeface="Calibri"/>
                <a:cs typeface="Calibri"/>
                <a:sym typeface="Trebuchet MS" pitchFamily="34" charset="0"/>
              </a:rPr>
              <a:t>, </a:t>
            </a:r>
            <a:r>
              <a:rPr lang="th-TH" sz="2000" dirty="0">
                <a:latin typeface="Calibri"/>
                <a:cs typeface="Calibri"/>
                <a:sym typeface="Trebuchet MS" pitchFamily="34" charset="0"/>
              </a:rPr>
              <a:t>Cyclone Nargis, 135,000 perish</a:t>
            </a:r>
            <a:r>
              <a:rPr lang="en-US" sz="2000" dirty="0">
                <a:latin typeface="Calibri"/>
                <a:cs typeface="Calibri"/>
                <a:sym typeface="Trebuchet MS" pitchFamily="34" charset="0"/>
              </a:rPr>
              <a:t>.</a:t>
            </a:r>
          </a:p>
          <a:p>
            <a:r>
              <a:rPr lang="en-US" sz="2000" b="1" dirty="0">
                <a:latin typeface="Calibri"/>
                <a:cs typeface="Calibri"/>
              </a:rPr>
              <a:t>Philippines: </a:t>
            </a:r>
            <a:r>
              <a:rPr lang="en-US" sz="2000" dirty="0">
                <a:latin typeface="Calibri"/>
                <a:cs typeface="Calibri"/>
              </a:rPr>
              <a:t>November 2013, </a:t>
            </a:r>
            <a:r>
              <a:rPr lang="th-TH" sz="2000" dirty="0">
                <a:latin typeface="Calibri"/>
                <a:cs typeface="Calibri"/>
              </a:rPr>
              <a:t>Typhoon Haiyan</a:t>
            </a:r>
            <a:r>
              <a:rPr lang="en-US" sz="2000" dirty="0">
                <a:latin typeface="Calibri"/>
                <a:cs typeface="Calibri"/>
              </a:rPr>
              <a:t>, &gt;6,000 dead.</a:t>
            </a:r>
          </a:p>
        </p:txBody>
      </p:sp>
      <p:sp>
        <p:nvSpPr>
          <p:cNvPr id="24578" name="Shape 74"/>
          <p:cNvSpPr>
            <a:spLocks noGrp="1"/>
          </p:cNvSpPr>
          <p:nvPr>
            <p:ph type="title"/>
          </p:nvPr>
        </p:nvSpPr>
        <p:spPr/>
        <p:txBody>
          <a:bodyPr>
            <a:noAutofit/>
          </a:bodyPr>
          <a:lstStyle/>
          <a:p>
            <a:r>
              <a:rPr lang="en-US" sz="3300" dirty="0" err="1">
                <a:latin typeface="Calibri"/>
                <a:cs typeface="Calibri"/>
                <a:sym typeface="Verdana" pitchFamily="34" charset="0"/>
              </a:rPr>
              <a:t>SouthEast</a:t>
            </a:r>
            <a:r>
              <a:rPr lang="en-US" sz="3300" dirty="0">
                <a:latin typeface="Calibri"/>
                <a:cs typeface="Calibri"/>
                <a:sym typeface="Verdana" pitchFamily="34" charset="0"/>
              </a:rPr>
              <a:t> Asia </a:t>
            </a:r>
            <a:r>
              <a:rPr lang="th-TH" sz="3300" dirty="0">
                <a:latin typeface="Calibri"/>
                <a:cs typeface="Calibri"/>
                <a:sym typeface="Verdana" pitchFamily="34" charset="0"/>
              </a:rPr>
              <a:t>Region is Vulnerable to Climate</a:t>
            </a:r>
            <a:r>
              <a:rPr lang="th-TH" sz="3300" dirty="0">
                <a:latin typeface="Calibri"/>
                <a:cs typeface="Calibri"/>
              </a:rPr>
              <a:t>-</a:t>
            </a:r>
            <a:r>
              <a:rPr lang="th-TH" sz="3300" dirty="0">
                <a:latin typeface="Calibri"/>
                <a:cs typeface="Calibri"/>
                <a:sym typeface="Verdana" pitchFamily="34" charset="0"/>
              </a:rPr>
              <a:t>Sensitive Health Stressors</a:t>
            </a:r>
          </a:p>
        </p:txBody>
      </p:sp>
      <p:sp>
        <p:nvSpPr>
          <p:cNvPr id="24580" name="Shape 76"/>
          <p:cNvSpPr>
            <a:spLocks noChangeArrowheads="1"/>
          </p:cNvSpPr>
          <p:nvPr/>
        </p:nvSpPr>
        <p:spPr bwMode="auto">
          <a:xfrm>
            <a:off x="9363075" y="2597306"/>
            <a:ext cx="2508250" cy="3759200"/>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24581" name="Shape 77"/>
          <p:cNvSpPr txBox="1">
            <a:spLocks noChangeArrowheads="1"/>
          </p:cNvSpPr>
          <p:nvPr/>
        </p:nvSpPr>
        <p:spPr bwMode="auto">
          <a:xfrm>
            <a:off x="4345304" y="5925666"/>
            <a:ext cx="3731897" cy="856135"/>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th-TH" sz="1600" dirty="0">
                <a:latin typeface="Calibri"/>
                <a:cs typeface="Calibri"/>
              </a:rPr>
              <a:t>Photo: </a:t>
            </a:r>
            <a:r>
              <a:rPr lang="th-TH" sz="1600" u="sng" dirty="0">
                <a:solidFill>
                  <a:schemeClr val="hlink"/>
                </a:solidFill>
                <a:latin typeface="Calibri"/>
                <a:cs typeface="Calibri"/>
                <a:sym typeface="Trebuchet MS" pitchFamily="34" charset="0"/>
                <a:hlinkClick r:id="rId4"/>
              </a:rPr>
              <a:t>http://cache.daylife.com/imageserve/02fAd1d1tWeAW/340x.jpg</a:t>
            </a:r>
          </a:p>
        </p:txBody>
      </p:sp>
      <p:sp>
        <p:nvSpPr>
          <p:cNvPr id="24582" name="Shape 78"/>
          <p:cNvSpPr>
            <a:spLocks noChangeArrowheads="1"/>
          </p:cNvSpPr>
          <p:nvPr/>
        </p:nvSpPr>
        <p:spPr bwMode="auto">
          <a:xfrm>
            <a:off x="6085775" y="1829086"/>
            <a:ext cx="3092450" cy="1905000"/>
          </a:xfrm>
          <a:prstGeom prst="rect">
            <a:avLst/>
          </a:prstGeom>
          <a:blipFill dpi="0" rotWithShape="1">
            <a:blip r:embed="rId5"/>
            <a:srcRect/>
            <a:stretch>
              <a:fillRect/>
            </a:stretch>
          </a:blipFill>
          <a:ln w="9525">
            <a:noFill/>
            <a:miter lim="800000"/>
            <a:headEnd/>
            <a:tailEnd/>
          </a:ln>
        </p:spPr>
        <p:txBody>
          <a:bodyPr/>
          <a:lstStyle/>
          <a:p>
            <a:endParaRPr lang="th-TH"/>
          </a:p>
        </p:txBody>
      </p:sp>
    </p:spTree>
    <p:extLst>
      <p:ext uri="{BB962C8B-B14F-4D97-AF65-F5344CB8AC3E}">
        <p14:creationId xmlns:p14="http://schemas.microsoft.com/office/powerpoint/2010/main" val="3923165879"/>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spcBef>
                <a:spcPts val="600"/>
              </a:spcBef>
            </a:pPr>
            <a:r>
              <a:rPr lang="en-AU" sz="3000" dirty="0"/>
              <a:t>Climate Change Vulnerability Index 2011</a:t>
            </a:r>
            <a:endParaRPr lang="en-US" sz="3000" dirty="0"/>
          </a:p>
        </p:txBody>
      </p:sp>
      <p:pic>
        <p:nvPicPr>
          <p:cNvPr id="110594" name="Picture 2" descr="Nations at greatest and lowest risk of the effects of climate change (Image: Maplecroft 2010)"/>
          <p:cNvPicPr>
            <a:picLocks noChangeAspect="1" noChangeArrowheads="1"/>
          </p:cNvPicPr>
          <p:nvPr/>
        </p:nvPicPr>
        <p:blipFill>
          <a:blip r:embed="rId3" cstate="print"/>
          <a:srcRect/>
          <a:stretch>
            <a:fillRect/>
          </a:stretch>
        </p:blipFill>
        <p:spPr bwMode="auto">
          <a:xfrm>
            <a:off x="1591300" y="1098000"/>
            <a:ext cx="9009400" cy="5760000"/>
          </a:xfrm>
          <a:prstGeom prst="rect">
            <a:avLst/>
          </a:prstGeom>
          <a:noFill/>
        </p:spPr>
      </p:pic>
      <p:sp>
        <p:nvSpPr>
          <p:cNvPr id="6" name="TextBox 5"/>
          <p:cNvSpPr txBox="1"/>
          <p:nvPr/>
        </p:nvSpPr>
        <p:spPr>
          <a:xfrm>
            <a:off x="3308909" y="6487943"/>
            <a:ext cx="7327647" cy="338554"/>
          </a:xfrm>
          <a:prstGeom prst="rect">
            <a:avLst/>
          </a:prstGeom>
          <a:noFill/>
        </p:spPr>
        <p:txBody>
          <a:bodyPr wrap="none" rtlCol="0">
            <a:spAutoFit/>
          </a:bodyPr>
          <a:lstStyle/>
          <a:p>
            <a:r>
              <a:rPr lang="en-AU" sz="1600" b="1" dirty="0"/>
              <a:t>Source</a:t>
            </a:r>
            <a:r>
              <a:rPr lang="en-AU" sz="1600" dirty="0"/>
              <a:t>: </a:t>
            </a:r>
            <a:r>
              <a:rPr lang="en-AU" sz="1600" dirty="0">
                <a:hlinkClick r:id="rId4"/>
              </a:rPr>
              <a:t>http://climatechange.thinkaboutit.eu/think4/post/why_always_the_poorests</a:t>
            </a:r>
            <a:r>
              <a:rPr lang="en-AU" sz="1600" dirty="0"/>
              <a:t> </a:t>
            </a:r>
            <a:endParaRPr lang="en-US" sz="1600" dirty="0"/>
          </a:p>
        </p:txBody>
      </p:sp>
    </p:spTree>
    <p:extLst>
      <p:ext uri="{BB962C8B-B14F-4D97-AF65-F5344CB8AC3E}">
        <p14:creationId xmlns:p14="http://schemas.microsoft.com/office/powerpoint/2010/main" val="112683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Human Exposure to Tropical Cyclones (1000’s)</a:t>
            </a:r>
          </a:p>
        </p:txBody>
      </p:sp>
      <p:pic>
        <p:nvPicPr>
          <p:cNvPr id="118786" name="Picture 2"/>
          <p:cNvPicPr>
            <a:picLocks noChangeAspect="1" noChangeArrowheads="1"/>
          </p:cNvPicPr>
          <p:nvPr/>
        </p:nvPicPr>
        <p:blipFill rotWithShape="1">
          <a:blip r:embed="rId3" cstate="print"/>
          <a:srcRect t="15073" r="1420"/>
          <a:stretch/>
        </p:blipFill>
        <p:spPr bwMode="auto">
          <a:xfrm>
            <a:off x="47161" y="1077913"/>
            <a:ext cx="12082927" cy="5637211"/>
          </a:xfrm>
          <a:prstGeom prst="rect">
            <a:avLst/>
          </a:prstGeom>
          <a:noFill/>
          <a:ln w="9525">
            <a:noFill/>
            <a:miter lim="800000"/>
            <a:headEnd/>
            <a:tailEnd/>
          </a:ln>
        </p:spPr>
      </p:pic>
    </p:spTree>
    <p:extLst>
      <p:ext uri="{BB962C8B-B14F-4D97-AF65-F5344CB8AC3E}">
        <p14:creationId xmlns:p14="http://schemas.microsoft.com/office/powerpoint/2010/main" val="273377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Human Exposure to Floods</a:t>
            </a:r>
          </a:p>
        </p:txBody>
      </p:sp>
      <p:pic>
        <p:nvPicPr>
          <p:cNvPr id="119810" name="Picture 2"/>
          <p:cNvPicPr>
            <a:picLocks noChangeAspect="1" noChangeArrowheads="1"/>
          </p:cNvPicPr>
          <p:nvPr/>
        </p:nvPicPr>
        <p:blipFill rotWithShape="1">
          <a:blip r:embed="rId3" cstate="print"/>
          <a:srcRect t="13885" r="2521"/>
          <a:stretch/>
        </p:blipFill>
        <p:spPr bwMode="auto">
          <a:xfrm>
            <a:off x="238125" y="1181100"/>
            <a:ext cx="11107520" cy="5402430"/>
          </a:xfrm>
          <a:prstGeom prst="rect">
            <a:avLst/>
          </a:prstGeom>
          <a:noFill/>
          <a:ln w="9525">
            <a:noFill/>
            <a:miter lim="800000"/>
            <a:headEnd/>
            <a:tailEnd/>
          </a:ln>
        </p:spPr>
      </p:pic>
    </p:spTree>
    <p:extLst>
      <p:ext uri="{BB962C8B-B14F-4D97-AF65-F5344CB8AC3E}">
        <p14:creationId xmlns:p14="http://schemas.microsoft.com/office/powerpoint/2010/main" val="393282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62500" lnSpcReduction="20000"/>
          </a:bodyPr>
          <a:lstStyle/>
          <a:p>
            <a:pPr>
              <a:lnSpc>
                <a:spcPct val="130000"/>
              </a:lnSpc>
            </a:pPr>
            <a:r>
              <a:rPr lang="en-US" dirty="0"/>
              <a:t>2005: </a:t>
            </a:r>
            <a:r>
              <a:rPr lang="en-US" dirty="0">
                <a:solidFill>
                  <a:srgbClr val="FF0000"/>
                </a:solidFill>
              </a:rPr>
              <a:t>3.9 million </a:t>
            </a:r>
            <a:r>
              <a:rPr lang="en-US" dirty="0"/>
              <a:t>people in SEA Region exposed to flooding caused by storm surges and sea-level rise</a:t>
            </a:r>
          </a:p>
          <a:p>
            <a:pPr>
              <a:lnSpc>
                <a:spcPct val="130000"/>
              </a:lnSpc>
            </a:pPr>
            <a:r>
              <a:rPr lang="en-US" dirty="0"/>
              <a:t>2070s: Estimated </a:t>
            </a:r>
            <a:r>
              <a:rPr lang="en-US" dirty="0">
                <a:solidFill>
                  <a:srgbClr val="FF0000"/>
                </a:solidFill>
              </a:rPr>
              <a:t>28 million </a:t>
            </a:r>
            <a:r>
              <a:rPr lang="en-US" dirty="0"/>
              <a:t>people to be affected in SEA Region by projected 50 cm sea-level rise</a:t>
            </a:r>
          </a:p>
          <a:p>
            <a:pPr>
              <a:lnSpc>
                <a:spcPct val="130000"/>
              </a:lnSpc>
            </a:pPr>
            <a:r>
              <a:rPr lang="en-US" dirty="0"/>
              <a:t>Asset exposure projection: </a:t>
            </a:r>
            <a:r>
              <a:rPr lang="en-US" dirty="0">
                <a:solidFill>
                  <a:srgbClr val="FF0000"/>
                </a:solidFill>
              </a:rPr>
              <a:t>2,100 – 4,600%</a:t>
            </a:r>
            <a:r>
              <a:rPr lang="en-US" dirty="0"/>
              <a:t> increase between 2005-2070, with no adaptation measures</a:t>
            </a:r>
          </a:p>
          <a:p>
            <a:pPr>
              <a:lnSpc>
                <a:spcPct val="130000"/>
              </a:lnSpc>
            </a:pPr>
            <a:r>
              <a:rPr lang="en-US" dirty="0"/>
              <a:t>Flooding projections:</a:t>
            </a:r>
          </a:p>
          <a:p>
            <a:pPr>
              <a:lnSpc>
                <a:spcPct val="130000"/>
              </a:lnSpc>
            </a:pPr>
            <a:r>
              <a:rPr lang="en-US" dirty="0"/>
              <a:t>Ho Chi Minh City: </a:t>
            </a:r>
            <a:r>
              <a:rPr lang="en-US" dirty="0">
                <a:solidFill>
                  <a:srgbClr val="FF0000"/>
                </a:solidFill>
              </a:rPr>
              <a:t>60-77% </a:t>
            </a:r>
            <a:r>
              <a:rPr lang="en-US" dirty="0"/>
              <a:t>built up area exposed to 100 cm rise</a:t>
            </a:r>
          </a:p>
          <a:p>
            <a:pPr>
              <a:lnSpc>
                <a:spcPct val="130000"/>
              </a:lnSpc>
            </a:pPr>
            <a:r>
              <a:rPr lang="en-US" dirty="0"/>
              <a:t>Bangkok: </a:t>
            </a:r>
            <a:r>
              <a:rPr lang="en-US" dirty="0">
                <a:solidFill>
                  <a:srgbClr val="FF0000"/>
                </a:solidFill>
              </a:rPr>
              <a:t>43-69% </a:t>
            </a:r>
            <a:r>
              <a:rPr lang="en-US" dirty="0"/>
              <a:t>flooding in 2025-2100</a:t>
            </a:r>
          </a:p>
          <a:p>
            <a:pPr>
              <a:lnSpc>
                <a:spcPct val="130000"/>
              </a:lnSpc>
            </a:pPr>
            <a:r>
              <a:rPr lang="en-US" dirty="0"/>
              <a:t>Manila: </a:t>
            </a:r>
            <a:r>
              <a:rPr lang="en-US" dirty="0">
                <a:solidFill>
                  <a:srgbClr val="FF0000"/>
                </a:solidFill>
              </a:rPr>
              <a:t>24%</a:t>
            </a:r>
            <a:r>
              <a:rPr lang="en-US" dirty="0"/>
              <a:t> damage in 100-year return period flood</a:t>
            </a:r>
          </a:p>
          <a:p>
            <a:pPr>
              <a:lnSpc>
                <a:spcPct val="130000"/>
              </a:lnSpc>
            </a:pPr>
            <a:endParaRPr lang="en-US" dirty="0"/>
          </a:p>
          <a:p>
            <a:pPr>
              <a:lnSpc>
                <a:spcPct val="130000"/>
              </a:lnSpc>
            </a:pPr>
            <a:endParaRPr lang="en-US" dirty="0"/>
          </a:p>
        </p:txBody>
      </p:sp>
      <p:sp>
        <p:nvSpPr>
          <p:cNvPr id="2" name="Title 1"/>
          <p:cNvSpPr>
            <a:spLocks noGrp="1"/>
          </p:cNvSpPr>
          <p:nvPr>
            <p:ph type="title"/>
          </p:nvPr>
        </p:nvSpPr>
        <p:spPr/>
        <p:txBody>
          <a:bodyPr>
            <a:normAutofit/>
          </a:bodyPr>
          <a:lstStyle/>
          <a:p>
            <a:r>
              <a:rPr lang="en-US" sz="4000" dirty="0"/>
              <a:t>Projected Human Impact of Sea-level Rise</a:t>
            </a:r>
          </a:p>
        </p:txBody>
      </p:sp>
    </p:spTree>
    <p:extLst>
      <p:ext uri="{BB962C8B-B14F-4D97-AF65-F5344CB8AC3E}">
        <p14:creationId xmlns:p14="http://schemas.microsoft.com/office/powerpoint/2010/main" val="396661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Module 1: Introduction to Climate Change</a:t>
            </a:r>
            <a:endParaRPr lang="en-US" dirty="0"/>
          </a:p>
        </p:txBody>
      </p:sp>
      <p:sp>
        <p:nvSpPr>
          <p:cNvPr id="3" name="Subtitle 2"/>
          <p:cNvSpPr>
            <a:spLocks noGrp="1"/>
          </p:cNvSpPr>
          <p:nvPr>
            <p:ph type="subTitle" idx="1"/>
          </p:nvPr>
        </p:nvSpPr>
        <p:spPr>
          <a:xfrm>
            <a:off x="647700" y="3650977"/>
            <a:ext cx="11357754" cy="2768873"/>
          </a:xfrm>
        </p:spPr>
        <p:txBody>
          <a:bodyPr>
            <a:noAutofit/>
          </a:bodyPr>
          <a:lstStyle/>
          <a:p>
            <a:pPr algn="l"/>
            <a:r>
              <a:rPr lang="de-DE" sz="3600" dirty="0"/>
              <a:t>SECTION II: 	</a:t>
            </a:r>
            <a:r>
              <a:rPr lang="en-US" sz="3600" dirty="0"/>
              <a:t>IMPACTS OF CLIMATE CHANGE ON PEOPLE 				AND THE ENVIRONMENT</a:t>
            </a:r>
          </a:p>
          <a:p>
            <a:pPr algn="l"/>
            <a:r>
              <a:rPr lang="en-US" dirty="0">
                <a:solidFill>
                  <a:srgbClr val="FFC000"/>
                </a:solidFill>
              </a:rPr>
              <a:t>2.5.	 Climate Change and Human Health</a:t>
            </a:r>
          </a:p>
        </p:txBody>
      </p:sp>
    </p:spTree>
    <p:extLst>
      <p:ext uri="{BB962C8B-B14F-4D97-AF65-F5344CB8AC3E}">
        <p14:creationId xmlns:p14="http://schemas.microsoft.com/office/powerpoint/2010/main" val="50028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400" dirty="0"/>
              <a:t>Additional reason for SEA Region is population factors.</a:t>
            </a:r>
          </a:p>
          <a:p>
            <a:pPr>
              <a:spcAft>
                <a:spcPts val="600"/>
              </a:spcAft>
            </a:pPr>
            <a:r>
              <a:rPr lang="en-US" sz="2400" dirty="0"/>
              <a:t>Population factors affecting the risks/impacts of extreme weather events include </a:t>
            </a:r>
            <a:r>
              <a:rPr lang="en-US" sz="2400" dirty="0">
                <a:solidFill>
                  <a:srgbClr val="FF0000"/>
                </a:solidFill>
              </a:rPr>
              <a:t>population size, age, health status, wealth, and type of settlement</a:t>
            </a:r>
            <a:r>
              <a:rPr lang="en-US" sz="2400" dirty="0"/>
              <a:t>.</a:t>
            </a:r>
          </a:p>
          <a:p>
            <a:pPr>
              <a:spcAft>
                <a:spcPts val="600"/>
              </a:spcAft>
            </a:pPr>
            <a:r>
              <a:rPr lang="en-US" sz="2400" dirty="0">
                <a:solidFill>
                  <a:srgbClr val="0000FF"/>
                </a:solidFill>
              </a:rPr>
              <a:t>The most vulnerable are those who have less capacity to cope with climate change effects.</a:t>
            </a:r>
          </a:p>
          <a:p>
            <a:pPr>
              <a:spcAft>
                <a:spcPts val="600"/>
              </a:spcAft>
            </a:pPr>
            <a:endParaRPr lang="en-US" sz="2400" dirty="0"/>
          </a:p>
        </p:txBody>
      </p:sp>
      <p:sp>
        <p:nvSpPr>
          <p:cNvPr id="2" name="Title 1"/>
          <p:cNvSpPr>
            <a:spLocks noGrp="1"/>
          </p:cNvSpPr>
          <p:nvPr>
            <p:ph type="title"/>
          </p:nvPr>
        </p:nvSpPr>
        <p:spPr/>
        <p:txBody>
          <a:bodyPr>
            <a:normAutofit fontScale="90000"/>
          </a:bodyPr>
          <a:lstStyle/>
          <a:p>
            <a:r>
              <a:rPr lang="en-US" dirty="0"/>
              <a:t>SEA Region is Vulnerable to Climate-Sensitive Health Stressors</a:t>
            </a:r>
          </a:p>
        </p:txBody>
      </p:sp>
      <p:sp>
        <p:nvSpPr>
          <p:cNvPr id="26627" name="Text Box 5"/>
          <p:cNvSpPr txBox="1">
            <a:spLocks noChangeArrowheads="1"/>
          </p:cNvSpPr>
          <p:nvPr/>
        </p:nvSpPr>
        <p:spPr bwMode="auto">
          <a:xfrm>
            <a:off x="1660525" y="6335713"/>
            <a:ext cx="1348446" cy="369332"/>
          </a:xfrm>
          <a:prstGeom prst="rect">
            <a:avLst/>
          </a:prstGeom>
          <a:noFill/>
          <a:ln w="9525">
            <a:noFill/>
            <a:miter lim="800000"/>
            <a:headEnd/>
            <a:tailEnd/>
          </a:ln>
        </p:spPr>
        <p:txBody>
          <a:bodyPr wrap="none">
            <a:spAutoFit/>
          </a:bodyPr>
          <a:lstStyle/>
          <a:p>
            <a:r>
              <a:rPr lang="en-US" dirty="0"/>
              <a:t>WHO (2008)</a:t>
            </a:r>
            <a:endParaRPr lang="th-TH"/>
          </a:p>
        </p:txBody>
      </p:sp>
    </p:spTree>
    <p:extLst>
      <p:ext uri="{BB962C8B-B14F-4D97-AF65-F5344CB8AC3E}">
        <p14:creationId xmlns:p14="http://schemas.microsoft.com/office/powerpoint/2010/main" val="267664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8077200" y="6477001"/>
            <a:ext cx="2133600" cy="365125"/>
          </a:xfrm>
          <a:prstGeom prst="rect">
            <a:avLst/>
          </a:prstGeom>
          <a:noFill/>
        </p:spPr>
        <p:txBody>
          <a:bodyPr anchor="ctr"/>
          <a:lstStyle/>
          <a:p>
            <a:pPr algn="r">
              <a:defRPr/>
            </a:pPr>
            <a:fld id="{49FF3892-8EE3-4ED2-93BC-6F775D343D87}" type="slidenum">
              <a:rPr lang="en-US" sz="1200" kern="0">
                <a:solidFill>
                  <a:schemeClr val="tx1">
                    <a:tint val="75000"/>
                  </a:schemeClr>
                </a:solidFill>
                <a:latin typeface="Arial"/>
                <a:ea typeface="Arial"/>
                <a:cs typeface="Arial"/>
                <a:sym typeface="Arial"/>
              </a:rPr>
              <a:pPr algn="r">
                <a:defRPr/>
              </a:pPr>
              <a:t>21</a:t>
            </a:fld>
            <a:endParaRPr lang="en-US" sz="1200" kern="0" dirty="0">
              <a:solidFill>
                <a:schemeClr val="tx1">
                  <a:tint val="75000"/>
                </a:schemeClr>
              </a:solidFill>
              <a:latin typeface="Arial"/>
              <a:ea typeface="Arial"/>
              <a:cs typeface="Arial"/>
              <a:sym typeface="Arial"/>
            </a:endParaRPr>
          </a:p>
        </p:txBody>
      </p:sp>
      <p:sp>
        <p:nvSpPr>
          <p:cNvPr id="28675" name="Shape 75"/>
          <p:cNvSpPr>
            <a:spLocks noGrp="1"/>
          </p:cNvSpPr>
          <p:nvPr>
            <p:ph idx="1"/>
          </p:nvPr>
        </p:nvSpPr>
        <p:spPr/>
        <p:txBody>
          <a:bodyPr>
            <a:normAutofit/>
          </a:bodyPr>
          <a:lstStyle/>
          <a:p>
            <a:pPr marL="0" indent="0">
              <a:spcAft>
                <a:spcPts val="600"/>
              </a:spcAft>
              <a:buNone/>
            </a:pPr>
            <a:r>
              <a:rPr lang="en-US" sz="2400" dirty="0">
                <a:cs typeface="Cordia New" pitchFamily="34" charset="-34"/>
              </a:rPr>
              <a:t>The most vulnerable are:</a:t>
            </a:r>
          </a:p>
          <a:p>
            <a:pPr lvl="1">
              <a:spcAft>
                <a:spcPts val="600"/>
              </a:spcAft>
            </a:pPr>
            <a:r>
              <a:rPr lang="en-US" sz="2200" dirty="0">
                <a:solidFill>
                  <a:srgbClr val="FF0000"/>
                </a:solidFill>
                <a:cs typeface="Cordia New" pitchFamily="34" charset="-34"/>
              </a:rPr>
              <a:t>children, women, the elderly, pregnant women</a:t>
            </a:r>
          </a:p>
          <a:p>
            <a:pPr lvl="1">
              <a:spcAft>
                <a:spcPts val="600"/>
              </a:spcAft>
            </a:pPr>
            <a:r>
              <a:rPr lang="en-US" sz="2200" dirty="0">
                <a:solidFill>
                  <a:srgbClr val="FF0000"/>
                </a:solidFill>
                <a:cs typeface="Cordia New" pitchFamily="34" charset="-34"/>
              </a:rPr>
              <a:t>disabled and sick people</a:t>
            </a:r>
          </a:p>
          <a:p>
            <a:pPr lvl="1">
              <a:spcAft>
                <a:spcPts val="600"/>
              </a:spcAft>
            </a:pPr>
            <a:r>
              <a:rPr lang="en-US" sz="2200" dirty="0">
                <a:solidFill>
                  <a:srgbClr val="FF0000"/>
                </a:solidFill>
                <a:cs typeface="Cordia New" pitchFamily="34" charset="-34"/>
              </a:rPr>
              <a:t>the poor</a:t>
            </a:r>
            <a:r>
              <a:rPr lang="en-US" sz="2200" dirty="0">
                <a:cs typeface="Cordia New" pitchFamily="34" charset="-34"/>
              </a:rPr>
              <a:t> (including slum dwellers, those in informal settlements, the landless and marginalized, and informal open air workers, but also displaced communities and individuals).</a:t>
            </a:r>
          </a:p>
          <a:p>
            <a:pPr>
              <a:lnSpc>
                <a:spcPct val="80000"/>
              </a:lnSpc>
              <a:spcAft>
                <a:spcPts val="600"/>
              </a:spcAft>
            </a:pPr>
            <a:endParaRPr lang="en-US" sz="2200" dirty="0">
              <a:cs typeface="Cordia New" pitchFamily="34" charset="-34"/>
            </a:endParaRPr>
          </a:p>
        </p:txBody>
      </p:sp>
      <p:sp>
        <p:nvSpPr>
          <p:cNvPr id="28674" name="Shape 93"/>
          <p:cNvSpPr>
            <a:spLocks noGrp="1"/>
          </p:cNvSpPr>
          <p:nvPr>
            <p:ph type="title"/>
          </p:nvPr>
        </p:nvSpPr>
        <p:spPr/>
        <p:txBody>
          <a:bodyPr>
            <a:noAutofit/>
          </a:bodyPr>
          <a:lstStyle/>
          <a:p>
            <a:r>
              <a:rPr lang="en-US" sz="3000" dirty="0">
                <a:cs typeface="Angsana New" charset="-34"/>
              </a:rPr>
              <a:t>Who is vulnerable to climatic health stressors?</a:t>
            </a:r>
          </a:p>
        </p:txBody>
      </p:sp>
      <p:pic>
        <p:nvPicPr>
          <p:cNvPr id="2" name="Picture 1"/>
          <p:cNvPicPr>
            <a:picLocks noChangeAspect="1"/>
          </p:cNvPicPr>
          <p:nvPr/>
        </p:nvPicPr>
        <p:blipFill>
          <a:blip r:embed="rId3"/>
          <a:stretch>
            <a:fillRect/>
          </a:stretch>
        </p:blipFill>
        <p:spPr>
          <a:xfrm>
            <a:off x="6846318" y="2311479"/>
            <a:ext cx="3226655" cy="2419991"/>
          </a:xfrm>
          <a:prstGeom prst="rect">
            <a:avLst/>
          </a:prstGeom>
          <a:ln>
            <a:solidFill>
              <a:schemeClr val="tx1"/>
            </a:solidFill>
          </a:ln>
        </p:spPr>
      </p:pic>
      <p:sp>
        <p:nvSpPr>
          <p:cNvPr id="3" name="TextBox 2"/>
          <p:cNvSpPr txBox="1"/>
          <p:nvPr/>
        </p:nvSpPr>
        <p:spPr>
          <a:xfrm>
            <a:off x="6933459" y="4925329"/>
            <a:ext cx="2936563" cy="553998"/>
          </a:xfrm>
          <a:prstGeom prst="rect">
            <a:avLst/>
          </a:prstGeom>
          <a:noFill/>
        </p:spPr>
        <p:txBody>
          <a:bodyPr wrap="square" rtlCol="0">
            <a:spAutoFit/>
          </a:bodyPr>
          <a:lstStyle/>
          <a:p>
            <a:r>
              <a:rPr lang="en-US" sz="1000" dirty="0"/>
              <a:t>Image:</a:t>
            </a:r>
            <a:r>
              <a:rPr lang="en-US" sz="1000" dirty="0">
                <a:hlinkClick r:id="rId4"/>
              </a:rPr>
              <a:t> http://</a:t>
            </a:r>
            <a:r>
              <a:rPr lang="en-US" sz="1000" dirty="0" err="1">
                <a:hlinkClick r:id="rId4"/>
              </a:rPr>
              <a:t>www.caritas.org.au</a:t>
            </a:r>
            <a:r>
              <a:rPr lang="en-US" sz="1000" dirty="0">
                <a:hlinkClick r:id="rId4"/>
              </a:rPr>
              <a:t>/images/</a:t>
            </a:r>
            <a:r>
              <a:rPr lang="en-US" sz="1000" dirty="0" err="1">
                <a:hlinkClick r:id="rId4"/>
              </a:rPr>
              <a:t>cambodia</a:t>
            </a:r>
            <a:r>
              <a:rPr lang="en-US" sz="1000" dirty="0">
                <a:hlinkClick r:id="rId4"/>
              </a:rPr>
              <a:t>/cam_sspr_july04_2.JPG?sfvrsn=7</a:t>
            </a:r>
            <a:endParaRPr lang="en-US" sz="1000" dirty="0"/>
          </a:p>
        </p:txBody>
      </p:sp>
    </p:spTree>
    <p:extLst>
      <p:ext uri="{BB962C8B-B14F-4D97-AF65-F5344CB8AC3E}">
        <p14:creationId xmlns:p14="http://schemas.microsoft.com/office/powerpoint/2010/main" val="4077003843"/>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92500" lnSpcReduction="10000"/>
          </a:bodyPr>
          <a:lstStyle/>
          <a:p>
            <a:pPr>
              <a:lnSpc>
                <a:spcPct val="130000"/>
              </a:lnSpc>
              <a:spcAft>
                <a:spcPts val="600"/>
              </a:spcAft>
              <a:buNone/>
            </a:pPr>
            <a:r>
              <a:rPr lang="en-US" dirty="0">
                <a:cs typeface="Cordia New" pitchFamily="34" charset="-34"/>
              </a:rPr>
              <a:t> The most vulnerable people in Asia Region will be:</a:t>
            </a:r>
          </a:p>
          <a:p>
            <a:pPr lvl="1">
              <a:lnSpc>
                <a:spcPct val="130000"/>
              </a:lnSpc>
              <a:spcAft>
                <a:spcPts val="600"/>
              </a:spcAft>
            </a:pPr>
            <a:r>
              <a:rPr lang="en-US" sz="2600" dirty="0">
                <a:solidFill>
                  <a:srgbClr val="FF0000"/>
                </a:solidFill>
                <a:cs typeface="Cordia New" pitchFamily="34" charset="-34"/>
              </a:rPr>
              <a:t>The poor</a:t>
            </a:r>
            <a:r>
              <a:rPr lang="en-US" sz="2600" dirty="0">
                <a:cs typeface="Cordia New" pitchFamily="34" charset="-34"/>
              </a:rPr>
              <a:t> (fewer resources to adapt to the rapid environmental changes)</a:t>
            </a:r>
          </a:p>
          <a:p>
            <a:pPr lvl="1">
              <a:lnSpc>
                <a:spcPct val="130000"/>
              </a:lnSpc>
              <a:spcAft>
                <a:spcPts val="600"/>
              </a:spcAft>
            </a:pPr>
            <a:r>
              <a:rPr lang="en-US" sz="2600" dirty="0">
                <a:cs typeface="Cordia New" pitchFamily="34" charset="-34"/>
              </a:rPr>
              <a:t>In rural areas, </a:t>
            </a:r>
            <a:r>
              <a:rPr lang="en-US" sz="2600" dirty="0">
                <a:solidFill>
                  <a:srgbClr val="FF0000"/>
                </a:solidFill>
                <a:cs typeface="Cordia New" pitchFamily="34" charset="-34"/>
              </a:rPr>
              <a:t>women</a:t>
            </a:r>
            <a:r>
              <a:rPr lang="en-US" sz="2600" dirty="0">
                <a:cs typeface="Cordia New" pitchFamily="34" charset="-34"/>
              </a:rPr>
              <a:t> are increasingly becoming household heads and have the double burden of social reproduction and agricultural work</a:t>
            </a:r>
          </a:p>
          <a:p>
            <a:pPr lvl="1">
              <a:lnSpc>
                <a:spcPct val="130000"/>
              </a:lnSpc>
              <a:spcAft>
                <a:spcPts val="600"/>
              </a:spcAft>
            </a:pPr>
            <a:r>
              <a:rPr lang="en-US" sz="2600" dirty="0">
                <a:solidFill>
                  <a:srgbClr val="FF0000"/>
                </a:solidFill>
                <a:cs typeface="Cordia New" pitchFamily="34" charset="-34"/>
              </a:rPr>
              <a:t>Pregnant women</a:t>
            </a:r>
            <a:r>
              <a:rPr lang="en-US" sz="2600" dirty="0">
                <a:cs typeface="Cordia New" pitchFamily="34" charset="-34"/>
              </a:rPr>
              <a:t> are especially vulnerable</a:t>
            </a:r>
          </a:p>
          <a:p>
            <a:pPr lvl="1">
              <a:lnSpc>
                <a:spcPct val="130000"/>
              </a:lnSpc>
              <a:spcAft>
                <a:spcPts val="600"/>
              </a:spcAft>
            </a:pPr>
            <a:r>
              <a:rPr lang="en-US" sz="2600" dirty="0"/>
              <a:t>People living in </a:t>
            </a:r>
            <a:r>
              <a:rPr lang="en-US" sz="2600" dirty="0">
                <a:solidFill>
                  <a:srgbClr val="FF0000"/>
                </a:solidFill>
              </a:rPr>
              <a:t>substandard housing or water systems</a:t>
            </a:r>
            <a:r>
              <a:rPr lang="en-US" sz="2600" dirty="0"/>
              <a:t> will  experience greater risks to life and health with severe weather events</a:t>
            </a:r>
          </a:p>
          <a:p>
            <a:pPr lvl="2">
              <a:lnSpc>
                <a:spcPct val="130000"/>
              </a:lnSpc>
              <a:spcAft>
                <a:spcPts val="600"/>
              </a:spcAft>
            </a:pPr>
            <a:r>
              <a:rPr lang="en-US" dirty="0"/>
              <a:t>Informal settlements: 79% of population in Cambodia, 44% of population in Philippines and 41% of population in Vietnam</a:t>
            </a:r>
          </a:p>
          <a:p>
            <a:pPr lvl="1">
              <a:lnSpc>
                <a:spcPct val="130000"/>
              </a:lnSpc>
              <a:spcAft>
                <a:spcPts val="600"/>
              </a:spcAft>
            </a:pPr>
            <a:endParaRPr lang="th-TH" dirty="0"/>
          </a:p>
          <a:p>
            <a:pPr>
              <a:lnSpc>
                <a:spcPct val="130000"/>
              </a:lnSpc>
              <a:spcAft>
                <a:spcPts val="600"/>
              </a:spcAft>
            </a:pPr>
            <a:endParaRPr lang="en-US" dirty="0"/>
          </a:p>
        </p:txBody>
      </p:sp>
      <p:sp>
        <p:nvSpPr>
          <p:cNvPr id="2" name="Title 1"/>
          <p:cNvSpPr>
            <a:spLocks noGrp="1"/>
          </p:cNvSpPr>
          <p:nvPr>
            <p:ph type="title"/>
          </p:nvPr>
        </p:nvSpPr>
        <p:spPr/>
        <p:txBody>
          <a:bodyPr>
            <a:noAutofit/>
          </a:bodyPr>
          <a:lstStyle/>
          <a:p>
            <a:r>
              <a:rPr lang="en-US" sz="3000" dirty="0">
                <a:cs typeface="Angsana New" charset="-34"/>
              </a:rPr>
              <a:t>Who is vulnerable to climatic health stressors?</a:t>
            </a:r>
            <a:endParaRPr lang="en-US" sz="3000" dirty="0"/>
          </a:p>
        </p:txBody>
      </p:sp>
    </p:spTree>
    <p:extLst>
      <p:ext uri="{BB962C8B-B14F-4D97-AF65-F5344CB8AC3E}">
        <p14:creationId xmlns:p14="http://schemas.microsoft.com/office/powerpoint/2010/main" val="392643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idx="1"/>
          </p:nvPr>
        </p:nvSpPr>
        <p:spPr>
          <a:prstGeom prst="rect">
            <a:avLst/>
          </a:prstGeom>
          <a:noFill/>
          <a:ln>
            <a:noFill/>
          </a:ln>
        </p:spPr>
        <p:txBody>
          <a:bodyPr vert="horz" lIns="91425" tIns="45700" rIns="91425" bIns="45700" rtlCol="0" anchor="t" anchorCtr="0">
            <a:noAutofit/>
          </a:bodyPr>
          <a:lstStyle/>
          <a:p>
            <a:pPr marL="355600">
              <a:spcAft>
                <a:spcPts val="600"/>
              </a:spcAft>
              <a:buClr>
                <a:schemeClr val="dk1"/>
              </a:buClr>
              <a:buSzPct val="100000"/>
            </a:pPr>
            <a:r>
              <a:rPr lang="en-US" sz="2000" dirty="0">
                <a:solidFill>
                  <a:schemeClr val="dk1"/>
                </a:solidFill>
                <a:ea typeface="Arial"/>
                <a:cs typeface="Arial"/>
                <a:sym typeface="Arial"/>
              </a:rPr>
              <a:t>Vulnerability will be greater in </a:t>
            </a:r>
            <a:r>
              <a:rPr lang="en-US" sz="2000" dirty="0">
                <a:solidFill>
                  <a:srgbClr val="FF0000"/>
                </a:solidFill>
              </a:rPr>
              <a:t>highly dense populations</a:t>
            </a:r>
          </a:p>
          <a:p>
            <a:pPr marL="355600">
              <a:spcAft>
                <a:spcPts val="600"/>
              </a:spcAft>
              <a:buClr>
                <a:schemeClr val="dk1"/>
              </a:buClr>
              <a:buSzPct val="100000"/>
            </a:pPr>
            <a:r>
              <a:rPr lang="en-US" sz="2000" dirty="0">
                <a:solidFill>
                  <a:schemeClr val="dk1"/>
                </a:solidFill>
                <a:ea typeface="Arial"/>
                <a:cs typeface="Arial"/>
                <a:sym typeface="Arial"/>
              </a:rPr>
              <a:t>Vulnerability will be greatest in areas of</a:t>
            </a:r>
            <a:r>
              <a:rPr lang="en-US" sz="2000" dirty="0">
                <a:solidFill>
                  <a:srgbClr val="FF0000"/>
                </a:solidFill>
                <a:ea typeface="Arial"/>
                <a:cs typeface="Arial"/>
                <a:sym typeface="Arial"/>
              </a:rPr>
              <a:t> </a:t>
            </a:r>
            <a:r>
              <a:rPr lang="en-US" sz="2000" dirty="0">
                <a:solidFill>
                  <a:srgbClr val="FF0000"/>
                </a:solidFill>
              </a:rPr>
              <a:t>low resources for health care</a:t>
            </a:r>
          </a:p>
          <a:p>
            <a:pPr marL="355600">
              <a:spcAft>
                <a:spcPts val="600"/>
              </a:spcAft>
              <a:buClr>
                <a:srgbClr val="000000"/>
              </a:buClr>
              <a:buSzPct val="100000"/>
            </a:pPr>
            <a:r>
              <a:rPr lang="en-US" sz="2000" dirty="0">
                <a:solidFill>
                  <a:schemeClr val="dk1"/>
                </a:solidFill>
              </a:rPr>
              <a:t>Vulnerability will be greatest in areas of</a:t>
            </a:r>
            <a:r>
              <a:rPr lang="en-US" sz="2000" dirty="0">
                <a:solidFill>
                  <a:srgbClr val="FF0000"/>
                </a:solidFill>
              </a:rPr>
              <a:t> low resources for disaster and emergency response</a:t>
            </a:r>
          </a:p>
          <a:p>
            <a:pPr marL="355600">
              <a:spcAft>
                <a:spcPts val="600"/>
              </a:spcAft>
              <a:buClr>
                <a:srgbClr val="000000"/>
              </a:buClr>
              <a:buSzPct val="100000"/>
            </a:pPr>
            <a:r>
              <a:rPr lang="en-US" sz="2000" dirty="0">
                <a:solidFill>
                  <a:srgbClr val="000000"/>
                </a:solidFill>
                <a:ea typeface="Arial"/>
                <a:cs typeface="Arial"/>
                <a:sym typeface="Arial"/>
              </a:rPr>
              <a:t>Vulnerability will be greatest in areas of</a:t>
            </a:r>
            <a:r>
              <a:rPr lang="en-US" sz="2000" dirty="0">
                <a:solidFill>
                  <a:srgbClr val="FF0000"/>
                </a:solidFill>
                <a:ea typeface="Arial"/>
                <a:cs typeface="Arial"/>
                <a:sym typeface="Arial"/>
              </a:rPr>
              <a:t> over allocated, polluted, and inadequate water supplies</a:t>
            </a:r>
          </a:p>
          <a:p>
            <a:pPr marL="355600">
              <a:spcAft>
                <a:spcPts val="600"/>
              </a:spcAft>
              <a:buClr>
                <a:srgbClr val="000000"/>
              </a:buClr>
              <a:buSzPct val="100000"/>
            </a:pPr>
            <a:r>
              <a:rPr lang="en-US" sz="2000" dirty="0">
                <a:solidFill>
                  <a:srgbClr val="000000"/>
                </a:solidFill>
                <a:ea typeface="Arial"/>
                <a:cs typeface="Arial"/>
                <a:sym typeface="Arial"/>
              </a:rPr>
              <a:t>Vulnerability will be greatest in areas of</a:t>
            </a:r>
            <a:r>
              <a:rPr lang="en-US" sz="2000" dirty="0">
                <a:solidFill>
                  <a:srgbClr val="FF0000"/>
                </a:solidFill>
                <a:ea typeface="Arial"/>
                <a:cs typeface="Arial"/>
                <a:sym typeface="Arial"/>
              </a:rPr>
              <a:t> substandard housing and sanitation</a:t>
            </a:r>
          </a:p>
          <a:p>
            <a:pPr marL="355600">
              <a:spcAft>
                <a:spcPts val="600"/>
              </a:spcAft>
              <a:buClr>
                <a:schemeClr val="dk1"/>
              </a:buClr>
              <a:buSzPct val="100000"/>
            </a:pPr>
            <a:r>
              <a:rPr lang="en-US" sz="2000" dirty="0">
                <a:solidFill>
                  <a:schemeClr val="dk1"/>
                </a:solidFill>
              </a:rPr>
              <a:t>Vulnerability will be greatest in areas of</a:t>
            </a:r>
            <a:r>
              <a:rPr lang="en-US" sz="2000" dirty="0">
                <a:solidFill>
                  <a:srgbClr val="FF0000"/>
                </a:solidFill>
              </a:rPr>
              <a:t> low diversity of agricultural cropping systems</a:t>
            </a:r>
          </a:p>
          <a:p>
            <a:pPr marL="355600">
              <a:spcAft>
                <a:spcPts val="600"/>
              </a:spcAft>
              <a:buClr>
                <a:srgbClr val="FF0000"/>
              </a:buClr>
              <a:buSzPct val="100000"/>
            </a:pPr>
            <a:r>
              <a:rPr lang="en-US" sz="2000" dirty="0">
                <a:solidFill>
                  <a:schemeClr val="dk1"/>
                </a:solidFill>
              </a:rPr>
              <a:t>Vulnerability will be greatest in areas of</a:t>
            </a:r>
            <a:r>
              <a:rPr lang="en-US" sz="2000" dirty="0">
                <a:solidFill>
                  <a:srgbClr val="FF0000"/>
                </a:solidFill>
              </a:rPr>
              <a:t> high proportion of women and children in the population</a:t>
            </a:r>
          </a:p>
          <a:p>
            <a:pPr marL="355600">
              <a:spcAft>
                <a:spcPts val="600"/>
              </a:spcAft>
              <a:buClr>
                <a:schemeClr val="dk1"/>
              </a:buClr>
              <a:buSzPct val="100000"/>
            </a:pPr>
            <a:r>
              <a:rPr lang="en-US" sz="2000" dirty="0">
                <a:solidFill>
                  <a:schemeClr val="dk1"/>
                </a:solidFill>
                <a:ea typeface="Arial"/>
                <a:cs typeface="Arial"/>
                <a:sym typeface="Arial"/>
              </a:rPr>
              <a:t>Greater </a:t>
            </a:r>
            <a:r>
              <a:rPr lang="en-US" sz="2000" dirty="0">
                <a:solidFill>
                  <a:schemeClr val="dk1"/>
                </a:solidFill>
              </a:rPr>
              <a:t>vulnerability</a:t>
            </a:r>
            <a:r>
              <a:rPr lang="en-US" sz="2000" dirty="0">
                <a:solidFill>
                  <a:schemeClr val="dk1"/>
                </a:solidFill>
                <a:ea typeface="Arial"/>
                <a:cs typeface="Arial"/>
                <a:sym typeface="Arial"/>
              </a:rPr>
              <a:t> for </a:t>
            </a:r>
            <a:r>
              <a:rPr lang="en-US" sz="2000" dirty="0">
                <a:solidFill>
                  <a:srgbClr val="FF0000"/>
                </a:solidFill>
              </a:rPr>
              <a:t>populations with serious existing problems</a:t>
            </a:r>
          </a:p>
        </p:txBody>
      </p:sp>
      <p:sp>
        <p:nvSpPr>
          <p:cNvPr id="2" name="Title 1"/>
          <p:cNvSpPr>
            <a:spLocks noGrp="1"/>
          </p:cNvSpPr>
          <p:nvPr>
            <p:ph type="title"/>
          </p:nvPr>
        </p:nvSpPr>
        <p:spPr/>
        <p:txBody>
          <a:bodyPr>
            <a:normAutofit fontScale="90000"/>
          </a:bodyPr>
          <a:lstStyle/>
          <a:p>
            <a:r>
              <a:rPr lang="en-US" dirty="0"/>
              <a:t>Generalizations about Climate Change Vulnerability of Human Populations</a:t>
            </a:r>
          </a:p>
        </p:txBody>
      </p:sp>
    </p:spTree>
    <p:extLst>
      <p:ext uri="{BB962C8B-B14F-4D97-AF65-F5344CB8AC3E}">
        <p14:creationId xmlns:p14="http://schemas.microsoft.com/office/powerpoint/2010/main" val="285892635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8077200" y="6812899"/>
            <a:ext cx="2133600" cy="365125"/>
          </a:xfrm>
          <a:prstGeom prst="rect">
            <a:avLst/>
          </a:prstGeom>
          <a:noFill/>
        </p:spPr>
        <p:txBody>
          <a:bodyPr anchor="ctr"/>
          <a:lstStyle/>
          <a:p>
            <a:pPr algn="r">
              <a:defRPr/>
            </a:pPr>
            <a:fld id="{001F5712-2C5A-473E-AABE-E71A3B57CC44}" type="slidenum">
              <a:rPr lang="en-US" sz="1200" kern="0">
                <a:solidFill>
                  <a:schemeClr val="tx1">
                    <a:tint val="75000"/>
                  </a:schemeClr>
                </a:solidFill>
                <a:latin typeface="Arial"/>
                <a:ea typeface="Arial"/>
                <a:cs typeface="Arial"/>
                <a:sym typeface="Arial"/>
              </a:rPr>
              <a:pPr algn="r">
                <a:defRPr/>
              </a:pPr>
              <a:t>24</a:t>
            </a:fld>
            <a:endParaRPr lang="en-US" sz="1200" kern="0" dirty="0">
              <a:solidFill>
                <a:schemeClr val="tx1">
                  <a:tint val="75000"/>
                </a:schemeClr>
              </a:solidFill>
              <a:latin typeface="Arial"/>
              <a:ea typeface="Arial"/>
              <a:cs typeface="Arial"/>
              <a:sym typeface="Arial"/>
            </a:endParaRPr>
          </a:p>
        </p:txBody>
      </p:sp>
      <p:pic>
        <p:nvPicPr>
          <p:cNvPr id="30722" name="Picture 3"/>
          <p:cNvPicPr>
            <a:picLocks noChangeAspect="1" noChangeArrowheads="1"/>
          </p:cNvPicPr>
          <p:nvPr/>
        </p:nvPicPr>
        <p:blipFill>
          <a:blip r:embed="rId3"/>
          <a:srcRect/>
          <a:stretch>
            <a:fillRect/>
          </a:stretch>
        </p:blipFill>
        <p:spPr bwMode="auto">
          <a:xfrm>
            <a:off x="2057400" y="2302812"/>
            <a:ext cx="7951788" cy="3519487"/>
          </a:xfrm>
          <a:prstGeom prst="rect">
            <a:avLst/>
          </a:prstGeom>
          <a:noFill/>
          <a:ln w="9525">
            <a:noFill/>
            <a:miter lim="800000"/>
            <a:headEnd/>
            <a:tailEnd/>
          </a:ln>
        </p:spPr>
      </p:pic>
      <p:sp>
        <p:nvSpPr>
          <p:cNvPr id="30723" name="Rectangle 10"/>
          <p:cNvSpPr>
            <a:spLocks noChangeArrowheads="1"/>
          </p:cNvSpPr>
          <p:nvPr/>
        </p:nvSpPr>
        <p:spPr bwMode="auto">
          <a:xfrm>
            <a:off x="1752600" y="1204473"/>
            <a:ext cx="8534400" cy="1219200"/>
          </a:xfrm>
          <a:prstGeom prst="rect">
            <a:avLst/>
          </a:prstGeom>
          <a:noFill/>
          <a:ln w="9525">
            <a:noFill/>
            <a:miter lim="800000"/>
            <a:headEnd/>
            <a:tailEnd/>
          </a:ln>
        </p:spPr>
        <p:txBody>
          <a:bodyPr/>
          <a:lstStyle/>
          <a:p>
            <a:pPr eaLnBrk="0" hangingPunct="0">
              <a:spcBef>
                <a:spcPts val="700"/>
              </a:spcBef>
            </a:pPr>
            <a:r>
              <a:rPr lang="en-US" sz="2500" dirty="0">
                <a:latin typeface="Calibri"/>
                <a:cs typeface="Calibri"/>
              </a:rPr>
              <a:t>Majority of </a:t>
            </a:r>
            <a:r>
              <a:rPr lang="en-US" sz="2500" dirty="0">
                <a:solidFill>
                  <a:srgbClr val="FF0000"/>
                </a:solidFill>
                <a:latin typeface="Calibri"/>
                <a:cs typeface="Calibri"/>
              </a:rPr>
              <a:t>Vector-borne Disease</a:t>
            </a:r>
            <a:r>
              <a:rPr lang="en-US" sz="2500" dirty="0">
                <a:latin typeface="Calibri"/>
                <a:cs typeface="Calibri"/>
              </a:rPr>
              <a:t> (VBD) burden borne by developing countries (including </a:t>
            </a:r>
            <a:r>
              <a:rPr lang="en-US" sz="2500" dirty="0">
                <a:solidFill>
                  <a:srgbClr val="FF0000"/>
                </a:solidFill>
                <a:latin typeface="Calibri"/>
                <a:cs typeface="Calibri"/>
              </a:rPr>
              <a:t>SEA Region</a:t>
            </a:r>
            <a:r>
              <a:rPr lang="en-US" sz="2500" dirty="0">
                <a:latin typeface="Calibri"/>
                <a:cs typeface="Calibri"/>
              </a:rPr>
              <a:t>)</a:t>
            </a:r>
          </a:p>
        </p:txBody>
      </p:sp>
      <p:pic>
        <p:nvPicPr>
          <p:cNvPr id="30724" name="Picture 4"/>
          <p:cNvPicPr>
            <a:picLocks noChangeAspect="1" noChangeArrowheads="1"/>
          </p:cNvPicPr>
          <p:nvPr/>
        </p:nvPicPr>
        <p:blipFill>
          <a:blip r:embed="rId4"/>
          <a:srcRect/>
          <a:stretch>
            <a:fillRect/>
          </a:stretch>
        </p:blipFill>
        <p:spPr bwMode="auto">
          <a:xfrm>
            <a:off x="1752601" y="4310998"/>
            <a:ext cx="1800225" cy="1816100"/>
          </a:xfrm>
          <a:prstGeom prst="rect">
            <a:avLst/>
          </a:prstGeom>
          <a:noFill/>
          <a:ln w="9525">
            <a:noFill/>
            <a:miter lim="800000"/>
            <a:headEnd/>
            <a:tailEnd/>
          </a:ln>
        </p:spPr>
      </p:pic>
      <p:sp>
        <p:nvSpPr>
          <p:cNvPr id="30725" name="Text Box 12"/>
          <p:cNvSpPr txBox="1">
            <a:spLocks noChangeArrowheads="1"/>
          </p:cNvSpPr>
          <p:nvPr/>
        </p:nvSpPr>
        <p:spPr bwMode="auto">
          <a:xfrm>
            <a:off x="8469777" y="6205598"/>
            <a:ext cx="1348446" cy="369332"/>
          </a:xfrm>
          <a:prstGeom prst="rect">
            <a:avLst/>
          </a:prstGeom>
          <a:noFill/>
          <a:ln w="9525">
            <a:noFill/>
            <a:miter lim="800000"/>
            <a:headEnd/>
            <a:tailEnd/>
          </a:ln>
        </p:spPr>
        <p:txBody>
          <a:bodyPr wrap="none">
            <a:spAutoFit/>
          </a:bodyPr>
          <a:lstStyle/>
          <a:p>
            <a:r>
              <a:rPr lang="en-US" dirty="0"/>
              <a:t>WHO (2008)</a:t>
            </a:r>
            <a:endParaRPr lang="th-TH" dirty="0"/>
          </a:p>
        </p:txBody>
      </p:sp>
      <p:sp>
        <p:nvSpPr>
          <p:cNvPr id="30726" name="Rectangle 13"/>
          <p:cNvSpPr>
            <a:spLocks noChangeArrowheads="1"/>
          </p:cNvSpPr>
          <p:nvPr/>
        </p:nvSpPr>
        <p:spPr bwMode="auto">
          <a:xfrm>
            <a:off x="7041185" y="2640636"/>
            <a:ext cx="2438400" cy="1676400"/>
          </a:xfrm>
          <a:prstGeom prst="rect">
            <a:avLst/>
          </a:prstGeom>
          <a:noFill/>
          <a:ln w="25400">
            <a:solidFill>
              <a:srgbClr val="FF0000"/>
            </a:solidFill>
            <a:miter lim="800000"/>
            <a:headEnd/>
            <a:tailEnd/>
          </a:ln>
        </p:spPr>
        <p:txBody>
          <a:bodyPr wrap="none" anchor="ctr"/>
          <a:lstStyle/>
          <a:p>
            <a:pPr algn="ctr"/>
            <a:endParaRPr lang="th-TH"/>
          </a:p>
        </p:txBody>
      </p:sp>
      <p:sp>
        <p:nvSpPr>
          <p:cNvPr id="2" name="Title 1"/>
          <p:cNvSpPr>
            <a:spLocks noGrp="1"/>
          </p:cNvSpPr>
          <p:nvPr>
            <p:ph type="title"/>
          </p:nvPr>
        </p:nvSpPr>
        <p:spPr>
          <a:xfrm>
            <a:off x="219075" y="80010"/>
            <a:ext cx="11880000" cy="1080000"/>
          </a:xfrm>
        </p:spPr>
        <p:txBody>
          <a:bodyPr/>
          <a:lstStyle/>
          <a:p>
            <a:r>
              <a:rPr lang="en-US" dirty="0"/>
              <a:t>Vector Borne Diseases</a:t>
            </a:r>
          </a:p>
        </p:txBody>
      </p:sp>
    </p:spTree>
    <p:extLst>
      <p:ext uri="{BB962C8B-B14F-4D97-AF65-F5344CB8AC3E}">
        <p14:creationId xmlns:p14="http://schemas.microsoft.com/office/powerpoint/2010/main" val="1354397420"/>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Estimated Deaths Due to Climate Change</a:t>
            </a:r>
          </a:p>
        </p:txBody>
      </p:sp>
      <p:pic>
        <p:nvPicPr>
          <p:cNvPr id="3" name="Picture 2" descr="http://www.news.wisc.edu/news/images/map_climate_change_Patz05.gif"/>
          <p:cNvPicPr>
            <a:picLocks noChangeAspect="1" noChangeArrowheads="1"/>
          </p:cNvPicPr>
          <p:nvPr/>
        </p:nvPicPr>
        <p:blipFill>
          <a:blip r:embed="rId3" cstate="print"/>
          <a:srcRect/>
          <a:stretch>
            <a:fillRect/>
          </a:stretch>
        </p:blipFill>
        <p:spPr bwMode="auto">
          <a:xfrm>
            <a:off x="1609485" y="1176103"/>
            <a:ext cx="8948039" cy="5355325"/>
          </a:xfrm>
          <a:prstGeom prst="rect">
            <a:avLst/>
          </a:prstGeom>
          <a:noFill/>
        </p:spPr>
      </p:pic>
    </p:spTree>
    <p:extLst>
      <p:ext uri="{BB962C8B-B14F-4D97-AF65-F5344CB8AC3E}">
        <p14:creationId xmlns:p14="http://schemas.microsoft.com/office/powerpoint/2010/main" val="56736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Fatalities Due to Disasters</a:t>
            </a:r>
          </a:p>
        </p:txBody>
      </p:sp>
      <p:pic>
        <p:nvPicPr>
          <p:cNvPr id="121858" name="Picture 2"/>
          <p:cNvPicPr>
            <a:picLocks noChangeAspect="1" noChangeArrowheads="1"/>
          </p:cNvPicPr>
          <p:nvPr/>
        </p:nvPicPr>
        <p:blipFill>
          <a:blip r:embed="rId3" cstate="print"/>
          <a:srcRect/>
          <a:stretch>
            <a:fillRect/>
          </a:stretch>
        </p:blipFill>
        <p:spPr bwMode="auto">
          <a:xfrm>
            <a:off x="2057400" y="1104901"/>
            <a:ext cx="8073042" cy="5538496"/>
          </a:xfrm>
          <a:prstGeom prst="rect">
            <a:avLst/>
          </a:prstGeom>
          <a:noFill/>
          <a:ln w="9525">
            <a:noFill/>
            <a:miter lim="800000"/>
            <a:headEnd/>
            <a:tailEnd/>
          </a:ln>
        </p:spPr>
      </p:pic>
    </p:spTree>
    <p:extLst>
      <p:ext uri="{BB962C8B-B14F-4D97-AF65-F5344CB8AC3E}">
        <p14:creationId xmlns:p14="http://schemas.microsoft.com/office/powerpoint/2010/main" val="276973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cstate="print"/>
          <a:srcRect/>
          <a:stretch>
            <a:fillRect/>
          </a:stretch>
        </p:blipFill>
        <p:spPr bwMode="auto">
          <a:xfrm>
            <a:off x="2256002" y="1026002"/>
            <a:ext cx="7775999" cy="583199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Diseases That Climate Change Might Affect</a:t>
            </a:r>
          </a:p>
        </p:txBody>
      </p:sp>
    </p:spTree>
    <p:extLst>
      <p:ext uri="{BB962C8B-B14F-4D97-AF65-F5344CB8AC3E}">
        <p14:creationId xmlns:p14="http://schemas.microsoft.com/office/powerpoint/2010/main" val="2151724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5"/>
          <p:cNvSpPr txBox="1">
            <a:spLocks noGrp="1"/>
          </p:cNvSpPr>
          <p:nvPr/>
        </p:nvSpPr>
        <p:spPr>
          <a:xfrm>
            <a:off x="8077200" y="6215742"/>
            <a:ext cx="2133600" cy="365125"/>
          </a:xfrm>
          <a:prstGeom prst="rect">
            <a:avLst/>
          </a:prstGeom>
          <a:noFill/>
        </p:spPr>
        <p:txBody>
          <a:bodyPr anchor="ctr"/>
          <a:lstStyle/>
          <a:p>
            <a:pPr algn="r">
              <a:defRPr/>
            </a:pPr>
            <a:fld id="{36468D77-A3E3-4A3C-A9F2-6FE92B0AABF2}" type="slidenum">
              <a:rPr lang="en-US" sz="1200" kern="0">
                <a:solidFill>
                  <a:schemeClr val="tx1">
                    <a:tint val="75000"/>
                  </a:schemeClr>
                </a:solidFill>
                <a:latin typeface="Arial"/>
                <a:ea typeface="Arial"/>
                <a:cs typeface="Arial"/>
                <a:sym typeface="Arial"/>
              </a:rPr>
              <a:pPr algn="r">
                <a:defRPr/>
              </a:pPr>
              <a:t>28</a:t>
            </a:fld>
            <a:endParaRPr lang="en-US" sz="1200" kern="0" dirty="0">
              <a:solidFill>
                <a:schemeClr val="tx1">
                  <a:tint val="75000"/>
                </a:schemeClr>
              </a:solidFill>
              <a:latin typeface="Arial"/>
              <a:ea typeface="Arial"/>
              <a:cs typeface="Arial"/>
              <a:sym typeface="Arial"/>
            </a:endParaRPr>
          </a:p>
        </p:txBody>
      </p:sp>
      <p:graphicFrame>
        <p:nvGraphicFramePr>
          <p:cNvPr id="87075" name="Group 35"/>
          <p:cNvGraphicFramePr>
            <a:graphicFrameLocks noGrp="1"/>
          </p:cNvGraphicFramePr>
          <p:nvPr>
            <p:ph idx="1"/>
            <p:extLst>
              <p:ext uri="{D42A27DB-BD31-4B8C-83A1-F6EECF244321}">
                <p14:modId xmlns:p14="http://schemas.microsoft.com/office/powerpoint/2010/main" val="2567718291"/>
              </p:ext>
            </p:extLst>
          </p:nvPr>
        </p:nvGraphicFramePr>
        <p:xfrm>
          <a:off x="838200" y="1321773"/>
          <a:ext cx="10515601" cy="5054394"/>
        </p:xfrm>
        <a:graphic>
          <a:graphicData uri="http://schemas.openxmlformats.org/drawingml/2006/table">
            <a:tbl>
              <a:tblPr/>
              <a:tblGrid>
                <a:gridCol w="7622441">
                  <a:extLst>
                    <a:ext uri="{9D8B030D-6E8A-4147-A177-3AD203B41FA5}">
                      <a16:colId xmlns:a16="http://schemas.microsoft.com/office/drawing/2014/main" val="20000"/>
                    </a:ext>
                  </a:extLst>
                </a:gridCol>
                <a:gridCol w="2893160">
                  <a:extLst>
                    <a:ext uri="{9D8B030D-6E8A-4147-A177-3AD203B41FA5}">
                      <a16:colId xmlns:a16="http://schemas.microsoft.com/office/drawing/2014/main" val="20001"/>
                    </a:ext>
                  </a:extLst>
                </a:gridCol>
              </a:tblGrid>
              <a:tr h="458788">
                <a:tc>
                  <a:txBody>
                    <a:bodyPr/>
                    <a:lstStyle/>
                    <a:p>
                      <a:pPr marL="0" marR="0" lvl="0" indent="0" algn="r" defTabSz="914400" rtl="0" eaLnBrk="0" fontAlgn="base" latinLnBrk="0" hangingPunct="0">
                        <a:lnSpc>
                          <a:spcPct val="100000"/>
                        </a:lnSpc>
                        <a:spcBef>
                          <a:spcPts val="7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cs typeface="Cordia New" pitchFamily="34" charset="-34"/>
                        </a:rPr>
                        <a:t>Negative Impact</a:t>
                      </a:r>
                    </a:p>
                  </a:txBody>
                  <a:tcPr marL="116843" marR="116843"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Calibri" pitchFamily="34" charset="0"/>
                          <a:cs typeface="Cordia New" pitchFamily="34" charset="-34"/>
                        </a:rPr>
                        <a:t>Positive Impact</a:t>
                      </a:r>
                    </a:p>
                  </a:txBody>
                  <a:tcPr marL="116843" marR="11684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1563">
                <a:tc>
                  <a:txBody>
                    <a:bodyPr/>
                    <a:lstStyle/>
                    <a:p>
                      <a:pPr marL="0" marR="0" lvl="0" indent="0" algn="l" defTabSz="914400" rtl="0" eaLnBrk="0" fontAlgn="base" latinLnBrk="0" hangingPunct="0">
                        <a:lnSpc>
                          <a:spcPct val="100000"/>
                        </a:lnSpc>
                        <a:spcBef>
                          <a:spcPct val="35000"/>
                        </a:spcBef>
                        <a:spcAft>
                          <a:spcPct val="0"/>
                        </a:spcAft>
                        <a:buClrTx/>
                        <a:buSzTx/>
                        <a:buFont typeface="Arial" charset="0"/>
                        <a:buNone/>
                        <a:tabLst/>
                      </a:pPr>
                      <a:r>
                        <a:rPr kumimoji="0" lang="en-US" sz="1600" b="1" i="0" u="sng" strike="noStrike" cap="none" normalizeH="0" baseline="0" dirty="0">
                          <a:ln>
                            <a:noFill/>
                          </a:ln>
                          <a:solidFill>
                            <a:srgbClr val="FF0000"/>
                          </a:solidFill>
                          <a:effectLst/>
                          <a:latin typeface="Calibri" pitchFamily="34" charset="0"/>
                          <a:cs typeface="Cordia New" pitchFamily="34" charset="-34"/>
                        </a:rPr>
                        <a:t>Very High Confidence</a:t>
                      </a:r>
                      <a:r>
                        <a:rPr kumimoji="0" lang="en-US" sz="1600" b="0" i="0" u="sng" strike="noStrike" cap="none" normalizeH="0" baseline="0" dirty="0">
                          <a:ln>
                            <a:noFill/>
                          </a:ln>
                          <a:solidFill>
                            <a:srgbClr val="FF0000"/>
                          </a:solidFill>
                          <a:effectLst/>
                          <a:latin typeface="Calibri" pitchFamily="34" charset="0"/>
                          <a:cs typeface="Cordia New" pitchFamily="34" charset="-34"/>
                        </a:rPr>
                        <a:t> </a:t>
                      </a:r>
                    </a:p>
                    <a:p>
                      <a:pPr marL="0" marR="0" lvl="0" indent="0" algn="l" defTabSz="914400" rtl="0" eaLnBrk="0" fontAlgn="base" latinLnBrk="0" hangingPunct="0">
                        <a:lnSpc>
                          <a:spcPct val="100000"/>
                        </a:lnSpc>
                        <a:spcBef>
                          <a:spcPts val="600"/>
                        </a:spcBef>
                        <a:spcAft>
                          <a:spcPct val="0"/>
                        </a:spcAft>
                        <a:buClrTx/>
                        <a:buSzTx/>
                        <a:buFont typeface="Arial" pitchFamily="34" charset="0"/>
                        <a:buChar char="•"/>
                        <a:tabLst/>
                      </a:pPr>
                      <a:r>
                        <a:rPr kumimoji="0" lang="en-US" sz="1500" b="0" i="0" u="none" strike="noStrike" cap="none" normalizeH="0" baseline="0" dirty="0">
                          <a:ln>
                            <a:noFill/>
                          </a:ln>
                          <a:solidFill>
                            <a:schemeClr val="tx1"/>
                          </a:solidFill>
                          <a:effectLst/>
                          <a:latin typeface="Calibri" pitchFamily="34" charset="0"/>
                          <a:cs typeface="Cordia New" pitchFamily="34" charset="-34"/>
                        </a:rPr>
                        <a:t> Malaria: Contraction and expansion, </a:t>
                      </a:r>
                    </a:p>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en-US" sz="1500" b="0" i="0" u="none" strike="noStrike" cap="none" normalizeH="0" baseline="0" dirty="0">
                          <a:ln>
                            <a:noFill/>
                          </a:ln>
                          <a:solidFill>
                            <a:schemeClr val="tx1"/>
                          </a:solidFill>
                          <a:effectLst/>
                          <a:latin typeface="Calibri" pitchFamily="34" charset="0"/>
                          <a:cs typeface="Cordia New" pitchFamily="34" charset="-34"/>
                        </a:rPr>
                        <a:t>changes in transmission season</a:t>
                      </a:r>
                    </a:p>
                    <a:p>
                      <a:pPr marL="0" marR="0" lvl="0" indent="0" algn="l" defTabSz="914400" rtl="0" eaLnBrk="0" fontAlgn="base" latinLnBrk="0" hangingPunct="0">
                        <a:lnSpc>
                          <a:spcPct val="100000"/>
                        </a:lnSpc>
                        <a:spcBef>
                          <a:spcPct val="60000"/>
                        </a:spcBef>
                        <a:spcAft>
                          <a:spcPct val="0"/>
                        </a:spcAft>
                        <a:buClrTx/>
                        <a:buSzTx/>
                        <a:buFont typeface="Arial" charset="0"/>
                        <a:buNone/>
                        <a:tabLst/>
                      </a:pPr>
                      <a:r>
                        <a:rPr kumimoji="0" lang="en-US" sz="1600" b="1" i="0" u="sng" strike="noStrike" cap="none" normalizeH="0" baseline="0" dirty="0">
                          <a:ln>
                            <a:noFill/>
                          </a:ln>
                          <a:solidFill>
                            <a:srgbClr val="FF0000"/>
                          </a:solidFill>
                          <a:effectLst/>
                          <a:latin typeface="Calibri" pitchFamily="34" charset="0"/>
                          <a:cs typeface="Cordia New" pitchFamily="34" charset="-34"/>
                        </a:rPr>
                        <a:t>High Confidence</a:t>
                      </a:r>
                    </a:p>
                    <a:p>
                      <a:pPr marL="0" marR="0" lvl="0" indent="0" algn="l" defTabSz="914400" rtl="0" eaLnBrk="0" fontAlgn="base" latinLnBrk="0" hangingPunct="0">
                        <a:lnSpc>
                          <a:spcPct val="100000"/>
                        </a:lnSpc>
                        <a:spcBef>
                          <a:spcPct val="35000"/>
                        </a:spcBef>
                        <a:spcAft>
                          <a:spcPct val="0"/>
                        </a:spcAft>
                        <a:buClrTx/>
                        <a:buSzTx/>
                        <a:buFont typeface="Arial" pitchFamily="34" charset="0"/>
                        <a:buChar char="•"/>
                        <a:tabLst/>
                      </a:pPr>
                      <a:r>
                        <a:rPr kumimoji="0" lang="en-US" sz="1500" b="0" i="0" u="none" strike="noStrike" cap="none" normalizeH="0" baseline="0" dirty="0">
                          <a:ln>
                            <a:noFill/>
                          </a:ln>
                          <a:solidFill>
                            <a:schemeClr val="tx1"/>
                          </a:solidFill>
                          <a:effectLst/>
                          <a:latin typeface="Calibri" pitchFamily="34" charset="0"/>
                          <a:cs typeface="Cordia New" pitchFamily="34" charset="-34"/>
                        </a:rPr>
                        <a:t> Increase in malnutrition</a:t>
                      </a:r>
                    </a:p>
                    <a:p>
                      <a:pPr marL="0" marR="0" lvl="0" indent="0" algn="l" defTabSz="914400" rtl="0" eaLnBrk="0" fontAlgn="base" latinLnBrk="0" hangingPunct="0">
                        <a:lnSpc>
                          <a:spcPct val="100000"/>
                        </a:lnSpc>
                        <a:spcBef>
                          <a:spcPct val="5000"/>
                        </a:spcBef>
                        <a:spcAft>
                          <a:spcPct val="0"/>
                        </a:spcAft>
                        <a:buClrTx/>
                        <a:buSzTx/>
                        <a:buFont typeface="Arial" charset="0"/>
                        <a:buNone/>
                        <a:tabLst/>
                      </a:pPr>
                      <a:endParaRPr kumimoji="0" lang="en-US" sz="1500" b="0" i="0" u="none" strike="noStrike" cap="none" normalizeH="0" baseline="0" dirty="0">
                        <a:ln>
                          <a:noFill/>
                        </a:ln>
                        <a:solidFill>
                          <a:schemeClr val="tx1"/>
                        </a:solidFill>
                        <a:effectLst/>
                        <a:latin typeface="Calibri" pitchFamily="34" charset="0"/>
                        <a:cs typeface="Cordia New" pitchFamily="34" charset="-34"/>
                      </a:endParaRPr>
                    </a:p>
                    <a:p>
                      <a:pPr marL="0" marR="0" lvl="0" indent="0" algn="l" defTabSz="914400" rtl="0" eaLnBrk="0" fontAlgn="base" latinLnBrk="0" hangingPunct="0">
                        <a:lnSpc>
                          <a:spcPct val="100000"/>
                        </a:lnSpc>
                        <a:spcBef>
                          <a:spcPct val="5000"/>
                        </a:spcBef>
                        <a:spcAft>
                          <a:spcPct val="0"/>
                        </a:spcAft>
                        <a:buClrTx/>
                        <a:buSzTx/>
                        <a:buFont typeface="Arial" pitchFamily="34" charset="0"/>
                        <a:buChar char="•"/>
                        <a:tabLst/>
                      </a:pPr>
                      <a:r>
                        <a:rPr kumimoji="0" lang="en-US" sz="1500" b="0" i="0" u="none" strike="noStrike" cap="none" normalizeH="0" baseline="0" dirty="0">
                          <a:ln>
                            <a:noFill/>
                          </a:ln>
                          <a:solidFill>
                            <a:schemeClr val="tx1"/>
                          </a:solidFill>
                          <a:effectLst/>
                          <a:latin typeface="Calibri" pitchFamily="34" charset="0"/>
                          <a:cs typeface="Cordia New" pitchFamily="34" charset="-34"/>
                        </a:rPr>
                        <a:t> Increase in the number of people suffering </a:t>
                      </a:r>
                    </a:p>
                    <a:p>
                      <a:pPr marL="0" marR="0" lvl="0" indent="0" algn="l" defTabSz="914400" rtl="0" eaLnBrk="0" fontAlgn="base" latinLnBrk="0" hangingPunct="0">
                        <a:lnSpc>
                          <a:spcPct val="100000"/>
                        </a:lnSpc>
                        <a:spcBef>
                          <a:spcPct val="5000"/>
                        </a:spcBef>
                        <a:spcAft>
                          <a:spcPct val="0"/>
                        </a:spcAft>
                        <a:buClrTx/>
                        <a:buSzTx/>
                        <a:buFont typeface="Arial" charset="0"/>
                        <a:buNone/>
                        <a:tabLst/>
                      </a:pPr>
                      <a:r>
                        <a:rPr kumimoji="0" lang="en-US" sz="1500" b="0" i="0" u="none" strike="noStrike" cap="none" normalizeH="0" baseline="0" dirty="0">
                          <a:ln>
                            <a:noFill/>
                          </a:ln>
                          <a:solidFill>
                            <a:schemeClr val="tx1"/>
                          </a:solidFill>
                          <a:effectLst/>
                          <a:latin typeface="Calibri" pitchFamily="34" charset="0"/>
                          <a:cs typeface="Cordia New" pitchFamily="34" charset="-34"/>
                        </a:rPr>
                        <a:t>from deaths, disease and injuries </a:t>
                      </a:r>
                    </a:p>
                    <a:p>
                      <a:pPr marL="0" marR="0" lvl="0" indent="0" algn="l" defTabSz="914400" rtl="0" eaLnBrk="0" fontAlgn="base" latinLnBrk="0" hangingPunct="0">
                        <a:lnSpc>
                          <a:spcPct val="100000"/>
                        </a:lnSpc>
                        <a:spcBef>
                          <a:spcPct val="5000"/>
                        </a:spcBef>
                        <a:spcAft>
                          <a:spcPct val="0"/>
                        </a:spcAft>
                        <a:buClrTx/>
                        <a:buSzTx/>
                        <a:buFont typeface="Arial" charset="0"/>
                        <a:buNone/>
                        <a:tabLst/>
                      </a:pPr>
                      <a:r>
                        <a:rPr kumimoji="0" lang="en-US" sz="1500" b="0" i="0" u="none" strike="noStrike" cap="none" normalizeH="0" baseline="0" dirty="0">
                          <a:ln>
                            <a:noFill/>
                          </a:ln>
                          <a:solidFill>
                            <a:schemeClr val="tx1"/>
                          </a:solidFill>
                          <a:effectLst/>
                          <a:latin typeface="Calibri" pitchFamily="34" charset="0"/>
                          <a:cs typeface="Cordia New" pitchFamily="34" charset="-34"/>
                        </a:rPr>
                        <a:t>from extreme weather events</a:t>
                      </a:r>
                    </a:p>
                    <a:p>
                      <a:pPr marL="0" marR="0" lvl="0" indent="0" algn="l" defTabSz="914400" rtl="0" eaLnBrk="0" fontAlgn="base" latinLnBrk="0" hangingPunct="0">
                        <a:lnSpc>
                          <a:spcPct val="100000"/>
                        </a:lnSpc>
                        <a:spcBef>
                          <a:spcPct val="5000"/>
                        </a:spcBef>
                        <a:spcAft>
                          <a:spcPct val="0"/>
                        </a:spcAft>
                        <a:buClrTx/>
                        <a:buSzTx/>
                        <a:buFont typeface="Arial" charset="0"/>
                        <a:buNone/>
                        <a:tabLst/>
                      </a:pPr>
                      <a:endParaRPr kumimoji="0" lang="en-US" sz="1500" b="0" i="0" u="none" strike="noStrike" cap="none" normalizeH="0" baseline="0" dirty="0">
                        <a:ln>
                          <a:noFill/>
                        </a:ln>
                        <a:solidFill>
                          <a:schemeClr val="tx1"/>
                        </a:solidFill>
                        <a:effectLst/>
                        <a:latin typeface="Calibri" pitchFamily="34" charset="0"/>
                        <a:cs typeface="Cordia New" pitchFamily="34" charset="-34"/>
                      </a:endParaRPr>
                    </a:p>
                    <a:p>
                      <a:pPr marL="0" marR="0" lvl="0" indent="0" algn="l" defTabSz="914400" rtl="0" eaLnBrk="0" fontAlgn="base" latinLnBrk="0" hangingPunct="0">
                        <a:lnSpc>
                          <a:spcPct val="100000"/>
                        </a:lnSpc>
                        <a:spcBef>
                          <a:spcPct val="5000"/>
                        </a:spcBef>
                        <a:spcAft>
                          <a:spcPct val="0"/>
                        </a:spcAft>
                        <a:buClrTx/>
                        <a:buSzTx/>
                        <a:buFont typeface="Arial" pitchFamily="34" charset="0"/>
                        <a:buChar char="•"/>
                        <a:tabLst/>
                      </a:pPr>
                      <a:r>
                        <a:rPr kumimoji="0" lang="en-US" sz="1500" b="0" i="0" u="none" strike="noStrike" cap="none" normalizeH="0" baseline="0" dirty="0">
                          <a:ln>
                            <a:noFill/>
                          </a:ln>
                          <a:solidFill>
                            <a:schemeClr val="tx1"/>
                          </a:solidFill>
                          <a:effectLst/>
                          <a:latin typeface="Calibri" pitchFamily="34" charset="0"/>
                          <a:cs typeface="Cordia New" pitchFamily="34" charset="-34"/>
                        </a:rPr>
                        <a:t> Increase in the frequency of cardio-respiratory </a:t>
                      </a:r>
                    </a:p>
                    <a:p>
                      <a:pPr marL="0" marR="0" lvl="0" indent="0" algn="l" defTabSz="914400" rtl="0" eaLnBrk="0" fontAlgn="base" latinLnBrk="0" hangingPunct="0">
                        <a:lnSpc>
                          <a:spcPct val="100000"/>
                        </a:lnSpc>
                        <a:spcBef>
                          <a:spcPct val="10000"/>
                        </a:spcBef>
                        <a:spcAft>
                          <a:spcPct val="0"/>
                        </a:spcAft>
                        <a:buClrTx/>
                        <a:buSzTx/>
                        <a:buFont typeface="Arial" charset="0"/>
                        <a:buNone/>
                        <a:tabLst/>
                      </a:pPr>
                      <a:r>
                        <a:rPr kumimoji="0" lang="en-US" sz="1500" b="0" i="0" u="none" strike="noStrike" cap="none" normalizeH="0" baseline="0" dirty="0">
                          <a:ln>
                            <a:noFill/>
                          </a:ln>
                          <a:solidFill>
                            <a:schemeClr val="tx1"/>
                          </a:solidFill>
                          <a:effectLst/>
                          <a:latin typeface="Calibri" pitchFamily="34" charset="0"/>
                          <a:cs typeface="Cordia New" pitchFamily="34" charset="-34"/>
                        </a:rPr>
                        <a:t>diseases from changes in air quality</a:t>
                      </a:r>
                    </a:p>
                    <a:p>
                      <a:pPr marL="0" marR="0" lvl="0" indent="0" algn="l" defTabSz="914400" rtl="0" eaLnBrk="0" fontAlgn="base" latinLnBrk="0" hangingPunct="0">
                        <a:lnSpc>
                          <a:spcPct val="100000"/>
                        </a:lnSpc>
                        <a:spcBef>
                          <a:spcPct val="35000"/>
                        </a:spcBef>
                        <a:spcAft>
                          <a:spcPct val="0"/>
                        </a:spcAft>
                        <a:buClrTx/>
                        <a:buSzTx/>
                        <a:buFont typeface="Arial" pitchFamily="34" charset="0"/>
                        <a:buChar char="•"/>
                        <a:tabLst/>
                      </a:pPr>
                      <a:r>
                        <a:rPr kumimoji="0" lang="en-GB" altLang="ja-JP" sz="1500" b="0" i="0" u="none" strike="noStrike" cap="none" normalizeH="0" baseline="0" dirty="0">
                          <a:ln>
                            <a:noFill/>
                          </a:ln>
                          <a:solidFill>
                            <a:schemeClr val="tx1"/>
                          </a:solidFill>
                          <a:effectLst/>
                          <a:latin typeface="Calibri" pitchFamily="34" charset="0"/>
                          <a:ea typeface="MS PGothic" pitchFamily="34" charset="-128"/>
                          <a:cs typeface="Cordia New" pitchFamily="34" charset="-34"/>
                        </a:rPr>
                        <a:t> Change in the range of infectious disease vectors</a:t>
                      </a:r>
                      <a:r>
                        <a:rPr kumimoji="0" lang="en-US" altLang="ja-JP" sz="1600" b="0" i="0" u="none" strike="noStrike" cap="none" normalizeH="0" baseline="0" dirty="0">
                          <a:ln>
                            <a:noFill/>
                          </a:ln>
                          <a:solidFill>
                            <a:schemeClr val="tx1"/>
                          </a:solidFill>
                          <a:effectLst/>
                          <a:latin typeface="Calibri" pitchFamily="34" charset="0"/>
                          <a:ea typeface="MS PGothic" pitchFamily="34" charset="-128"/>
                          <a:cs typeface="Cordia New" pitchFamily="34" charset="-34"/>
                        </a:rPr>
                        <a:t> </a:t>
                      </a:r>
                      <a:endParaRPr kumimoji="0" lang="en-US" sz="1500" b="0" i="0" u="none" strike="noStrike" cap="none" normalizeH="0" baseline="0" dirty="0">
                        <a:ln>
                          <a:noFill/>
                        </a:ln>
                        <a:solidFill>
                          <a:schemeClr val="tx1"/>
                        </a:solidFill>
                        <a:effectLst/>
                        <a:latin typeface="Calibri" pitchFamily="34" charset="0"/>
                        <a:cs typeface="Cordia New" pitchFamily="34" charset="-34"/>
                      </a:endParaRPr>
                    </a:p>
                    <a:p>
                      <a:pPr marL="0" marR="0" lvl="0" indent="0" algn="l" defTabSz="914400" rtl="0" eaLnBrk="0" fontAlgn="base" latinLnBrk="0" hangingPunct="0">
                        <a:lnSpc>
                          <a:spcPct val="100000"/>
                        </a:lnSpc>
                        <a:spcBef>
                          <a:spcPct val="35000"/>
                        </a:spcBef>
                        <a:spcAft>
                          <a:spcPct val="0"/>
                        </a:spcAft>
                        <a:buClrTx/>
                        <a:buSzTx/>
                        <a:buFont typeface="Arial" pitchFamily="34" charset="0"/>
                        <a:buChar char="•"/>
                        <a:tabLst/>
                      </a:pPr>
                      <a:r>
                        <a:rPr kumimoji="0" lang="en-US" sz="1500" b="0" i="0" u="none" strike="noStrike" cap="none" normalizeH="0" baseline="0" dirty="0">
                          <a:ln>
                            <a:noFill/>
                          </a:ln>
                          <a:solidFill>
                            <a:schemeClr val="tx1"/>
                          </a:solidFill>
                          <a:effectLst/>
                          <a:latin typeface="Calibri" pitchFamily="34" charset="0"/>
                          <a:cs typeface="Cordia New" pitchFamily="34" charset="-34"/>
                        </a:rPr>
                        <a:t> Reduction of cold-related deaths</a:t>
                      </a:r>
                    </a:p>
                    <a:p>
                      <a:pPr marL="0" marR="0" lvl="0" indent="0" algn="l" defTabSz="914400" rtl="0" eaLnBrk="0" fontAlgn="base" latinLnBrk="0" hangingPunct="0">
                        <a:lnSpc>
                          <a:spcPct val="100000"/>
                        </a:lnSpc>
                        <a:spcBef>
                          <a:spcPct val="60000"/>
                        </a:spcBef>
                        <a:spcAft>
                          <a:spcPct val="0"/>
                        </a:spcAft>
                        <a:buClrTx/>
                        <a:buSzTx/>
                        <a:buFont typeface="Arial" charset="0"/>
                        <a:buNone/>
                        <a:tabLst/>
                      </a:pPr>
                      <a:r>
                        <a:rPr kumimoji="0" lang="en-US" sz="1600" b="1" i="0" u="sng" strike="noStrike" cap="none" normalizeH="0" baseline="0" dirty="0">
                          <a:ln>
                            <a:noFill/>
                          </a:ln>
                          <a:solidFill>
                            <a:srgbClr val="FF0000"/>
                          </a:solidFill>
                          <a:effectLst/>
                          <a:latin typeface="Calibri" pitchFamily="34" charset="0"/>
                          <a:cs typeface="Cordia New" pitchFamily="34" charset="-34"/>
                        </a:rPr>
                        <a:t>Medium Confidence</a:t>
                      </a:r>
                    </a:p>
                    <a:p>
                      <a:pPr marL="0" marR="0" lvl="0" indent="0" algn="l" defTabSz="914400" rtl="0" eaLnBrk="0" fontAlgn="base" latinLnBrk="0" hangingPunct="0">
                        <a:lnSpc>
                          <a:spcPct val="100000"/>
                        </a:lnSpc>
                        <a:spcBef>
                          <a:spcPct val="35000"/>
                        </a:spcBef>
                        <a:spcAft>
                          <a:spcPct val="0"/>
                        </a:spcAft>
                        <a:buClrTx/>
                        <a:buSzTx/>
                        <a:buFont typeface="Arial" pitchFamily="34" charset="0"/>
                        <a:buChar char="•"/>
                        <a:tabLst/>
                      </a:pPr>
                      <a:r>
                        <a:rPr kumimoji="0" lang="en-US" sz="1500" b="0" i="0" u="none" strike="noStrike" cap="none" normalizeH="0" baseline="0" dirty="0">
                          <a:ln>
                            <a:noFill/>
                          </a:ln>
                          <a:solidFill>
                            <a:schemeClr val="tx1"/>
                          </a:solidFill>
                          <a:effectLst/>
                          <a:latin typeface="Calibri" pitchFamily="34" charset="0"/>
                          <a:cs typeface="Cordia New" pitchFamily="34" charset="-34"/>
                        </a:rPr>
                        <a:t> Increase in the burden of diarrheal diseases</a:t>
                      </a:r>
                    </a:p>
                  </a:txBody>
                  <a:tcPr marL="116843" marR="116843"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Tx/>
                        <a:buSzTx/>
                        <a:buFont typeface="Arial" charset="0"/>
                        <a:buNone/>
                        <a:tabLst/>
                      </a:pPr>
                      <a:endParaRPr kumimoji="0" lang="th-TH" sz="2800" b="0" i="0" u="none" strike="noStrike" cap="none" normalizeH="0" baseline="0" dirty="0">
                        <a:ln>
                          <a:noFill/>
                        </a:ln>
                        <a:solidFill>
                          <a:schemeClr val="tx1"/>
                        </a:solidFill>
                        <a:effectLst/>
                        <a:latin typeface="Calibri" pitchFamily="34" charset="0"/>
                        <a:cs typeface="Cordia New" pitchFamily="34" charset="-34"/>
                      </a:endParaRPr>
                    </a:p>
                  </a:txBody>
                  <a:tcPr marL="116843" marR="11684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7042" name="Rectangle 2"/>
          <p:cNvSpPr>
            <a:spLocks noGrp="1"/>
          </p:cNvSpPr>
          <p:nvPr>
            <p:ph type="title"/>
          </p:nvPr>
        </p:nvSpPr>
        <p:spPr/>
        <p:txBody>
          <a:bodyPr>
            <a:normAutofit/>
          </a:bodyPr>
          <a:lstStyle/>
          <a:p>
            <a:r>
              <a:rPr lang="en-GB" sz="2700" dirty="0">
                <a:cs typeface="Angsana New" charset="-34"/>
              </a:rPr>
              <a:t>Direction and Magnitude of Change of Selected Health Impacts of Climate Change </a:t>
            </a:r>
            <a:endParaRPr lang="en-US" sz="2700" dirty="0">
              <a:cs typeface="Angsana New" charset="-34"/>
            </a:endParaRPr>
          </a:p>
        </p:txBody>
      </p:sp>
      <p:sp>
        <p:nvSpPr>
          <p:cNvPr id="43022" name="AutoShape 14"/>
          <p:cNvSpPr>
            <a:spLocks noChangeArrowheads="1"/>
          </p:cNvSpPr>
          <p:nvPr/>
        </p:nvSpPr>
        <p:spPr bwMode="auto">
          <a:xfrm>
            <a:off x="8456003" y="5453741"/>
            <a:ext cx="381000" cy="228600"/>
          </a:xfrm>
          <a:prstGeom prst="rightArrow">
            <a:avLst>
              <a:gd name="adj1" fmla="val 50000"/>
              <a:gd name="adj2" fmla="val 41667"/>
            </a:avLst>
          </a:prstGeom>
          <a:solidFill>
            <a:srgbClr val="000080"/>
          </a:solidFill>
          <a:ln w="9525">
            <a:noFill/>
            <a:miter lim="800000"/>
            <a:headEnd/>
            <a:tailEnd/>
          </a:ln>
        </p:spPr>
        <p:txBody>
          <a:bodyPr wrap="none" lIns="91424" tIns="45712" rIns="91424" bIns="45712" anchor="ctr"/>
          <a:lstStyle/>
          <a:p>
            <a:pPr marL="342900" indent="-342900" algn="ctr">
              <a:lnSpc>
                <a:spcPct val="90000"/>
              </a:lnSpc>
              <a:spcBef>
                <a:spcPct val="20000"/>
              </a:spcBef>
              <a:buClr>
                <a:schemeClr val="folHlink"/>
              </a:buClr>
              <a:buSzPct val="60000"/>
            </a:pPr>
            <a:endParaRPr lang="th-TH" b="1">
              <a:solidFill>
                <a:srgbClr val="0078CA"/>
              </a:solidFill>
              <a:ea typeface="MS PGothic" pitchFamily="34" charset="-128"/>
            </a:endParaRPr>
          </a:p>
        </p:txBody>
      </p:sp>
      <p:sp>
        <p:nvSpPr>
          <p:cNvPr id="43023" name="AutoShape 15"/>
          <p:cNvSpPr>
            <a:spLocks noChangeArrowheads="1"/>
          </p:cNvSpPr>
          <p:nvPr/>
        </p:nvSpPr>
        <p:spPr bwMode="auto">
          <a:xfrm>
            <a:off x="7453191" y="4561566"/>
            <a:ext cx="990600" cy="274638"/>
          </a:xfrm>
          <a:prstGeom prst="leftArrow">
            <a:avLst>
              <a:gd name="adj1" fmla="val 50000"/>
              <a:gd name="adj2" fmla="val 90173"/>
            </a:avLst>
          </a:prstGeom>
          <a:solidFill>
            <a:srgbClr val="FF0000"/>
          </a:solidFill>
          <a:ln w="9525">
            <a:noFill/>
            <a:miter lim="800000"/>
            <a:headEnd/>
            <a:tailEnd/>
          </a:ln>
        </p:spPr>
        <p:txBody>
          <a:bodyPr wrap="none" anchor="ctr"/>
          <a:lstStyle/>
          <a:p>
            <a:endParaRPr lang="th-TH"/>
          </a:p>
        </p:txBody>
      </p:sp>
      <p:sp>
        <p:nvSpPr>
          <p:cNvPr id="43024" name="AutoShape 16"/>
          <p:cNvSpPr>
            <a:spLocks noChangeArrowheads="1"/>
          </p:cNvSpPr>
          <p:nvPr/>
        </p:nvSpPr>
        <p:spPr bwMode="auto">
          <a:xfrm>
            <a:off x="6932491" y="3569380"/>
            <a:ext cx="1524000" cy="320675"/>
          </a:xfrm>
          <a:prstGeom prst="leftArrow">
            <a:avLst>
              <a:gd name="adj1" fmla="val 50000"/>
              <a:gd name="adj2" fmla="val 118812"/>
            </a:avLst>
          </a:prstGeom>
          <a:solidFill>
            <a:srgbClr val="FF0000"/>
          </a:solidFill>
          <a:ln w="9525">
            <a:noFill/>
            <a:miter lim="800000"/>
            <a:headEnd/>
            <a:tailEnd/>
          </a:ln>
        </p:spPr>
        <p:txBody>
          <a:bodyPr wrap="none" anchor="ctr"/>
          <a:lstStyle/>
          <a:p>
            <a:endParaRPr lang="th-TH"/>
          </a:p>
        </p:txBody>
      </p:sp>
      <p:sp>
        <p:nvSpPr>
          <p:cNvPr id="43025" name="AutoShape 17"/>
          <p:cNvSpPr>
            <a:spLocks noChangeArrowheads="1"/>
          </p:cNvSpPr>
          <p:nvPr/>
        </p:nvSpPr>
        <p:spPr bwMode="auto">
          <a:xfrm>
            <a:off x="6462591" y="2939141"/>
            <a:ext cx="1984375" cy="381000"/>
          </a:xfrm>
          <a:prstGeom prst="leftArrow">
            <a:avLst>
              <a:gd name="adj1" fmla="val 50000"/>
              <a:gd name="adj2" fmla="val 140000"/>
            </a:avLst>
          </a:prstGeom>
          <a:solidFill>
            <a:srgbClr val="FF0000"/>
          </a:solidFill>
          <a:ln w="9525">
            <a:noFill/>
            <a:miter lim="800000"/>
            <a:headEnd/>
            <a:tailEnd/>
          </a:ln>
        </p:spPr>
        <p:txBody>
          <a:bodyPr wrap="none" anchor="ctr"/>
          <a:lstStyle/>
          <a:p>
            <a:endParaRPr lang="th-TH"/>
          </a:p>
        </p:txBody>
      </p:sp>
      <p:sp>
        <p:nvSpPr>
          <p:cNvPr id="43026" name="AutoShape 18"/>
          <p:cNvSpPr>
            <a:spLocks noChangeArrowheads="1"/>
          </p:cNvSpPr>
          <p:nvPr/>
        </p:nvSpPr>
        <p:spPr bwMode="auto">
          <a:xfrm>
            <a:off x="7453191" y="2177141"/>
            <a:ext cx="990600" cy="304800"/>
          </a:xfrm>
          <a:prstGeom prst="leftArrow">
            <a:avLst>
              <a:gd name="adj1" fmla="val 50000"/>
              <a:gd name="adj2" fmla="val 81250"/>
            </a:avLst>
          </a:prstGeom>
          <a:solidFill>
            <a:srgbClr val="FF0000"/>
          </a:solidFill>
          <a:ln w="9525">
            <a:noFill/>
            <a:miter lim="800000"/>
            <a:headEnd/>
            <a:tailEnd/>
          </a:ln>
        </p:spPr>
        <p:txBody>
          <a:bodyPr wrap="none" anchor="ctr"/>
          <a:lstStyle/>
          <a:p>
            <a:endParaRPr lang="th-TH"/>
          </a:p>
        </p:txBody>
      </p:sp>
      <p:sp>
        <p:nvSpPr>
          <p:cNvPr id="43027" name="AutoShape 19"/>
          <p:cNvSpPr>
            <a:spLocks noChangeArrowheads="1"/>
          </p:cNvSpPr>
          <p:nvPr/>
        </p:nvSpPr>
        <p:spPr bwMode="auto">
          <a:xfrm>
            <a:off x="8473467" y="2177141"/>
            <a:ext cx="515937" cy="304800"/>
          </a:xfrm>
          <a:prstGeom prst="rightArrow">
            <a:avLst>
              <a:gd name="adj1" fmla="val 50000"/>
              <a:gd name="adj2" fmla="val 56250"/>
            </a:avLst>
          </a:prstGeom>
          <a:solidFill>
            <a:srgbClr val="000080"/>
          </a:solidFill>
          <a:ln w="9525">
            <a:noFill/>
            <a:miter lim="800000"/>
            <a:headEnd/>
            <a:tailEnd/>
          </a:ln>
        </p:spPr>
        <p:txBody>
          <a:bodyPr wrap="none" anchor="ctr"/>
          <a:lstStyle/>
          <a:p>
            <a:endParaRPr lang="th-TH"/>
          </a:p>
        </p:txBody>
      </p:sp>
      <p:sp>
        <p:nvSpPr>
          <p:cNvPr id="43028" name="AutoShape 20"/>
          <p:cNvSpPr>
            <a:spLocks noChangeArrowheads="1"/>
          </p:cNvSpPr>
          <p:nvPr/>
        </p:nvSpPr>
        <p:spPr bwMode="auto">
          <a:xfrm>
            <a:off x="7316667" y="6063342"/>
            <a:ext cx="1127125" cy="274637"/>
          </a:xfrm>
          <a:prstGeom prst="leftArrow">
            <a:avLst>
              <a:gd name="adj1" fmla="val 50000"/>
              <a:gd name="adj2" fmla="val 102601"/>
            </a:avLst>
          </a:prstGeom>
          <a:solidFill>
            <a:srgbClr val="FF0000"/>
          </a:solidFill>
          <a:ln w="9525">
            <a:noFill/>
            <a:miter lim="800000"/>
            <a:headEnd/>
            <a:tailEnd/>
          </a:ln>
        </p:spPr>
        <p:txBody>
          <a:bodyPr wrap="none" anchor="ctr"/>
          <a:lstStyle/>
          <a:p>
            <a:endParaRPr lang="th-TH"/>
          </a:p>
        </p:txBody>
      </p:sp>
      <p:sp>
        <p:nvSpPr>
          <p:cNvPr id="43029" name="AutoShape 21"/>
          <p:cNvSpPr>
            <a:spLocks noChangeArrowheads="1"/>
          </p:cNvSpPr>
          <p:nvPr/>
        </p:nvSpPr>
        <p:spPr bwMode="auto">
          <a:xfrm>
            <a:off x="7771667" y="5072741"/>
            <a:ext cx="685800" cy="228600"/>
          </a:xfrm>
          <a:prstGeom prst="leftArrow">
            <a:avLst>
              <a:gd name="adj1" fmla="val 50000"/>
              <a:gd name="adj2" fmla="val 75000"/>
            </a:avLst>
          </a:prstGeom>
          <a:solidFill>
            <a:srgbClr val="FF0000"/>
          </a:solidFill>
          <a:ln w="9525">
            <a:noFill/>
            <a:miter lim="800000"/>
            <a:headEnd/>
            <a:tailEnd/>
          </a:ln>
        </p:spPr>
        <p:txBody>
          <a:bodyPr wrap="none" anchor="ctr"/>
          <a:lstStyle/>
          <a:p>
            <a:endParaRPr lang="th-TH"/>
          </a:p>
        </p:txBody>
      </p:sp>
      <p:sp>
        <p:nvSpPr>
          <p:cNvPr id="43030" name="AutoShape 22"/>
          <p:cNvSpPr>
            <a:spLocks noChangeArrowheads="1"/>
          </p:cNvSpPr>
          <p:nvPr/>
        </p:nvSpPr>
        <p:spPr bwMode="auto">
          <a:xfrm>
            <a:off x="8456003" y="5072741"/>
            <a:ext cx="228600" cy="228600"/>
          </a:xfrm>
          <a:prstGeom prst="rightArrow">
            <a:avLst>
              <a:gd name="adj1" fmla="val 50000"/>
              <a:gd name="adj2" fmla="val 25000"/>
            </a:avLst>
          </a:prstGeom>
          <a:solidFill>
            <a:srgbClr val="000080"/>
          </a:solidFill>
          <a:ln w="9525">
            <a:noFill/>
            <a:miter lim="800000"/>
            <a:headEnd/>
            <a:tailEnd/>
          </a:ln>
        </p:spPr>
        <p:txBody>
          <a:bodyPr wrap="none" lIns="91424" tIns="45712" rIns="91424" bIns="45712" anchor="ctr"/>
          <a:lstStyle/>
          <a:p>
            <a:pPr marL="342900" indent="-342900" algn="ctr">
              <a:lnSpc>
                <a:spcPct val="90000"/>
              </a:lnSpc>
              <a:spcBef>
                <a:spcPct val="20000"/>
              </a:spcBef>
              <a:buClr>
                <a:schemeClr val="folHlink"/>
              </a:buClr>
              <a:buSzPct val="60000"/>
            </a:pPr>
            <a:endParaRPr lang="th-TH" b="1">
              <a:solidFill>
                <a:srgbClr val="0078CA"/>
              </a:solidFill>
              <a:ea typeface="MS PGothic" pitchFamily="34" charset="-128"/>
            </a:endParaRPr>
          </a:p>
        </p:txBody>
      </p:sp>
      <p:sp>
        <p:nvSpPr>
          <p:cNvPr id="43031" name="Text Box 36"/>
          <p:cNvSpPr txBox="1">
            <a:spLocks noChangeArrowheads="1"/>
          </p:cNvSpPr>
          <p:nvPr/>
        </p:nvSpPr>
        <p:spPr bwMode="auto">
          <a:xfrm>
            <a:off x="8837003" y="6376167"/>
            <a:ext cx="2286000" cy="336550"/>
          </a:xfrm>
          <a:prstGeom prst="rect">
            <a:avLst/>
          </a:prstGeom>
          <a:noFill/>
          <a:ln w="9525">
            <a:noFill/>
            <a:miter lim="800000"/>
            <a:headEnd/>
            <a:tailEnd/>
          </a:ln>
        </p:spPr>
        <p:txBody>
          <a:bodyPr>
            <a:spAutoFit/>
          </a:bodyPr>
          <a:lstStyle/>
          <a:p>
            <a:pPr>
              <a:spcBef>
                <a:spcPct val="50000"/>
              </a:spcBef>
            </a:pPr>
            <a:r>
              <a:rPr lang="en-US" sz="1600" dirty="0">
                <a:ea typeface="MS PGothic" pitchFamily="34" charset="-128"/>
              </a:rPr>
              <a:t>Source: WHO (2008)</a:t>
            </a:r>
          </a:p>
        </p:txBody>
      </p:sp>
    </p:spTree>
    <p:extLst>
      <p:ext uri="{BB962C8B-B14F-4D97-AF65-F5344CB8AC3E}">
        <p14:creationId xmlns:p14="http://schemas.microsoft.com/office/powerpoint/2010/main" val="372697836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a:xfrm>
            <a:off x="8077200" y="6477001"/>
            <a:ext cx="2133600" cy="365125"/>
          </a:xfrm>
          <a:prstGeom prst="rect">
            <a:avLst/>
          </a:prstGeom>
          <a:noFill/>
        </p:spPr>
        <p:txBody>
          <a:bodyPr anchor="ctr"/>
          <a:lstStyle/>
          <a:p>
            <a:pPr algn="r">
              <a:defRPr/>
            </a:pPr>
            <a:fld id="{02DF2803-FAA6-42BF-8E8A-50BFD0FB930B}" type="slidenum">
              <a:rPr lang="en-US" sz="1200" kern="0">
                <a:solidFill>
                  <a:schemeClr val="tx1">
                    <a:tint val="75000"/>
                  </a:schemeClr>
                </a:solidFill>
                <a:latin typeface="Arial"/>
                <a:ea typeface="Arial"/>
                <a:cs typeface="Arial"/>
                <a:sym typeface="Arial"/>
              </a:rPr>
              <a:pPr algn="r">
                <a:defRPr/>
              </a:pPr>
              <a:t>29</a:t>
            </a:fld>
            <a:endParaRPr lang="en-US" sz="1200" kern="0" dirty="0">
              <a:solidFill>
                <a:schemeClr val="tx1">
                  <a:tint val="75000"/>
                </a:schemeClr>
              </a:solidFill>
              <a:latin typeface="Arial"/>
              <a:ea typeface="Arial"/>
              <a:cs typeface="Arial"/>
              <a:sym typeface="Arial"/>
            </a:endParaRPr>
          </a:p>
        </p:txBody>
      </p:sp>
      <p:sp>
        <p:nvSpPr>
          <p:cNvPr id="45059" name="Shape 118"/>
          <p:cNvSpPr>
            <a:spLocks noGrp="1"/>
          </p:cNvSpPr>
          <p:nvPr>
            <p:ph type="title"/>
          </p:nvPr>
        </p:nvSpPr>
        <p:spPr/>
        <p:txBody>
          <a:bodyPr>
            <a:noAutofit/>
          </a:bodyPr>
          <a:lstStyle/>
          <a:p>
            <a:r>
              <a:rPr lang="th-TH" sz="3000" dirty="0">
                <a:latin typeface="Calibri"/>
                <a:cs typeface="Calibri"/>
                <a:sym typeface="Verdana" pitchFamily="34" charset="0"/>
              </a:rPr>
              <a:t>More </a:t>
            </a:r>
            <a:r>
              <a:rPr lang="en-US" sz="3000" dirty="0">
                <a:latin typeface="Calibri"/>
                <a:cs typeface="Calibri"/>
                <a:sym typeface="Verdana" pitchFamily="34" charset="0"/>
              </a:rPr>
              <a:t>I</a:t>
            </a:r>
            <a:r>
              <a:rPr lang="th-TH" sz="3000" dirty="0">
                <a:latin typeface="Calibri"/>
                <a:cs typeface="Calibri"/>
                <a:sym typeface="Verdana" pitchFamily="34" charset="0"/>
              </a:rPr>
              <a:t>njuries, </a:t>
            </a:r>
            <a:r>
              <a:rPr lang="en-US" sz="3000" dirty="0">
                <a:latin typeface="Calibri"/>
                <a:cs typeface="Calibri"/>
                <a:sym typeface="Verdana" pitchFamily="34" charset="0"/>
              </a:rPr>
              <a:t>D</a:t>
            </a:r>
            <a:r>
              <a:rPr lang="th-TH" sz="3000" dirty="0">
                <a:latin typeface="Calibri"/>
                <a:cs typeface="Calibri"/>
                <a:sym typeface="Verdana" pitchFamily="34" charset="0"/>
              </a:rPr>
              <a:t>isabilities, and </a:t>
            </a:r>
            <a:r>
              <a:rPr lang="en-US" sz="3000" dirty="0">
                <a:latin typeface="Calibri"/>
                <a:cs typeface="Calibri"/>
                <a:sym typeface="Verdana" pitchFamily="34" charset="0"/>
              </a:rPr>
              <a:t>D</a:t>
            </a:r>
            <a:r>
              <a:rPr lang="th-TH" sz="3000" dirty="0">
                <a:latin typeface="Calibri"/>
                <a:cs typeface="Calibri"/>
                <a:sym typeface="Verdana" pitchFamily="34" charset="0"/>
              </a:rPr>
              <a:t>rowning from </a:t>
            </a:r>
            <a:r>
              <a:rPr lang="en-US" sz="3000" dirty="0">
                <a:latin typeface="Calibri"/>
                <a:cs typeface="Calibri"/>
                <a:sym typeface="Verdana" pitchFamily="34" charset="0"/>
              </a:rPr>
              <a:t>E</a:t>
            </a:r>
            <a:r>
              <a:rPr lang="th-TH" sz="3000" dirty="0">
                <a:latin typeface="Calibri"/>
                <a:cs typeface="Calibri"/>
                <a:sym typeface="Verdana" pitchFamily="34" charset="0"/>
              </a:rPr>
              <a:t>xtreme </a:t>
            </a:r>
            <a:r>
              <a:rPr lang="en-US" sz="3000" dirty="0">
                <a:latin typeface="Calibri"/>
                <a:cs typeface="Calibri"/>
                <a:sym typeface="Verdana" pitchFamily="34" charset="0"/>
              </a:rPr>
              <a:t>W</a:t>
            </a:r>
            <a:r>
              <a:rPr lang="th-TH" sz="3000" dirty="0">
                <a:latin typeface="Calibri"/>
                <a:cs typeface="Calibri"/>
                <a:sym typeface="Verdana" pitchFamily="34" charset="0"/>
              </a:rPr>
              <a:t>eather </a:t>
            </a:r>
            <a:r>
              <a:rPr lang="en-US" sz="3000" dirty="0">
                <a:latin typeface="Calibri"/>
                <a:cs typeface="Calibri"/>
                <a:sym typeface="Verdana" pitchFamily="34" charset="0"/>
              </a:rPr>
              <a:t>E</a:t>
            </a:r>
            <a:r>
              <a:rPr lang="th-TH" sz="3000" dirty="0">
                <a:latin typeface="Calibri"/>
                <a:cs typeface="Calibri"/>
                <a:sym typeface="Verdana" pitchFamily="34" charset="0"/>
              </a:rPr>
              <a:t>vents</a:t>
            </a:r>
          </a:p>
        </p:txBody>
      </p:sp>
      <p:sp>
        <p:nvSpPr>
          <p:cNvPr id="45061" name="Shape 119"/>
          <p:cNvSpPr>
            <a:spLocks noChangeArrowheads="1"/>
          </p:cNvSpPr>
          <p:nvPr/>
        </p:nvSpPr>
        <p:spPr bwMode="auto">
          <a:xfrm>
            <a:off x="6019800" y="1752601"/>
            <a:ext cx="4343400" cy="2638425"/>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45063" name="Shape 121"/>
          <p:cNvSpPr txBox="1">
            <a:spLocks noChangeArrowheads="1"/>
          </p:cNvSpPr>
          <p:nvPr/>
        </p:nvSpPr>
        <p:spPr bwMode="auto">
          <a:xfrm>
            <a:off x="6096000" y="4495801"/>
            <a:ext cx="3609514" cy="244475"/>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600" dirty="0">
                <a:latin typeface="Calibri"/>
                <a:cs typeface="Calibri"/>
                <a:sym typeface="Trebuchet MS" pitchFamily="34" charset="0"/>
              </a:rPr>
              <a:t>Photo: ©Abir Abdullah/Still Pictures</a:t>
            </a:r>
          </a:p>
        </p:txBody>
      </p:sp>
      <p:sp>
        <p:nvSpPr>
          <p:cNvPr id="45064" name="Shape 122"/>
          <p:cNvSpPr>
            <a:spLocks noChangeArrowheads="1"/>
          </p:cNvSpPr>
          <p:nvPr/>
        </p:nvSpPr>
        <p:spPr bwMode="auto">
          <a:xfrm>
            <a:off x="1905000" y="1752600"/>
            <a:ext cx="3962400" cy="2679700"/>
          </a:xfrm>
          <a:prstGeom prst="rect">
            <a:avLst/>
          </a:prstGeom>
          <a:blipFill dpi="0" rotWithShape="1">
            <a:blip r:embed="rId4"/>
            <a:srcRect/>
            <a:stretch>
              <a:fillRect/>
            </a:stretch>
          </a:blipFill>
          <a:ln w="9525">
            <a:noFill/>
            <a:miter lim="800000"/>
            <a:headEnd/>
            <a:tailEnd/>
          </a:ln>
        </p:spPr>
        <p:txBody>
          <a:bodyPr/>
          <a:lstStyle/>
          <a:p>
            <a:endParaRPr lang="th-TH"/>
          </a:p>
        </p:txBody>
      </p:sp>
      <p:sp>
        <p:nvSpPr>
          <p:cNvPr id="45065" name="Shape 123"/>
          <p:cNvSpPr txBox="1">
            <a:spLocks noChangeArrowheads="1"/>
          </p:cNvSpPr>
          <p:nvPr/>
        </p:nvSpPr>
        <p:spPr bwMode="auto">
          <a:xfrm>
            <a:off x="1981200" y="4511676"/>
            <a:ext cx="3609514" cy="244475"/>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600" dirty="0">
                <a:latin typeface="Calibri"/>
                <a:cs typeface="Calibri"/>
                <a:sym typeface="Trebuchet MS" pitchFamily="34" charset="0"/>
              </a:rPr>
              <a:t>Photo: ©Abir Abdullah/Still Pictures</a:t>
            </a:r>
          </a:p>
        </p:txBody>
      </p:sp>
      <p:sp>
        <p:nvSpPr>
          <p:cNvPr id="11" name="Content Placeholder 2"/>
          <p:cNvSpPr txBox="1">
            <a:spLocks/>
          </p:cNvSpPr>
          <p:nvPr/>
        </p:nvSpPr>
        <p:spPr>
          <a:xfrm>
            <a:off x="1981200" y="4953000"/>
            <a:ext cx="8229600" cy="1524000"/>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ts val="300"/>
              </a:spcBef>
              <a:spcAft>
                <a:spcPts val="300"/>
              </a:spcAft>
              <a:buSzPct val="79000"/>
              <a:buFont typeface="Wingdings" charset="2"/>
              <a:buChar char="§"/>
              <a:defRPr sz="26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cs typeface="Cordia New" pitchFamily="34" charset="-34"/>
              </a:rPr>
              <a:t>More extreme South East Asian weather </a:t>
            </a:r>
            <a:br>
              <a:rPr lang="en-US" sz="2400" dirty="0">
                <a:cs typeface="Cordia New" pitchFamily="34" charset="-34"/>
              </a:rPr>
            </a:br>
            <a:r>
              <a:rPr lang="en-US" sz="2400" dirty="0">
                <a:cs typeface="Cordia New" pitchFamily="34" charset="-34"/>
              </a:rPr>
              <a:t>(e.g., </a:t>
            </a:r>
            <a:r>
              <a:rPr lang="th-TH" sz="2400" dirty="0"/>
              <a:t>Typhoon Haiyan (</a:t>
            </a:r>
            <a:r>
              <a:rPr lang="en-US" sz="2400" dirty="0">
                <a:cs typeface="Cordia New" pitchFamily="34" charset="-34"/>
              </a:rPr>
              <a:t>Philippines), Cyclone </a:t>
            </a:r>
            <a:r>
              <a:rPr lang="en-US" sz="2400" dirty="0" err="1">
                <a:cs typeface="Cordia New" pitchFamily="34" charset="-34"/>
              </a:rPr>
              <a:t>Nargis</a:t>
            </a:r>
            <a:r>
              <a:rPr lang="en-US" sz="2400" dirty="0">
                <a:cs typeface="Cordia New" pitchFamily="34" charset="-34"/>
              </a:rPr>
              <a:t> (Myanmar)</a:t>
            </a:r>
          </a:p>
        </p:txBody>
      </p:sp>
    </p:spTree>
    <p:extLst>
      <p:ext uri="{BB962C8B-B14F-4D97-AF65-F5344CB8AC3E}">
        <p14:creationId xmlns:p14="http://schemas.microsoft.com/office/powerpoint/2010/main" val="4001503199"/>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de-DE" dirty="0"/>
              <a:t>Introduction to Climate Change (ICC)</a:t>
            </a:r>
            <a:endParaRPr lang="en-US" dirty="0"/>
          </a:p>
        </p:txBody>
      </p:sp>
      <p:sp>
        <p:nvSpPr>
          <p:cNvPr id="4" name="Rectangle 3"/>
          <p:cNvSpPr/>
          <p:nvPr/>
        </p:nvSpPr>
        <p:spPr>
          <a:xfrm>
            <a:off x="1761564" y="350331"/>
            <a:ext cx="10082093" cy="6410986"/>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HOW AND WHY THE CLIMATE IS CHANGING</a:t>
            </a:r>
            <a:endParaRPr lang="en-US" sz="2400" dirty="0">
              <a:solidFill>
                <a:schemeClr val="bg2">
                  <a:lumMod val="10000"/>
                </a:schemeClr>
              </a:solidFill>
            </a:endParaRPr>
          </a:p>
          <a:p>
            <a:pPr lvl="1">
              <a:lnSpc>
                <a:spcPct val="105000"/>
              </a:lnSpc>
            </a:pPr>
            <a:r>
              <a:rPr lang="en-US" sz="2000" dirty="0"/>
              <a:t>1.1.	Introduction to Climate Science and Climate Change</a:t>
            </a:r>
          </a:p>
          <a:p>
            <a:pPr lvl="1">
              <a:lnSpc>
                <a:spcPct val="105000"/>
              </a:lnSpc>
            </a:pPr>
            <a:r>
              <a:rPr lang="en-US" sz="2000" dirty="0"/>
              <a:t>1.2.	Causes of Climate Change</a:t>
            </a:r>
          </a:p>
          <a:p>
            <a:pPr lvl="1">
              <a:lnSpc>
                <a:spcPct val="105000"/>
              </a:lnSpc>
            </a:pPr>
            <a:r>
              <a:rPr lang="en-US" sz="2000" dirty="0"/>
              <a:t>1.3.	Climate Intensification: Floods, Droughts and Cyclone</a:t>
            </a:r>
          </a:p>
          <a:p>
            <a:pPr marL="400050" lvl="0" indent="-400050">
              <a:lnSpc>
                <a:spcPct val="105000"/>
              </a:lnSpc>
              <a:spcBef>
                <a:spcPts val="1200"/>
              </a:spcBef>
              <a:buFont typeface="+mj-lt"/>
              <a:buAutoNum type="romanUcPeriod"/>
            </a:pPr>
            <a:r>
              <a:rPr lang="en-US" sz="2400" b="1" dirty="0">
                <a:solidFill>
                  <a:schemeClr val="bg2">
                    <a:lumMod val="10000"/>
                  </a:schemeClr>
                </a:solidFill>
              </a:rPr>
              <a:t>IMPACTS OF CLIMATE CHANGE ON PEOPLE AND THE ENVIRONMENT</a:t>
            </a:r>
            <a:endParaRPr lang="en-US" sz="2400" dirty="0">
              <a:solidFill>
                <a:schemeClr val="bg2">
                  <a:lumMod val="10000"/>
                </a:schemeClr>
              </a:solidFill>
            </a:endParaRPr>
          </a:p>
          <a:p>
            <a:pPr lvl="1">
              <a:lnSpc>
                <a:spcPct val="105000"/>
              </a:lnSpc>
            </a:pPr>
            <a:r>
              <a:rPr lang="en-US" sz="2000" dirty="0"/>
              <a:t>2.1.	Introduction to Climate Change Impacts</a:t>
            </a:r>
          </a:p>
          <a:p>
            <a:pPr lvl="1">
              <a:lnSpc>
                <a:spcPct val="105000"/>
              </a:lnSpc>
            </a:pPr>
            <a:r>
              <a:rPr lang="en-US" sz="2000" dirty="0"/>
              <a:t>2.2.	Sea Level Rise</a:t>
            </a:r>
          </a:p>
          <a:p>
            <a:pPr lvl="1">
              <a:lnSpc>
                <a:spcPct val="105000"/>
              </a:lnSpc>
            </a:pPr>
            <a:r>
              <a:rPr lang="en-US" sz="2000" dirty="0"/>
              <a:t>2.3.	Climate Change and Water Resources</a:t>
            </a:r>
          </a:p>
          <a:p>
            <a:pPr lvl="1">
              <a:lnSpc>
                <a:spcPct val="105000"/>
              </a:lnSpc>
            </a:pPr>
            <a:r>
              <a:rPr lang="en-US" sz="2000" dirty="0"/>
              <a:t>2.4.	Climate Change and Food Security</a:t>
            </a:r>
          </a:p>
          <a:p>
            <a:pPr lvl="1">
              <a:lnSpc>
                <a:spcPct val="105000"/>
              </a:lnSpc>
            </a:pPr>
            <a:r>
              <a:rPr lang="en-US" sz="2000" b="1" dirty="0">
                <a:solidFill>
                  <a:srgbClr val="FF0000"/>
                </a:solidFill>
              </a:rPr>
              <a:t>2.5.	Climate Change and Human Health</a:t>
            </a:r>
          </a:p>
          <a:p>
            <a:pPr lvl="1">
              <a:lnSpc>
                <a:spcPct val="105000"/>
              </a:lnSpc>
            </a:pPr>
            <a:r>
              <a:rPr lang="en-US" sz="2000" dirty="0">
                <a:solidFill>
                  <a:schemeClr val="bg2">
                    <a:lumMod val="10000"/>
                  </a:schemeClr>
                </a:solidFill>
              </a:rPr>
              <a:t>2.6.	Climate Change and Terrestrial Ecosystems</a:t>
            </a:r>
          </a:p>
          <a:p>
            <a:pPr marL="400050" lvl="0" indent="-400050">
              <a:lnSpc>
                <a:spcPct val="105000"/>
              </a:lnSpc>
              <a:spcBef>
                <a:spcPts val="1200"/>
              </a:spcBef>
              <a:buFont typeface="+mj-lt"/>
              <a:buAutoNum type="romanUcPeriod"/>
            </a:pPr>
            <a:r>
              <a:rPr lang="en-US" sz="2400" b="1" dirty="0">
                <a:solidFill>
                  <a:schemeClr val="bg2">
                    <a:lumMod val="10000"/>
                  </a:schemeClr>
                </a:solidFill>
              </a:rPr>
              <a:t>RESPONSES TO CLIMATE CHANGE – MITIGATION AND ADAPTATION</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Climate Change and Forest Management</a:t>
            </a:r>
          </a:p>
          <a:p>
            <a:pPr lvl="1">
              <a:lnSpc>
                <a:spcPct val="105000"/>
              </a:lnSpc>
            </a:pPr>
            <a:r>
              <a:rPr lang="en-US" sz="2000" dirty="0">
                <a:solidFill>
                  <a:schemeClr val="bg2">
                    <a:lumMod val="10000"/>
                  </a:schemeClr>
                </a:solidFill>
              </a:rPr>
              <a:t>3.2.	Climate Change and Water Resources: Responses and Adaptation</a:t>
            </a:r>
          </a:p>
          <a:p>
            <a:pPr lvl="1">
              <a:lnSpc>
                <a:spcPct val="105000"/>
              </a:lnSpc>
            </a:pPr>
            <a:r>
              <a:rPr lang="en-US" sz="2000" dirty="0">
                <a:solidFill>
                  <a:schemeClr val="bg2">
                    <a:lumMod val="10000"/>
                  </a:schemeClr>
                </a:solidFill>
              </a:rPr>
              <a:t>3.3.	Principles and Practices of Climate Change Vulnerability Assessment</a:t>
            </a:r>
          </a:p>
          <a:p>
            <a:pPr lvl="1">
              <a:lnSpc>
                <a:spcPct val="105000"/>
              </a:lnSpc>
            </a:pPr>
            <a:r>
              <a:rPr lang="en-US" sz="2000" dirty="0">
                <a:solidFill>
                  <a:schemeClr val="bg2">
                    <a:lumMod val="10000"/>
                  </a:schemeClr>
                </a:solidFill>
              </a:rPr>
              <a:t>3.4.	Uncertainties in Climate Change</a:t>
            </a:r>
          </a:p>
          <a:p>
            <a:pPr lvl="1">
              <a:lnSpc>
                <a:spcPct val="105000"/>
              </a:lnSpc>
            </a:pPr>
            <a:r>
              <a:rPr lang="en-US" sz="2000" dirty="0">
                <a:solidFill>
                  <a:schemeClr val="bg2">
                    <a:lumMod val="10000"/>
                  </a:schemeClr>
                </a:solidFill>
              </a:rPr>
              <a:t>3.5.	Climate Change and Ecosystem Services</a:t>
            </a:r>
          </a:p>
          <a:p>
            <a:pPr lvl="1">
              <a:lnSpc>
                <a:spcPct val="105000"/>
              </a:lnSpc>
            </a:pPr>
            <a:r>
              <a:rPr lang="en-US" sz="2000" dirty="0">
                <a:solidFill>
                  <a:schemeClr val="bg2">
                    <a:lumMod val="10000"/>
                  </a:schemeClr>
                </a:solidFill>
              </a:rPr>
              <a:t>3.6.	Effective Communications in Climate Change</a:t>
            </a:r>
            <a:endParaRPr lang="en-US" sz="2000" dirty="0"/>
          </a:p>
        </p:txBody>
      </p:sp>
      <p:sp>
        <p:nvSpPr>
          <p:cNvPr id="5" name="Right Arrow 4"/>
          <p:cNvSpPr>
            <a:spLocks noChangeArrowheads="1"/>
          </p:cNvSpPr>
          <p:nvPr/>
        </p:nvSpPr>
        <p:spPr bwMode="auto">
          <a:xfrm>
            <a:off x="1761564" y="3613831"/>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39602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8077200" y="6477001"/>
            <a:ext cx="2133600" cy="365125"/>
          </a:xfrm>
          <a:prstGeom prst="rect">
            <a:avLst/>
          </a:prstGeom>
          <a:noFill/>
        </p:spPr>
        <p:txBody>
          <a:bodyPr anchor="ctr"/>
          <a:lstStyle/>
          <a:p>
            <a:pPr algn="r">
              <a:defRPr/>
            </a:pPr>
            <a:fld id="{511A524F-328F-492A-BF48-A671E0B441E8}" type="slidenum">
              <a:rPr lang="en-US" sz="1200" kern="0">
                <a:solidFill>
                  <a:schemeClr val="tx1">
                    <a:tint val="75000"/>
                  </a:schemeClr>
                </a:solidFill>
                <a:latin typeface="Arial"/>
                <a:ea typeface="Arial"/>
                <a:cs typeface="Arial"/>
                <a:sym typeface="Arial"/>
              </a:rPr>
              <a:pPr algn="r">
                <a:defRPr/>
              </a:pPr>
              <a:t>30</a:t>
            </a:fld>
            <a:endParaRPr lang="en-US" sz="1200" kern="0" dirty="0">
              <a:solidFill>
                <a:schemeClr val="tx1">
                  <a:tint val="75000"/>
                </a:schemeClr>
              </a:solidFill>
              <a:latin typeface="Arial"/>
              <a:ea typeface="Arial"/>
              <a:cs typeface="Arial"/>
              <a:sym typeface="Arial"/>
            </a:endParaRPr>
          </a:p>
        </p:txBody>
      </p:sp>
      <p:sp>
        <p:nvSpPr>
          <p:cNvPr id="47107" name="Shape 146"/>
          <p:cNvSpPr>
            <a:spLocks noGrp="1"/>
          </p:cNvSpPr>
          <p:nvPr>
            <p:ph idx="1"/>
          </p:nvPr>
        </p:nvSpPr>
        <p:spPr>
          <a:xfrm>
            <a:off x="437322" y="1542506"/>
            <a:ext cx="3668147" cy="3477364"/>
          </a:xfrm>
        </p:spPr>
        <p:txBody>
          <a:bodyPr>
            <a:noAutofit/>
          </a:bodyPr>
          <a:lstStyle/>
          <a:p>
            <a:pPr>
              <a:spcAft>
                <a:spcPts val="600"/>
              </a:spcAft>
            </a:pPr>
            <a:r>
              <a:rPr lang="th-TH" sz="2200" dirty="0">
                <a:latin typeface="Calibri"/>
                <a:cs typeface="Calibri"/>
                <a:sym typeface="Trebuchet MS" pitchFamily="34" charset="0"/>
              </a:rPr>
              <a:t>More than</a:t>
            </a:r>
            <a:r>
              <a:rPr lang="en-US" sz="2200" dirty="0">
                <a:latin typeface="Calibri"/>
                <a:cs typeface="Calibri"/>
                <a:sym typeface="Trebuchet MS" pitchFamily="34" charset="0"/>
              </a:rPr>
              <a:t> 175,000</a:t>
            </a:r>
            <a:r>
              <a:rPr lang="th-TH" sz="2200" dirty="0">
                <a:latin typeface="Calibri"/>
                <a:cs typeface="Calibri"/>
                <a:sym typeface="Trebuchet MS" pitchFamily="34" charset="0"/>
              </a:rPr>
              <a:t> children and teenagers die from drowning each year.</a:t>
            </a:r>
          </a:p>
          <a:p>
            <a:pPr>
              <a:spcAft>
                <a:spcPts val="600"/>
              </a:spcAft>
            </a:pPr>
            <a:r>
              <a:rPr lang="th-TH" sz="2200" dirty="0">
                <a:latin typeface="Calibri"/>
                <a:cs typeface="Calibri"/>
                <a:sym typeface="Trebuchet MS" pitchFamily="34" charset="0"/>
              </a:rPr>
              <a:t>Children under the age of </a:t>
            </a:r>
            <a:r>
              <a:rPr lang="en-US" sz="2200" dirty="0">
                <a:latin typeface="Calibri"/>
                <a:cs typeface="Calibri"/>
                <a:sym typeface="Trebuchet MS" pitchFamily="34" charset="0"/>
              </a:rPr>
              <a:t>5 </a:t>
            </a:r>
            <a:r>
              <a:rPr lang="th-TH" sz="2200" dirty="0">
                <a:latin typeface="Calibri"/>
                <a:cs typeface="Calibri"/>
                <a:sym typeface="Trebuchet MS" pitchFamily="34" charset="0"/>
              </a:rPr>
              <a:t>years are most at risk.</a:t>
            </a:r>
          </a:p>
          <a:p>
            <a:pPr>
              <a:spcAft>
                <a:spcPts val="600"/>
              </a:spcAft>
            </a:pPr>
            <a:r>
              <a:rPr lang="th-TH" sz="2200" dirty="0">
                <a:latin typeface="Calibri"/>
                <a:cs typeface="Calibri"/>
                <a:sym typeface="Trebuchet MS" pitchFamily="34" charset="0"/>
              </a:rPr>
              <a:t>Most child drowning events happen in and around the home.</a:t>
            </a:r>
          </a:p>
        </p:txBody>
      </p:sp>
      <p:sp>
        <p:nvSpPr>
          <p:cNvPr id="2" name="Title 1"/>
          <p:cNvSpPr>
            <a:spLocks noGrp="1"/>
          </p:cNvSpPr>
          <p:nvPr>
            <p:ph type="title"/>
          </p:nvPr>
        </p:nvSpPr>
        <p:spPr/>
        <p:txBody>
          <a:bodyPr>
            <a:normAutofit fontScale="90000"/>
          </a:bodyPr>
          <a:lstStyle/>
          <a:p>
            <a:r>
              <a:rPr lang="en-US" dirty="0"/>
              <a:t>Drowning: Leading Cause of Child Death in Many Asian Countries</a:t>
            </a:r>
          </a:p>
        </p:txBody>
      </p:sp>
      <p:sp>
        <p:nvSpPr>
          <p:cNvPr id="47108" name="Shape 148"/>
          <p:cNvSpPr>
            <a:spLocks noChangeArrowheads="1"/>
          </p:cNvSpPr>
          <p:nvPr/>
        </p:nvSpPr>
        <p:spPr bwMode="auto">
          <a:xfrm>
            <a:off x="4861734" y="1080001"/>
            <a:ext cx="5943115" cy="5396999"/>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47109" name="Shape 149"/>
          <p:cNvSpPr txBox="1">
            <a:spLocks noChangeArrowheads="1"/>
          </p:cNvSpPr>
          <p:nvPr/>
        </p:nvSpPr>
        <p:spPr bwMode="auto">
          <a:xfrm>
            <a:off x="1752600" y="6477000"/>
            <a:ext cx="4302183" cy="304800"/>
          </a:xfrm>
          <a:prstGeom prst="rect">
            <a:avLst/>
          </a:prstGeom>
          <a:noFill/>
          <a:ln w="9525">
            <a:noFill/>
            <a:miter lim="800000"/>
            <a:headEnd/>
            <a:tailEnd/>
          </a:ln>
        </p:spPr>
        <p:txBody>
          <a:bodyPr lIns="91425" tIns="45700" rIns="91425" bIns="45700"/>
          <a:lstStyle/>
          <a:p>
            <a:pPr>
              <a:spcBef>
                <a:spcPts val="700"/>
              </a:spcBef>
              <a:buClr>
                <a:srgbClr val="000000"/>
              </a:buClr>
              <a:buSzPct val="25000"/>
            </a:pPr>
            <a:r>
              <a:rPr lang="th-TH" dirty="0">
                <a:solidFill>
                  <a:srgbClr val="464653"/>
                </a:solidFill>
                <a:latin typeface="Calibri"/>
                <a:cs typeface="Calibri"/>
              </a:rPr>
              <a:t>World Health Organization, 2008c</a:t>
            </a:r>
          </a:p>
        </p:txBody>
      </p:sp>
    </p:spTree>
    <p:extLst>
      <p:ext uri="{BB962C8B-B14F-4D97-AF65-F5344CB8AC3E}">
        <p14:creationId xmlns:p14="http://schemas.microsoft.com/office/powerpoint/2010/main" val="3934248974"/>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Heat-related Morbidity / Mortality</a:t>
            </a:r>
          </a:p>
        </p:txBody>
      </p:sp>
      <p:sp>
        <p:nvSpPr>
          <p:cNvPr id="3" name="TextBox 2"/>
          <p:cNvSpPr txBox="1"/>
          <p:nvPr/>
        </p:nvSpPr>
        <p:spPr>
          <a:xfrm>
            <a:off x="8483541" y="4131928"/>
            <a:ext cx="1828800" cy="338554"/>
          </a:xfrm>
          <a:prstGeom prst="rect">
            <a:avLst/>
          </a:prstGeom>
          <a:noFill/>
        </p:spPr>
        <p:txBody>
          <a:bodyPr wrap="square" rtlCol="0">
            <a:spAutoFit/>
          </a:bodyPr>
          <a:lstStyle/>
          <a:p>
            <a:pPr algn="r"/>
            <a:r>
              <a:rPr lang="en-US" sz="1600" dirty="0"/>
              <a:t>Photo: ABC News</a:t>
            </a:r>
          </a:p>
        </p:txBody>
      </p:sp>
      <p:sp>
        <p:nvSpPr>
          <p:cNvPr id="4" name="Rectangle 3"/>
          <p:cNvSpPr/>
          <p:nvPr/>
        </p:nvSpPr>
        <p:spPr>
          <a:xfrm>
            <a:off x="304800" y="1828800"/>
            <a:ext cx="4422510" cy="3507114"/>
          </a:xfrm>
          <a:prstGeom prst="rect">
            <a:avLst/>
          </a:prstGeom>
        </p:spPr>
        <p:txBody>
          <a:bodyPr wrap="square" anchor="t">
            <a:spAutoFit/>
          </a:bodyPr>
          <a:lstStyle/>
          <a:p>
            <a:pPr>
              <a:lnSpc>
                <a:spcPct val="110000"/>
              </a:lnSpc>
              <a:spcBef>
                <a:spcPts val="300"/>
              </a:spcBef>
              <a:spcAft>
                <a:spcPts val="600"/>
              </a:spcAft>
            </a:pPr>
            <a:r>
              <a:rPr lang="en-US" sz="2400" b="1" dirty="0">
                <a:solidFill>
                  <a:schemeClr val="tx2"/>
                </a:solidFill>
              </a:rPr>
              <a:t>Heat-related Illnesses</a:t>
            </a:r>
            <a:endParaRPr lang="en-US" sz="2400" dirty="0"/>
          </a:p>
          <a:p>
            <a:pPr marL="342900" indent="-342900">
              <a:lnSpc>
                <a:spcPct val="110000"/>
              </a:lnSpc>
              <a:spcBef>
                <a:spcPts val="300"/>
              </a:spcBef>
              <a:spcAft>
                <a:spcPts val="600"/>
              </a:spcAft>
              <a:buFont typeface="Wingdings" charset="2"/>
              <a:buChar char="§"/>
            </a:pPr>
            <a:r>
              <a:rPr lang="en-US" sz="2400" dirty="0"/>
              <a:t>Heat Rash</a:t>
            </a:r>
          </a:p>
          <a:p>
            <a:pPr marL="342900" indent="-342900">
              <a:lnSpc>
                <a:spcPct val="110000"/>
              </a:lnSpc>
              <a:spcBef>
                <a:spcPts val="300"/>
              </a:spcBef>
              <a:spcAft>
                <a:spcPts val="600"/>
              </a:spcAft>
              <a:buFont typeface="Wingdings" charset="2"/>
              <a:buChar char="§"/>
            </a:pPr>
            <a:r>
              <a:rPr lang="en-US" sz="2400" dirty="0"/>
              <a:t>Heat Cramps </a:t>
            </a:r>
          </a:p>
          <a:p>
            <a:pPr marL="342900" indent="-342900">
              <a:lnSpc>
                <a:spcPct val="110000"/>
              </a:lnSpc>
              <a:spcBef>
                <a:spcPts val="300"/>
              </a:spcBef>
              <a:spcAft>
                <a:spcPts val="600"/>
              </a:spcAft>
              <a:buFont typeface="Wingdings" charset="2"/>
              <a:buChar char="§"/>
            </a:pPr>
            <a:r>
              <a:rPr lang="en-US" sz="2400" dirty="0"/>
              <a:t>Heat Exhaustion</a:t>
            </a:r>
          </a:p>
          <a:p>
            <a:pPr marL="342900" indent="-342900">
              <a:lnSpc>
                <a:spcPct val="110000"/>
              </a:lnSpc>
              <a:spcBef>
                <a:spcPts val="300"/>
              </a:spcBef>
              <a:spcAft>
                <a:spcPts val="600"/>
              </a:spcAft>
              <a:buFont typeface="Wingdings" charset="2"/>
              <a:buChar char="§"/>
            </a:pPr>
            <a:r>
              <a:rPr lang="en-US" sz="2400" dirty="0"/>
              <a:t>Heat Stroke</a:t>
            </a:r>
          </a:p>
          <a:p>
            <a:pPr marL="342900" indent="-342900">
              <a:lnSpc>
                <a:spcPct val="110000"/>
              </a:lnSpc>
              <a:spcBef>
                <a:spcPts val="300"/>
              </a:spcBef>
              <a:spcAft>
                <a:spcPts val="600"/>
              </a:spcAft>
              <a:buFont typeface="Wingdings" charset="2"/>
              <a:buChar char="§"/>
            </a:pPr>
            <a:r>
              <a:rPr lang="en-US" sz="2400" dirty="0"/>
              <a:t>Dehydration and exacerbation </a:t>
            </a:r>
            <a:br>
              <a:rPr lang="en-US" sz="2400" dirty="0"/>
            </a:br>
            <a:r>
              <a:rPr lang="en-US" sz="2400" dirty="0"/>
              <a:t>of chronic illness</a:t>
            </a:r>
          </a:p>
        </p:txBody>
      </p:sp>
      <p:pic>
        <p:nvPicPr>
          <p:cNvPr id="6" name="Content Placeholder 5"/>
          <p:cNvPicPr>
            <a:picLocks noGrp="1" noChangeAspect="1"/>
          </p:cNvPicPr>
          <p:nvPr>
            <p:ph idx="1"/>
          </p:nvPr>
        </p:nvPicPr>
        <p:blipFill>
          <a:blip r:embed="rId3"/>
          <a:stretch>
            <a:fillRect/>
          </a:stretch>
        </p:blipFill>
        <p:spPr>
          <a:xfrm>
            <a:off x="4449034" y="1510986"/>
            <a:ext cx="7109555" cy="4740523"/>
          </a:xfrm>
        </p:spPr>
      </p:pic>
    </p:spTree>
    <p:extLst>
      <p:ext uri="{BB962C8B-B14F-4D97-AF65-F5344CB8AC3E}">
        <p14:creationId xmlns:p14="http://schemas.microsoft.com/office/powerpoint/2010/main" val="30529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marL="0" indent="0"/>
            <a:r>
              <a:rPr lang="en-US" sz="2000" dirty="0"/>
              <a:t>   Risk factors for hyperthermia (over-heating)</a:t>
            </a:r>
          </a:p>
          <a:p>
            <a:pPr lvl="1"/>
            <a:r>
              <a:rPr lang="en-US" sz="2000" dirty="0"/>
              <a:t>Age </a:t>
            </a:r>
          </a:p>
          <a:p>
            <a:pPr lvl="1"/>
            <a:r>
              <a:rPr lang="en-US" sz="2000" dirty="0"/>
              <a:t>Underlying medical conditions / mental illness</a:t>
            </a:r>
          </a:p>
          <a:p>
            <a:pPr lvl="1"/>
            <a:r>
              <a:rPr lang="en-US" sz="2000" dirty="0"/>
              <a:t>Income and poverty status</a:t>
            </a:r>
          </a:p>
          <a:p>
            <a:pPr lvl="1"/>
            <a:r>
              <a:rPr lang="en-US" sz="2000" dirty="0"/>
              <a:t>Social isolation </a:t>
            </a:r>
          </a:p>
          <a:p>
            <a:pPr lvl="1"/>
            <a:r>
              <a:rPr lang="en-US" sz="2000" dirty="0"/>
              <a:t>Access to health care and cooling facilities </a:t>
            </a:r>
          </a:p>
          <a:p>
            <a:pPr lvl="1"/>
            <a:r>
              <a:rPr lang="en-US" sz="2000" dirty="0"/>
              <a:t>Neighborhood characteristics: land use/ land cover, crime rate, housing type, urban heat islands</a:t>
            </a:r>
          </a:p>
          <a:p>
            <a:pPr lvl="1"/>
            <a:r>
              <a:rPr lang="en-US" sz="2000" dirty="0"/>
              <a:t>Substandard housing and water systems</a:t>
            </a:r>
          </a:p>
          <a:p>
            <a:r>
              <a:rPr lang="en-US" sz="2000" dirty="0"/>
              <a:t>Average of 688 reported heat-related death per year in US and overall impact likely underestimated </a:t>
            </a:r>
          </a:p>
          <a:p>
            <a:pPr marL="0" indent="0">
              <a:buNone/>
            </a:pPr>
            <a:r>
              <a:rPr lang="en-US" sz="2000" dirty="0"/>
              <a:t>Every death is preventable!</a:t>
            </a:r>
          </a:p>
          <a:p>
            <a:pPr>
              <a:buNone/>
            </a:pPr>
            <a:endParaRPr lang="en-US" sz="2000" dirty="0"/>
          </a:p>
        </p:txBody>
      </p:sp>
      <p:sp>
        <p:nvSpPr>
          <p:cNvPr id="12290" name="Rectangle 2"/>
          <p:cNvSpPr>
            <a:spLocks noGrp="1" noChangeArrowheads="1"/>
          </p:cNvSpPr>
          <p:nvPr>
            <p:ph type="title"/>
          </p:nvPr>
        </p:nvSpPr>
        <p:spPr/>
        <p:txBody>
          <a:bodyPr>
            <a:normAutofit/>
          </a:bodyPr>
          <a:lstStyle/>
          <a:p>
            <a:pPr algn="ctr" eaLnBrk="1" hangingPunct="1">
              <a:defRPr/>
            </a:pPr>
            <a:r>
              <a:rPr lang="en-US" sz="4000" dirty="0"/>
              <a:t>Extreme Heat Events and Mortality </a:t>
            </a:r>
          </a:p>
        </p:txBody>
      </p:sp>
      <p:sp>
        <p:nvSpPr>
          <p:cNvPr id="2" name="TextBox 1"/>
          <p:cNvSpPr txBox="1"/>
          <p:nvPr/>
        </p:nvSpPr>
        <p:spPr>
          <a:xfrm>
            <a:off x="7949681" y="1542505"/>
            <a:ext cx="3551853" cy="2246769"/>
          </a:xfrm>
          <a:prstGeom prst="rect">
            <a:avLst/>
          </a:prstGeom>
          <a:noFill/>
          <a:ln>
            <a:solidFill>
              <a:schemeClr val="tx1"/>
            </a:solidFill>
          </a:ln>
        </p:spPr>
        <p:txBody>
          <a:bodyPr wrap="square" rtlCol="0">
            <a:spAutoFit/>
          </a:bodyPr>
          <a:lstStyle/>
          <a:p>
            <a:r>
              <a:rPr lang="en-US" sz="2800" dirty="0"/>
              <a:t>What have been the incidence of hyperthermia in Bangladesh and India?</a:t>
            </a:r>
          </a:p>
          <a:p>
            <a:r>
              <a:rPr lang="en-US" sz="2800" dirty="0"/>
              <a:t>(Next Slide…)</a:t>
            </a:r>
            <a:endParaRPr lang="en-SG" sz="2800" dirty="0"/>
          </a:p>
        </p:txBody>
      </p:sp>
    </p:spTree>
    <p:extLst>
      <p:ext uri="{BB962C8B-B14F-4D97-AF65-F5344CB8AC3E}">
        <p14:creationId xmlns:p14="http://schemas.microsoft.com/office/powerpoint/2010/main" val="95724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8077200" y="6477001"/>
            <a:ext cx="2133600" cy="365125"/>
          </a:xfrm>
          <a:prstGeom prst="rect">
            <a:avLst/>
          </a:prstGeom>
          <a:noFill/>
        </p:spPr>
        <p:txBody>
          <a:bodyPr anchor="ctr"/>
          <a:lstStyle/>
          <a:p>
            <a:pPr algn="r">
              <a:defRPr/>
            </a:pPr>
            <a:fld id="{D6895DF3-2250-4845-9BEB-15F809D75137}" type="slidenum">
              <a:rPr lang="en-US" sz="1200" kern="0">
                <a:solidFill>
                  <a:schemeClr val="tx1">
                    <a:tint val="75000"/>
                  </a:schemeClr>
                </a:solidFill>
                <a:latin typeface="Arial"/>
                <a:ea typeface="Arial"/>
                <a:cs typeface="Arial"/>
                <a:sym typeface="Arial"/>
              </a:rPr>
              <a:pPr algn="r">
                <a:defRPr/>
              </a:pPr>
              <a:t>33</a:t>
            </a:fld>
            <a:endParaRPr lang="en-US" sz="1200" kern="0" dirty="0">
              <a:solidFill>
                <a:schemeClr val="tx1">
                  <a:tint val="75000"/>
                </a:schemeClr>
              </a:solidFill>
              <a:latin typeface="Arial"/>
              <a:ea typeface="Arial"/>
              <a:cs typeface="Arial"/>
              <a:sym typeface="Arial"/>
            </a:endParaRPr>
          </a:p>
        </p:txBody>
      </p:sp>
      <p:sp>
        <p:nvSpPr>
          <p:cNvPr id="49155" name="Shape 156"/>
          <p:cNvSpPr>
            <a:spLocks noGrp="1"/>
          </p:cNvSpPr>
          <p:nvPr>
            <p:ph idx="1"/>
          </p:nvPr>
        </p:nvSpPr>
        <p:spPr/>
        <p:txBody>
          <a:bodyPr>
            <a:normAutofit/>
          </a:bodyPr>
          <a:lstStyle/>
          <a:p>
            <a:r>
              <a:rPr lang="en-US" sz="2400" dirty="0">
                <a:latin typeface="Calibri"/>
                <a:cs typeface="Calibri"/>
                <a:sym typeface="Trebuchet MS" pitchFamily="34" charset="0"/>
              </a:rPr>
              <a:t>2003 </a:t>
            </a:r>
            <a:r>
              <a:rPr lang="th-TH" sz="2400" dirty="0">
                <a:latin typeface="Calibri"/>
                <a:cs typeface="Calibri"/>
                <a:sym typeface="Trebuchet MS" pitchFamily="34" charset="0"/>
              </a:rPr>
              <a:t>Andhra Pradesh, India heat wave, with temperatures of up to </a:t>
            </a:r>
            <a:r>
              <a:rPr lang="en-US" sz="2400" dirty="0">
                <a:latin typeface="Calibri"/>
                <a:cs typeface="Calibri"/>
                <a:sym typeface="Trebuchet MS" pitchFamily="34" charset="0"/>
              </a:rPr>
              <a:t>54</a:t>
            </a:r>
            <a:r>
              <a:rPr lang="th-TH" sz="2400" baseline="30000" dirty="0">
                <a:latin typeface="Calibri"/>
                <a:cs typeface="Calibri"/>
                <a:sym typeface="Trebuchet MS" pitchFamily="34" charset="0"/>
              </a:rPr>
              <a:t>o</a:t>
            </a:r>
            <a:r>
              <a:rPr lang="th-TH" sz="2400" dirty="0">
                <a:latin typeface="Calibri"/>
                <a:cs typeface="Calibri"/>
                <a:sym typeface="Trebuchet MS" pitchFamily="34" charset="0"/>
              </a:rPr>
              <a:t>C, </a:t>
            </a:r>
            <a:r>
              <a:rPr lang="en-US" sz="2400" dirty="0">
                <a:latin typeface="Calibri"/>
                <a:cs typeface="Calibri"/>
                <a:sym typeface="Trebuchet MS" pitchFamily="34" charset="0"/>
              </a:rPr>
              <a:t>resulted in death to 3,000 people.</a:t>
            </a:r>
            <a:endParaRPr lang="th-TH" sz="2400" dirty="0">
              <a:latin typeface="Calibri"/>
              <a:cs typeface="Calibri"/>
              <a:sym typeface="Trebuchet MS" pitchFamily="34" charset="0"/>
            </a:endParaRPr>
          </a:p>
          <a:p>
            <a:r>
              <a:rPr lang="th-TH" sz="2400" dirty="0">
                <a:latin typeface="Calibri"/>
                <a:cs typeface="Calibri"/>
                <a:sym typeface="Trebuchet MS" pitchFamily="34" charset="0"/>
              </a:rPr>
              <a:t>The number of heat strokes was not recorded</a:t>
            </a:r>
            <a:r>
              <a:rPr lang="en-US" sz="2400" dirty="0">
                <a:latin typeface="Calibri"/>
                <a:cs typeface="Calibri"/>
                <a:sym typeface="Trebuchet MS" pitchFamily="34" charset="0"/>
              </a:rPr>
              <a:t>.</a:t>
            </a:r>
            <a:endParaRPr lang="th-TH" sz="2400" dirty="0">
              <a:latin typeface="Calibri"/>
              <a:cs typeface="Calibri"/>
              <a:sym typeface="Trebuchet MS" pitchFamily="34" charset="0"/>
            </a:endParaRPr>
          </a:p>
        </p:txBody>
      </p:sp>
      <p:sp>
        <p:nvSpPr>
          <p:cNvPr id="2" name="Title 1"/>
          <p:cNvSpPr>
            <a:spLocks noGrp="1"/>
          </p:cNvSpPr>
          <p:nvPr>
            <p:ph type="title"/>
          </p:nvPr>
        </p:nvSpPr>
        <p:spPr/>
        <p:txBody>
          <a:bodyPr>
            <a:normAutofit/>
          </a:bodyPr>
          <a:lstStyle/>
          <a:p>
            <a:r>
              <a:rPr lang="en-US" dirty="0"/>
              <a:t>More Heat Waves and Heat Strokes </a:t>
            </a:r>
          </a:p>
        </p:txBody>
      </p:sp>
      <p:sp>
        <p:nvSpPr>
          <p:cNvPr id="49156" name="Shape 158"/>
          <p:cNvSpPr txBox="1">
            <a:spLocks noChangeArrowheads="1"/>
          </p:cNvSpPr>
          <p:nvPr/>
        </p:nvSpPr>
        <p:spPr bwMode="auto">
          <a:xfrm>
            <a:off x="1981200" y="5029201"/>
            <a:ext cx="3165458" cy="244475"/>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200" dirty="0">
                <a:latin typeface="Calibri"/>
                <a:cs typeface="Calibri"/>
                <a:sym typeface="Trebuchet MS" pitchFamily="34" charset="0"/>
              </a:rPr>
              <a:t>Photo: © T. Balabaadkan UNEP / Still Pictures</a:t>
            </a:r>
          </a:p>
        </p:txBody>
      </p:sp>
      <p:sp>
        <p:nvSpPr>
          <p:cNvPr id="49157" name="Shape 159"/>
          <p:cNvSpPr>
            <a:spLocks noChangeArrowheads="1"/>
          </p:cNvSpPr>
          <p:nvPr/>
        </p:nvSpPr>
        <p:spPr bwMode="auto">
          <a:xfrm>
            <a:off x="7090361" y="2211388"/>
            <a:ext cx="4785727" cy="4022557"/>
          </a:xfrm>
          <a:prstGeom prst="rect">
            <a:avLst/>
          </a:prstGeom>
          <a:blipFill dpi="0" rotWithShape="1">
            <a:blip r:embed="rId3"/>
            <a:srcRect/>
            <a:stretch>
              <a:fillRect/>
            </a:stretch>
          </a:blipFill>
          <a:ln w="9525">
            <a:noFill/>
            <a:miter lim="800000"/>
            <a:headEnd/>
            <a:tailEnd/>
          </a:ln>
        </p:spPr>
        <p:txBody>
          <a:bodyPr anchor="t"/>
          <a:lstStyle/>
          <a:p>
            <a:endParaRPr lang="th-TH"/>
          </a:p>
        </p:txBody>
      </p:sp>
      <p:sp>
        <p:nvSpPr>
          <p:cNvPr id="49158" name="Shape 160"/>
          <p:cNvSpPr txBox="1">
            <a:spLocks noChangeArrowheads="1"/>
          </p:cNvSpPr>
          <p:nvPr/>
        </p:nvSpPr>
        <p:spPr bwMode="auto">
          <a:xfrm>
            <a:off x="1981199" y="4606736"/>
            <a:ext cx="3414117" cy="287780"/>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200" dirty="0">
                <a:latin typeface="Calibri"/>
                <a:cs typeface="Calibri"/>
                <a:sym typeface="Trebuchet MS" pitchFamily="34" charset="0"/>
              </a:rPr>
              <a:t>Refugee Study Centre (RSC), http://www.rsc.ox.ac.uk</a:t>
            </a:r>
          </a:p>
        </p:txBody>
      </p:sp>
    </p:spTree>
    <p:extLst>
      <p:ext uri="{BB962C8B-B14F-4D97-AF65-F5344CB8AC3E}">
        <p14:creationId xmlns:p14="http://schemas.microsoft.com/office/powerpoint/2010/main" val="245107473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1828800" y="304800"/>
            <a:ext cx="8686800" cy="609600"/>
          </a:xfrm>
          <a:prstGeom prst="rect">
            <a:avLst/>
          </a:prstGeom>
          <a:noFill/>
          <a:ln w="9525">
            <a:noFill/>
            <a:miter lim="800000"/>
            <a:headEnd/>
            <a:tailEnd/>
          </a:ln>
        </p:spPr>
        <p:txBody>
          <a:bodyPr anchor="ctr"/>
          <a:lstStyle/>
          <a:p>
            <a:pPr algn="ctr" eaLnBrk="0" hangingPunct="0"/>
            <a:endParaRPr lang="en-US" sz="3600" dirty="0">
              <a:latin typeface="Calibri" pitchFamily="34" charset="0"/>
              <a:cs typeface="Angsana New" charset="-34"/>
            </a:endParaRPr>
          </a:p>
        </p:txBody>
      </p:sp>
      <p:pic>
        <p:nvPicPr>
          <p:cNvPr id="51203" name="Picture 5"/>
          <p:cNvPicPr>
            <a:picLocks noChangeAspect="1" noChangeArrowheads="1"/>
          </p:cNvPicPr>
          <p:nvPr/>
        </p:nvPicPr>
        <p:blipFill>
          <a:blip r:embed="rId3"/>
          <a:srcRect t="13643"/>
          <a:stretch>
            <a:fillRect/>
          </a:stretch>
        </p:blipFill>
        <p:spPr bwMode="auto">
          <a:xfrm>
            <a:off x="1524001" y="1161858"/>
            <a:ext cx="6814493" cy="5585576"/>
          </a:xfrm>
          <a:prstGeom prst="rect">
            <a:avLst/>
          </a:prstGeom>
          <a:noFill/>
          <a:ln w="9525">
            <a:noFill/>
            <a:miter lim="800000"/>
            <a:headEnd/>
            <a:tailEnd/>
          </a:ln>
        </p:spPr>
      </p:pic>
      <p:sp>
        <p:nvSpPr>
          <p:cNvPr id="51204" name="Line 6"/>
          <p:cNvSpPr>
            <a:spLocks noChangeShapeType="1"/>
          </p:cNvSpPr>
          <p:nvPr/>
        </p:nvSpPr>
        <p:spPr bwMode="auto">
          <a:xfrm flipV="1">
            <a:off x="7962900" y="2628900"/>
            <a:ext cx="0" cy="3238500"/>
          </a:xfrm>
          <a:prstGeom prst="line">
            <a:avLst/>
          </a:prstGeom>
          <a:noFill/>
          <a:ln w="9525">
            <a:noFill/>
            <a:round/>
            <a:headEnd/>
            <a:tailEnd/>
          </a:ln>
        </p:spPr>
        <p:txBody>
          <a:bodyPr lIns="92075" tIns="46038" rIns="92075" bIns="46038" anchor="ctr">
            <a:spAutoFit/>
          </a:bodyPr>
          <a:lstStyle/>
          <a:p>
            <a:endParaRPr lang="th-TH"/>
          </a:p>
        </p:txBody>
      </p:sp>
      <p:sp>
        <p:nvSpPr>
          <p:cNvPr id="51205" name="Line 7"/>
          <p:cNvSpPr>
            <a:spLocks noChangeShapeType="1"/>
          </p:cNvSpPr>
          <p:nvPr/>
        </p:nvSpPr>
        <p:spPr bwMode="auto">
          <a:xfrm flipH="1" flipV="1">
            <a:off x="8458200" y="2247900"/>
            <a:ext cx="38100" cy="3409950"/>
          </a:xfrm>
          <a:prstGeom prst="line">
            <a:avLst/>
          </a:prstGeom>
          <a:noFill/>
          <a:ln w="9525">
            <a:noFill/>
            <a:round/>
            <a:headEnd/>
            <a:tailEnd/>
          </a:ln>
        </p:spPr>
        <p:txBody>
          <a:bodyPr wrap="none" lIns="92075" tIns="46038" rIns="92075" bIns="46038" anchor="ctr">
            <a:spAutoFit/>
          </a:bodyPr>
          <a:lstStyle/>
          <a:p>
            <a:endParaRPr lang="th-TH"/>
          </a:p>
        </p:txBody>
      </p:sp>
      <p:sp>
        <p:nvSpPr>
          <p:cNvPr id="51206" name="Text Box 8"/>
          <p:cNvSpPr txBox="1">
            <a:spLocks noChangeArrowheads="1"/>
          </p:cNvSpPr>
          <p:nvPr/>
        </p:nvSpPr>
        <p:spPr bwMode="auto">
          <a:xfrm>
            <a:off x="1956776" y="6460395"/>
            <a:ext cx="4800600" cy="369332"/>
          </a:xfrm>
          <a:prstGeom prst="rect">
            <a:avLst/>
          </a:prstGeom>
          <a:noFill/>
          <a:ln w="9525">
            <a:noFill/>
            <a:miter lim="800000"/>
            <a:headEnd/>
            <a:tailEnd/>
          </a:ln>
        </p:spPr>
        <p:txBody>
          <a:bodyPr>
            <a:spAutoFit/>
          </a:bodyPr>
          <a:lstStyle/>
          <a:p>
            <a:pPr>
              <a:spcBef>
                <a:spcPct val="50000"/>
              </a:spcBef>
            </a:pPr>
            <a:r>
              <a:rPr lang="en-US" dirty="0">
                <a:ea typeface="MS PGothic" pitchFamily="34" charset="-128"/>
              </a:rPr>
              <a:t>(L. Kalkstein, personal communication, 2002)</a:t>
            </a:r>
          </a:p>
        </p:txBody>
      </p:sp>
      <p:sp>
        <p:nvSpPr>
          <p:cNvPr id="51207" name="Text Box 9"/>
          <p:cNvSpPr txBox="1">
            <a:spLocks noChangeArrowheads="1"/>
          </p:cNvSpPr>
          <p:nvPr/>
        </p:nvSpPr>
        <p:spPr bwMode="auto">
          <a:xfrm>
            <a:off x="8174896" y="1311755"/>
            <a:ext cx="2438400" cy="4928016"/>
          </a:xfrm>
          <a:prstGeom prst="rect">
            <a:avLst/>
          </a:prstGeom>
          <a:noFill/>
          <a:ln w="9525">
            <a:noFill/>
            <a:miter lim="800000"/>
            <a:headEnd/>
            <a:tailEnd/>
          </a:ln>
        </p:spPr>
        <p:txBody>
          <a:bodyPr wrap="square">
            <a:spAutoFit/>
          </a:bodyPr>
          <a:lstStyle/>
          <a:p>
            <a:pPr>
              <a:lnSpc>
                <a:spcPct val="110000"/>
              </a:lnSpc>
              <a:spcBef>
                <a:spcPts val="300"/>
              </a:spcBef>
              <a:spcAft>
                <a:spcPts val="300"/>
              </a:spcAft>
            </a:pPr>
            <a:r>
              <a:rPr lang="en-US" sz="2200" dirty="0">
                <a:latin typeface="Calibri"/>
                <a:ea typeface="MS PGothic" pitchFamily="34" charset="-128"/>
                <a:cs typeface="Calibri"/>
              </a:rPr>
              <a:t>Scatter plot of daily maximum temperature and total mortality to help identify possible </a:t>
            </a:r>
            <a:r>
              <a:rPr lang="en-US" sz="2200" dirty="0">
                <a:solidFill>
                  <a:srgbClr val="FF0000"/>
                </a:solidFill>
                <a:latin typeface="Calibri"/>
                <a:ea typeface="MS PGothic" pitchFamily="34" charset="-128"/>
                <a:cs typeface="Calibri"/>
              </a:rPr>
              <a:t>summertime threshold temperatures for extreme heat </a:t>
            </a:r>
            <a:r>
              <a:rPr lang="en-US" sz="2200" dirty="0">
                <a:latin typeface="Calibri"/>
                <a:ea typeface="MS PGothic" pitchFamily="34" charset="-128"/>
                <a:cs typeface="Calibri"/>
              </a:rPr>
              <a:t>in Shanghai, China based on the mortality impact.</a:t>
            </a:r>
          </a:p>
        </p:txBody>
      </p:sp>
      <p:sp>
        <p:nvSpPr>
          <p:cNvPr id="51208" name="Text Box 10"/>
          <p:cNvSpPr txBox="1">
            <a:spLocks noChangeArrowheads="1"/>
          </p:cNvSpPr>
          <p:nvPr/>
        </p:nvSpPr>
        <p:spPr bwMode="auto">
          <a:xfrm>
            <a:off x="8116824" y="6429253"/>
            <a:ext cx="2286000" cy="369332"/>
          </a:xfrm>
          <a:prstGeom prst="rect">
            <a:avLst/>
          </a:prstGeom>
          <a:noFill/>
          <a:ln w="9525">
            <a:noFill/>
            <a:miter lim="800000"/>
            <a:headEnd/>
            <a:tailEnd/>
          </a:ln>
        </p:spPr>
        <p:txBody>
          <a:bodyPr>
            <a:spAutoFit/>
          </a:bodyPr>
          <a:lstStyle/>
          <a:p>
            <a:pPr algn="r">
              <a:spcBef>
                <a:spcPct val="50000"/>
              </a:spcBef>
            </a:pPr>
            <a:r>
              <a:rPr lang="en-US" b="1" dirty="0">
                <a:ea typeface="MS PGothic" pitchFamily="34" charset="-128"/>
              </a:rPr>
              <a:t>Source</a:t>
            </a:r>
            <a:r>
              <a:rPr lang="en-US" dirty="0">
                <a:ea typeface="MS PGothic" pitchFamily="34" charset="-128"/>
              </a:rPr>
              <a:t>: WHO (2008)</a:t>
            </a:r>
          </a:p>
        </p:txBody>
      </p:sp>
      <p:sp>
        <p:nvSpPr>
          <p:cNvPr id="2" name="Title 1"/>
          <p:cNvSpPr>
            <a:spLocks noGrp="1"/>
          </p:cNvSpPr>
          <p:nvPr>
            <p:ph type="title"/>
          </p:nvPr>
        </p:nvSpPr>
        <p:spPr/>
        <p:txBody>
          <a:bodyPr>
            <a:noAutofit/>
          </a:bodyPr>
          <a:lstStyle/>
          <a:p>
            <a:r>
              <a:rPr lang="en-US" sz="3000" dirty="0">
                <a:latin typeface="Calibri" pitchFamily="34" charset="0"/>
                <a:cs typeface="Angsana New" charset="-34"/>
              </a:rPr>
              <a:t>Identifying Thermal Extremes with Meteorology and Health Impacts</a:t>
            </a:r>
            <a:endParaRPr lang="en-US" sz="3000" dirty="0"/>
          </a:p>
        </p:txBody>
      </p:sp>
      <p:sp>
        <p:nvSpPr>
          <p:cNvPr id="6" name="Freeform 5"/>
          <p:cNvSpPr/>
          <p:nvPr/>
        </p:nvSpPr>
        <p:spPr>
          <a:xfrm>
            <a:off x="3247053" y="1716834"/>
            <a:ext cx="4702630" cy="2929811"/>
          </a:xfrm>
          <a:custGeom>
            <a:avLst/>
            <a:gdLst>
              <a:gd name="connsiteX0" fmla="*/ 0 w 4646645"/>
              <a:gd name="connsiteY0" fmla="*/ 2873829 h 2940609"/>
              <a:gd name="connsiteX1" fmla="*/ 2146041 w 4646645"/>
              <a:gd name="connsiteY1" fmla="*/ 2892490 h 2940609"/>
              <a:gd name="connsiteX2" fmla="*/ 3582955 w 4646645"/>
              <a:gd name="connsiteY2" fmla="*/ 2332653 h 2940609"/>
              <a:gd name="connsiteX3" fmla="*/ 4329404 w 4646645"/>
              <a:gd name="connsiteY3" fmla="*/ 1138335 h 2940609"/>
              <a:gd name="connsiteX4" fmla="*/ 4646645 w 4646645"/>
              <a:gd name="connsiteY4" fmla="*/ 0 h 2940609"/>
              <a:gd name="connsiteX5" fmla="*/ 4646645 w 4646645"/>
              <a:gd name="connsiteY5" fmla="*/ 0 h 294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5" h="2940609">
                <a:moveTo>
                  <a:pt x="0" y="2873829"/>
                </a:moveTo>
                <a:cubicBezTo>
                  <a:pt x="774441" y="2928257"/>
                  <a:pt x="1548882" y="2982686"/>
                  <a:pt x="2146041" y="2892490"/>
                </a:cubicBezTo>
                <a:cubicBezTo>
                  <a:pt x="2743200" y="2802294"/>
                  <a:pt x="3219061" y="2625012"/>
                  <a:pt x="3582955" y="2332653"/>
                </a:cubicBezTo>
                <a:cubicBezTo>
                  <a:pt x="3946849" y="2040294"/>
                  <a:pt x="4152122" y="1527110"/>
                  <a:pt x="4329404" y="1138335"/>
                </a:cubicBezTo>
                <a:cubicBezTo>
                  <a:pt x="4506686" y="749560"/>
                  <a:pt x="4646645" y="0"/>
                  <a:pt x="4646645" y="0"/>
                </a:cubicBezTo>
                <a:lnTo>
                  <a:pt x="4646645"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875216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8077200" y="6477001"/>
            <a:ext cx="2133600" cy="365125"/>
          </a:xfrm>
          <a:prstGeom prst="rect">
            <a:avLst/>
          </a:prstGeom>
          <a:noFill/>
        </p:spPr>
        <p:txBody>
          <a:bodyPr anchor="ctr"/>
          <a:lstStyle/>
          <a:p>
            <a:pPr algn="r">
              <a:defRPr/>
            </a:pPr>
            <a:fld id="{1BC7AD0C-9A40-4306-8925-88A2CA807F19}" type="slidenum">
              <a:rPr lang="en-US" sz="1200" kern="0">
                <a:solidFill>
                  <a:schemeClr val="tx1">
                    <a:tint val="75000"/>
                  </a:schemeClr>
                </a:solidFill>
                <a:latin typeface="Arial"/>
                <a:ea typeface="Arial"/>
                <a:cs typeface="Arial"/>
                <a:sym typeface="Arial"/>
              </a:rPr>
              <a:pPr algn="r">
                <a:defRPr/>
              </a:pPr>
              <a:t>35</a:t>
            </a:fld>
            <a:endParaRPr lang="en-US" sz="1200" kern="0" dirty="0">
              <a:solidFill>
                <a:schemeClr val="tx1">
                  <a:tint val="75000"/>
                </a:schemeClr>
              </a:solidFill>
              <a:latin typeface="Arial"/>
              <a:ea typeface="Arial"/>
              <a:cs typeface="Arial"/>
              <a:sym typeface="Arial"/>
            </a:endParaRPr>
          </a:p>
        </p:txBody>
      </p:sp>
      <p:sp>
        <p:nvSpPr>
          <p:cNvPr id="53251" name="Shape 167"/>
          <p:cNvSpPr>
            <a:spLocks noGrp="1"/>
          </p:cNvSpPr>
          <p:nvPr>
            <p:ph idx="1"/>
          </p:nvPr>
        </p:nvSpPr>
        <p:spPr/>
        <p:txBody>
          <a:bodyPr>
            <a:normAutofit/>
          </a:bodyPr>
          <a:lstStyle/>
          <a:p>
            <a:r>
              <a:rPr lang="th-TH" sz="2500" dirty="0">
                <a:solidFill>
                  <a:srgbClr val="FF0000"/>
                </a:solidFill>
                <a:latin typeface="Calibri"/>
                <a:cs typeface="Calibri"/>
                <a:sym typeface="Trebuchet MS" pitchFamily="34" charset="0"/>
              </a:rPr>
              <a:t>Air pollution</a:t>
            </a:r>
            <a:endParaRPr lang="th-TH" sz="2500" dirty="0">
              <a:latin typeface="Calibri"/>
              <a:cs typeface="Calibri"/>
              <a:sym typeface="Trebuchet MS" pitchFamily="34" charset="0"/>
            </a:endParaRPr>
          </a:p>
          <a:p>
            <a:pPr lvl="1"/>
            <a:r>
              <a:rPr lang="th-TH" sz="2200" dirty="0">
                <a:latin typeface="Calibri"/>
                <a:cs typeface="Calibri"/>
                <a:sym typeface="Trebuchet MS" pitchFamily="34" charset="0"/>
              </a:rPr>
              <a:t>Meeting increasing energy demands by greater use of fossil fuels will increase i</a:t>
            </a:r>
            <a:r>
              <a:rPr lang="en-US" sz="2200" dirty="0">
                <a:latin typeface="Calibri"/>
                <a:cs typeface="Calibri"/>
                <a:sym typeface="Trebuchet MS" pitchFamily="34" charset="0"/>
              </a:rPr>
              <a:t>n particulate matter and air pollutants (e.g., </a:t>
            </a:r>
            <a:r>
              <a:rPr lang="th-TH" sz="2200" dirty="0">
                <a:latin typeface="Calibri"/>
                <a:cs typeface="Calibri"/>
                <a:sym typeface="Trebuchet MS" pitchFamily="34" charset="0"/>
              </a:rPr>
              <a:t>ground ozone)</a:t>
            </a:r>
            <a:r>
              <a:rPr lang="en-US" sz="2200" dirty="0">
                <a:solidFill>
                  <a:srgbClr val="FF0000"/>
                </a:solidFill>
                <a:latin typeface="Calibri"/>
                <a:cs typeface="Calibri"/>
                <a:sym typeface="Trebuchet MS" pitchFamily="34" charset="0"/>
              </a:rPr>
              <a:t> =&gt; respiratory and cardiovascular diseases</a:t>
            </a:r>
            <a:endParaRPr lang="th-TH" sz="2200" dirty="0">
              <a:solidFill>
                <a:srgbClr val="FF0000"/>
              </a:solidFill>
              <a:latin typeface="Calibri"/>
              <a:cs typeface="Calibri"/>
              <a:sym typeface="Trebuchet MS" pitchFamily="34" charset="0"/>
            </a:endParaRPr>
          </a:p>
          <a:p>
            <a:pPr lvl="1"/>
            <a:r>
              <a:rPr lang="en-US" sz="2200" dirty="0">
                <a:latin typeface="Calibri"/>
                <a:cs typeface="Calibri"/>
                <a:sym typeface="Trebuchet MS" pitchFamily="34" charset="0"/>
              </a:rPr>
              <a:t>Increasing </a:t>
            </a:r>
            <a:r>
              <a:rPr lang="th-TH" sz="2200" dirty="0">
                <a:latin typeface="Calibri"/>
                <a:cs typeface="Calibri"/>
                <a:sym typeface="Trebuchet MS" pitchFamily="34" charset="0"/>
              </a:rPr>
              <a:t>allergens</a:t>
            </a:r>
            <a:r>
              <a:rPr lang="en-US" sz="2200" dirty="0">
                <a:latin typeface="Calibri"/>
                <a:cs typeface="Calibri"/>
                <a:sym typeface="Trebuchet MS" pitchFamily="34" charset="0"/>
              </a:rPr>
              <a:t> (pollen and mold) due to the effect of climate change </a:t>
            </a:r>
            <a:r>
              <a:rPr lang="en-US" sz="2200" dirty="0">
                <a:solidFill>
                  <a:srgbClr val="FF0000"/>
                </a:solidFill>
                <a:latin typeface="Calibri"/>
                <a:cs typeface="Calibri"/>
                <a:sym typeface="Trebuchet MS" pitchFamily="34" charset="0"/>
              </a:rPr>
              <a:t>=&gt; allergy</a:t>
            </a:r>
            <a:endParaRPr lang="th-TH" sz="2200" dirty="0">
              <a:solidFill>
                <a:srgbClr val="FF0000"/>
              </a:solidFill>
              <a:latin typeface="Calibri"/>
              <a:cs typeface="Calibri"/>
              <a:sym typeface="Trebuchet MS" pitchFamily="34" charset="0"/>
            </a:endParaRPr>
          </a:p>
        </p:txBody>
      </p:sp>
      <p:sp>
        <p:nvSpPr>
          <p:cNvPr id="2" name="Title 1"/>
          <p:cNvSpPr>
            <a:spLocks noGrp="1"/>
          </p:cNvSpPr>
          <p:nvPr>
            <p:ph type="title"/>
          </p:nvPr>
        </p:nvSpPr>
        <p:spPr/>
        <p:txBody>
          <a:bodyPr/>
          <a:lstStyle/>
          <a:p>
            <a:r>
              <a:rPr lang="en-US" dirty="0"/>
              <a:t>More Respiratory Infections</a:t>
            </a:r>
          </a:p>
        </p:txBody>
      </p:sp>
      <p:sp>
        <p:nvSpPr>
          <p:cNvPr id="53252" name="Shape 168"/>
          <p:cNvSpPr>
            <a:spLocks noChangeArrowheads="1"/>
          </p:cNvSpPr>
          <p:nvPr/>
        </p:nvSpPr>
        <p:spPr bwMode="auto">
          <a:xfrm>
            <a:off x="7010400" y="3886200"/>
            <a:ext cx="3505200" cy="2819400"/>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53253" name="Shape 169"/>
          <p:cNvSpPr txBox="1">
            <a:spLocks noChangeArrowheads="1"/>
          </p:cNvSpPr>
          <p:nvPr/>
        </p:nvSpPr>
        <p:spPr bwMode="auto">
          <a:xfrm>
            <a:off x="3955861" y="6354763"/>
            <a:ext cx="3915840" cy="244475"/>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100" dirty="0">
                <a:latin typeface="Calibri"/>
                <a:cs typeface="Calibri"/>
                <a:sym typeface="Trebuchet MS" pitchFamily="34" charset="0"/>
              </a:rPr>
              <a:t>Photo: © Deb Kushal -UNEP / Still Pictures</a:t>
            </a:r>
          </a:p>
        </p:txBody>
      </p:sp>
      <p:sp>
        <p:nvSpPr>
          <p:cNvPr id="53254" name="Shape 167"/>
          <p:cNvSpPr>
            <a:spLocks/>
          </p:cNvSpPr>
          <p:nvPr/>
        </p:nvSpPr>
        <p:spPr bwMode="auto">
          <a:xfrm>
            <a:off x="1950920" y="4345640"/>
            <a:ext cx="5181600" cy="1858962"/>
          </a:xfrm>
          <a:prstGeom prst="rect">
            <a:avLst/>
          </a:prstGeom>
          <a:noFill/>
          <a:ln w="9525">
            <a:noFill/>
            <a:miter lim="800000"/>
            <a:headEnd/>
            <a:tailEnd/>
          </a:ln>
        </p:spPr>
        <p:txBody>
          <a:bodyPr/>
          <a:lstStyle/>
          <a:p>
            <a:pPr marL="342900" indent="-342900">
              <a:lnSpc>
                <a:spcPct val="110000"/>
              </a:lnSpc>
              <a:spcBef>
                <a:spcPts val="300"/>
              </a:spcBef>
              <a:spcAft>
                <a:spcPts val="300"/>
              </a:spcAft>
              <a:buFont typeface="Wingdings" charset="2"/>
              <a:buChar char="§"/>
            </a:pPr>
            <a:r>
              <a:rPr lang="en-US" sz="2500" dirty="0">
                <a:solidFill>
                  <a:srgbClr val="FF0000"/>
                </a:solidFill>
                <a:latin typeface="Calibri" pitchFamily="34" charset="0"/>
                <a:cs typeface="Cordia New" pitchFamily="34" charset="-34"/>
                <a:sym typeface="Trebuchet MS" pitchFamily="34" charset="0"/>
              </a:rPr>
              <a:t>Asian brown cloud</a:t>
            </a:r>
            <a:r>
              <a:rPr lang="en-US" sz="2500" dirty="0">
                <a:latin typeface="Calibri" pitchFamily="34" charset="0"/>
                <a:cs typeface="Cordia New" pitchFamily="34" charset="-34"/>
                <a:sym typeface="Trebuchet MS" pitchFamily="34" charset="0"/>
              </a:rPr>
              <a:t> </a:t>
            </a:r>
            <a:r>
              <a:rPr lang="en-US" sz="2200" dirty="0">
                <a:latin typeface="Calibri" pitchFamily="34" charset="0"/>
                <a:cs typeface="Cordia New" pitchFamily="34" charset="-34"/>
                <a:sym typeface="Trebuchet MS" pitchFamily="34" charset="0"/>
              </a:rPr>
              <a:t>(India): Air particulates and pollutants and prolonging period of dry season (late raining)</a:t>
            </a:r>
            <a:endParaRPr lang="th-TH" sz="2200" dirty="0">
              <a:latin typeface="Calibri" pitchFamily="34" charset="0"/>
              <a:cs typeface="Cordia New" pitchFamily="34" charset="-34"/>
              <a:sym typeface="Trebuchet MS" pitchFamily="34" charset="0"/>
            </a:endParaRPr>
          </a:p>
        </p:txBody>
      </p:sp>
    </p:spTree>
    <p:extLst>
      <p:ext uri="{BB962C8B-B14F-4D97-AF65-F5344CB8AC3E}">
        <p14:creationId xmlns:p14="http://schemas.microsoft.com/office/powerpoint/2010/main" val="28656065"/>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a:stretch>
            <a:fillRect/>
          </a:stretch>
        </p:blipFill>
        <p:spPr bwMode="auto">
          <a:xfrm>
            <a:off x="4953001" y="1371600"/>
            <a:ext cx="5299075" cy="5410200"/>
          </a:xfrm>
          <a:prstGeom prst="rect">
            <a:avLst/>
          </a:prstGeom>
          <a:noFill/>
          <a:ln w="9525">
            <a:noFill/>
            <a:miter lim="800000"/>
            <a:headEnd/>
            <a:tailEnd/>
          </a:ln>
        </p:spPr>
      </p:pic>
      <p:sp>
        <p:nvSpPr>
          <p:cNvPr id="55298" name="Text Box 3"/>
          <p:cNvSpPr txBox="1">
            <a:spLocks noChangeArrowheads="1"/>
          </p:cNvSpPr>
          <p:nvPr/>
        </p:nvSpPr>
        <p:spPr bwMode="auto">
          <a:xfrm>
            <a:off x="997088" y="1888690"/>
            <a:ext cx="2971800" cy="2785378"/>
          </a:xfrm>
          <a:prstGeom prst="rect">
            <a:avLst/>
          </a:prstGeom>
          <a:noFill/>
          <a:ln w="9525">
            <a:noFill/>
            <a:miter lim="800000"/>
            <a:headEnd/>
            <a:tailEnd/>
          </a:ln>
        </p:spPr>
        <p:txBody>
          <a:bodyPr>
            <a:spAutoFit/>
          </a:bodyPr>
          <a:lstStyle/>
          <a:p>
            <a:pPr eaLnBrk="0" hangingPunct="0">
              <a:spcBef>
                <a:spcPct val="50000"/>
              </a:spcBef>
            </a:pPr>
            <a:r>
              <a:rPr lang="en-US" sz="2500" dirty="0">
                <a:solidFill>
                  <a:srgbClr val="FF0000"/>
                </a:solidFill>
                <a:ea typeface="MS PGothic" pitchFamily="34" charset="-128"/>
              </a:rPr>
              <a:t>Ragweed allergen production increases with increasing CO</a:t>
            </a:r>
            <a:r>
              <a:rPr lang="en-US" sz="2500" baseline="-25000" dirty="0">
                <a:solidFill>
                  <a:srgbClr val="FF0000"/>
                </a:solidFill>
                <a:ea typeface="MS PGothic" pitchFamily="34" charset="-128"/>
              </a:rPr>
              <a:t>2</a:t>
            </a:r>
            <a:r>
              <a:rPr lang="en-US" sz="2500" dirty="0">
                <a:solidFill>
                  <a:srgbClr val="FF0000"/>
                </a:solidFill>
                <a:ea typeface="MS PGothic" pitchFamily="34" charset="-128"/>
              </a:rPr>
              <a:t> concentration </a:t>
            </a:r>
            <a:r>
              <a:rPr lang="en-US" sz="2500" dirty="0">
                <a:ea typeface="MS PGothic" pitchFamily="34" charset="-128"/>
              </a:rPr>
              <a:t>(Ragweed is a common source of respiratory allergies)</a:t>
            </a:r>
          </a:p>
        </p:txBody>
      </p:sp>
      <p:sp>
        <p:nvSpPr>
          <p:cNvPr id="55299" name="Rectangle 4"/>
          <p:cNvSpPr>
            <a:spLocks noChangeArrowheads="1"/>
          </p:cNvSpPr>
          <p:nvPr/>
        </p:nvSpPr>
        <p:spPr bwMode="auto">
          <a:xfrm>
            <a:off x="2057400" y="6227802"/>
            <a:ext cx="3822976" cy="338554"/>
          </a:xfrm>
          <a:prstGeom prst="rect">
            <a:avLst/>
          </a:prstGeom>
          <a:noFill/>
          <a:ln w="9525">
            <a:noFill/>
            <a:miter lim="800000"/>
            <a:headEnd/>
            <a:tailEnd/>
          </a:ln>
        </p:spPr>
        <p:txBody>
          <a:bodyPr wrap="square">
            <a:spAutoFit/>
          </a:bodyPr>
          <a:lstStyle/>
          <a:p>
            <a:pPr eaLnBrk="0" hangingPunct="0"/>
            <a:r>
              <a:rPr lang="en-US" sz="1600" dirty="0">
                <a:ea typeface="MS PGothic" pitchFamily="34" charset="-128"/>
              </a:rPr>
              <a:t>Singer et al. (2005)</a:t>
            </a:r>
          </a:p>
        </p:txBody>
      </p:sp>
      <p:sp>
        <p:nvSpPr>
          <p:cNvPr id="2" name="Title 1"/>
          <p:cNvSpPr>
            <a:spLocks noGrp="1"/>
          </p:cNvSpPr>
          <p:nvPr>
            <p:ph type="title"/>
          </p:nvPr>
        </p:nvSpPr>
        <p:spPr/>
        <p:txBody>
          <a:bodyPr>
            <a:normAutofit/>
          </a:bodyPr>
          <a:lstStyle/>
          <a:p>
            <a:r>
              <a:rPr lang="en-US" dirty="0"/>
              <a:t>More Respiratory Infections (example)</a:t>
            </a:r>
          </a:p>
        </p:txBody>
      </p:sp>
    </p:spTree>
    <p:extLst>
      <p:ext uri="{BB962C8B-B14F-4D97-AF65-F5344CB8AC3E}">
        <p14:creationId xmlns:p14="http://schemas.microsoft.com/office/powerpoint/2010/main" val="704452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8077200" y="6477001"/>
            <a:ext cx="2133600" cy="365125"/>
          </a:xfrm>
          <a:prstGeom prst="rect">
            <a:avLst/>
          </a:prstGeom>
          <a:noFill/>
        </p:spPr>
        <p:txBody>
          <a:bodyPr anchor="ctr"/>
          <a:lstStyle/>
          <a:p>
            <a:pPr algn="r">
              <a:defRPr/>
            </a:pPr>
            <a:fld id="{D488046A-B687-4C9F-8E9D-65A31B48F6C9}" type="slidenum">
              <a:rPr lang="en-US" sz="1200" kern="0">
                <a:solidFill>
                  <a:schemeClr val="tx1">
                    <a:tint val="75000"/>
                  </a:schemeClr>
                </a:solidFill>
                <a:latin typeface="Arial"/>
                <a:ea typeface="Arial"/>
                <a:cs typeface="Arial"/>
                <a:sym typeface="Arial"/>
              </a:rPr>
              <a:pPr algn="r">
                <a:defRPr/>
              </a:pPr>
              <a:t>37</a:t>
            </a:fld>
            <a:endParaRPr lang="en-US" sz="1200" kern="0" dirty="0">
              <a:solidFill>
                <a:schemeClr val="tx1">
                  <a:tint val="75000"/>
                </a:schemeClr>
              </a:solidFill>
              <a:latin typeface="Arial"/>
              <a:ea typeface="Arial"/>
              <a:cs typeface="Arial"/>
              <a:sym typeface="Arial"/>
            </a:endParaRPr>
          </a:p>
        </p:txBody>
      </p:sp>
      <p:sp>
        <p:nvSpPr>
          <p:cNvPr id="57346" name="Shape 175"/>
          <p:cNvSpPr txBox="1">
            <a:spLocks noChangeArrowheads="1"/>
          </p:cNvSpPr>
          <p:nvPr/>
        </p:nvSpPr>
        <p:spPr bwMode="auto">
          <a:xfrm>
            <a:off x="1774826" y="0"/>
            <a:ext cx="8893175" cy="1143000"/>
          </a:xfrm>
          <a:prstGeom prst="rect">
            <a:avLst/>
          </a:prstGeom>
          <a:noFill/>
          <a:ln w="9525">
            <a:noFill/>
            <a:miter lim="800000"/>
            <a:headEnd/>
            <a:tailEnd/>
          </a:ln>
        </p:spPr>
        <p:txBody>
          <a:bodyPr lIns="91425" tIns="45700" rIns="91425" bIns="45700" anchor="ctr"/>
          <a:lstStyle/>
          <a:p>
            <a:endParaRPr lang="th-TH" dirty="0"/>
          </a:p>
        </p:txBody>
      </p:sp>
      <p:sp>
        <p:nvSpPr>
          <p:cNvPr id="57347" name="Shape 176"/>
          <p:cNvSpPr>
            <a:spLocks noChangeArrowheads="1"/>
          </p:cNvSpPr>
          <p:nvPr/>
        </p:nvSpPr>
        <p:spPr bwMode="auto">
          <a:xfrm>
            <a:off x="1524000" y="1447800"/>
            <a:ext cx="9144000" cy="4648200"/>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57348" name="Shape 177"/>
          <p:cNvSpPr txBox="1">
            <a:spLocks noChangeArrowheads="1"/>
          </p:cNvSpPr>
          <p:nvPr/>
        </p:nvSpPr>
        <p:spPr bwMode="auto">
          <a:xfrm>
            <a:off x="2085769" y="6180789"/>
            <a:ext cx="4836092" cy="304800"/>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u="sng" dirty="0">
                <a:solidFill>
                  <a:srgbClr val="1155CC"/>
                </a:solidFill>
                <a:latin typeface="Calibri"/>
                <a:cs typeface="Calibri"/>
                <a:sym typeface="Trebuchet MS" pitchFamily="34" charset="0"/>
                <a:hlinkClick r:id="rId4"/>
              </a:rPr>
              <a:t>http://msnbcmedia3.msn.com</a:t>
            </a:r>
            <a:r>
              <a:rPr lang="th-TH" dirty="0">
                <a:solidFill>
                  <a:srgbClr val="CCCCCC"/>
                </a:solidFill>
                <a:latin typeface="Calibri"/>
                <a:cs typeface="Calibri"/>
              </a:rPr>
              <a:t> </a:t>
            </a:r>
          </a:p>
        </p:txBody>
      </p:sp>
      <p:sp>
        <p:nvSpPr>
          <p:cNvPr id="2" name="Content Placeholder 1"/>
          <p:cNvSpPr>
            <a:spLocks noGrp="1"/>
          </p:cNvSpPr>
          <p:nvPr>
            <p:ph idx="1"/>
          </p:nvPr>
        </p:nvSpPr>
        <p:spPr/>
        <p:txBody>
          <a:bodyPr/>
          <a:lstStyle/>
          <a:p>
            <a:endParaRPr lang="en-US"/>
          </a:p>
        </p:txBody>
      </p:sp>
      <p:sp>
        <p:nvSpPr>
          <p:cNvPr id="57349" name="Shape 178"/>
          <p:cNvSpPr>
            <a:spLocks noGrp="1"/>
          </p:cNvSpPr>
          <p:nvPr>
            <p:ph type="title"/>
          </p:nvPr>
        </p:nvSpPr>
        <p:spPr/>
        <p:txBody>
          <a:bodyPr>
            <a:normAutofit/>
          </a:bodyPr>
          <a:lstStyle/>
          <a:p>
            <a:r>
              <a:rPr lang="th-TH" sz="3000" dirty="0">
                <a:latin typeface="Calibri"/>
                <a:cs typeface="Calibri"/>
                <a:sym typeface="Verdana" pitchFamily="34" charset="0"/>
              </a:rPr>
              <a:t>Rapid </a:t>
            </a:r>
            <a:r>
              <a:rPr lang="en-US" sz="3000" dirty="0">
                <a:latin typeface="Calibri"/>
                <a:cs typeface="Calibri"/>
                <a:sym typeface="Verdana" pitchFamily="34" charset="0"/>
              </a:rPr>
              <a:t>G</a:t>
            </a:r>
            <a:r>
              <a:rPr lang="th-TH" sz="3000" dirty="0">
                <a:latin typeface="Calibri"/>
                <a:cs typeface="Calibri"/>
                <a:sym typeface="Verdana" pitchFamily="34" charset="0"/>
              </a:rPr>
              <a:t>lacier </a:t>
            </a:r>
            <a:r>
              <a:rPr lang="en-US" sz="3000" dirty="0">
                <a:latin typeface="Calibri"/>
                <a:cs typeface="Calibri"/>
                <a:sym typeface="Verdana" pitchFamily="34" charset="0"/>
              </a:rPr>
              <a:t>M</a:t>
            </a:r>
            <a:r>
              <a:rPr lang="th-TH" sz="3000" dirty="0">
                <a:latin typeface="Calibri"/>
                <a:cs typeface="Calibri"/>
                <a:sym typeface="Verdana" pitchFamily="34" charset="0"/>
              </a:rPr>
              <a:t>elting = </a:t>
            </a:r>
            <a:r>
              <a:rPr lang="en-US" sz="3000" dirty="0">
                <a:latin typeface="Calibri"/>
                <a:cs typeface="Calibri"/>
                <a:sym typeface="Verdana" pitchFamily="34" charset="0"/>
              </a:rPr>
              <a:t>L</a:t>
            </a:r>
            <a:r>
              <a:rPr lang="th-TH" sz="3000" dirty="0">
                <a:latin typeface="Calibri"/>
                <a:cs typeface="Calibri"/>
                <a:sym typeface="Verdana" pitchFamily="34" charset="0"/>
              </a:rPr>
              <a:t>ess</a:t>
            </a:r>
            <a:r>
              <a:rPr lang="fr-CH" sz="3000" dirty="0">
                <a:latin typeface="Calibri"/>
                <a:cs typeface="Calibri"/>
                <a:sym typeface="Verdana" pitchFamily="34" charset="0"/>
              </a:rPr>
              <a:t> </a:t>
            </a:r>
            <a:r>
              <a:rPr lang="en-US" sz="3000" dirty="0">
                <a:latin typeface="Calibri"/>
                <a:cs typeface="Calibri"/>
                <a:sym typeface="Verdana" pitchFamily="34" charset="0"/>
              </a:rPr>
              <a:t>F</a:t>
            </a:r>
            <a:r>
              <a:rPr lang="th-TH" sz="3000" dirty="0">
                <a:latin typeface="Calibri"/>
                <a:cs typeface="Calibri"/>
                <a:sym typeface="Verdana" pitchFamily="34" charset="0"/>
              </a:rPr>
              <a:t>reshwater</a:t>
            </a:r>
          </a:p>
        </p:txBody>
      </p:sp>
    </p:spTree>
    <p:extLst>
      <p:ext uri="{BB962C8B-B14F-4D97-AF65-F5344CB8AC3E}">
        <p14:creationId xmlns:p14="http://schemas.microsoft.com/office/powerpoint/2010/main" val="1233299418"/>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8077200" y="6477001"/>
            <a:ext cx="2133600" cy="365125"/>
          </a:xfrm>
          <a:prstGeom prst="rect">
            <a:avLst/>
          </a:prstGeom>
          <a:noFill/>
        </p:spPr>
        <p:txBody>
          <a:bodyPr anchor="ctr"/>
          <a:lstStyle/>
          <a:p>
            <a:pPr algn="r">
              <a:defRPr/>
            </a:pPr>
            <a:fld id="{9F87E072-BF4F-41CF-827E-DEEE699BF8EB}" type="slidenum">
              <a:rPr lang="en-US" sz="1200" kern="0">
                <a:solidFill>
                  <a:schemeClr val="tx1">
                    <a:tint val="75000"/>
                  </a:schemeClr>
                </a:solidFill>
                <a:latin typeface="Arial"/>
                <a:ea typeface="Arial"/>
                <a:cs typeface="Arial"/>
                <a:sym typeface="Arial"/>
              </a:rPr>
              <a:pPr algn="r">
                <a:defRPr/>
              </a:pPr>
              <a:t>38</a:t>
            </a:fld>
            <a:endParaRPr lang="en-US" sz="1200" kern="0" dirty="0">
              <a:solidFill>
                <a:schemeClr val="tx1">
                  <a:tint val="75000"/>
                </a:schemeClr>
              </a:solidFill>
              <a:latin typeface="Arial"/>
              <a:ea typeface="Arial"/>
              <a:cs typeface="Arial"/>
              <a:sym typeface="Arial"/>
            </a:endParaRPr>
          </a:p>
        </p:txBody>
      </p:sp>
      <p:sp>
        <p:nvSpPr>
          <p:cNvPr id="59395" name="Shape 250"/>
          <p:cNvSpPr>
            <a:spLocks noGrp="1"/>
          </p:cNvSpPr>
          <p:nvPr>
            <p:ph idx="1"/>
          </p:nvPr>
        </p:nvSpPr>
        <p:spPr/>
        <p:txBody>
          <a:bodyPr>
            <a:normAutofit/>
          </a:bodyPr>
          <a:lstStyle/>
          <a:p>
            <a:pPr marL="0" indent="0">
              <a:spcAft>
                <a:spcPts val="600"/>
              </a:spcAft>
              <a:buNone/>
            </a:pPr>
            <a:r>
              <a:rPr lang="th-TH" sz="2400" dirty="0">
                <a:latin typeface="Calibri"/>
                <a:cs typeface="Calibri"/>
                <a:sym typeface="Trebuchet MS" pitchFamily="34" charset="0"/>
              </a:rPr>
              <a:t>In 2005, diarrheal diseases accounted for </a:t>
            </a:r>
            <a:r>
              <a:rPr lang="th-TH" sz="2400" dirty="0">
                <a:solidFill>
                  <a:srgbClr val="FF0000"/>
                </a:solidFill>
                <a:latin typeface="Calibri"/>
                <a:cs typeface="Calibri"/>
                <a:sym typeface="Trebuchet MS" pitchFamily="34" charset="0"/>
              </a:rPr>
              <a:t>20.1%</a:t>
            </a:r>
            <a:r>
              <a:rPr lang="th-TH" sz="2400" dirty="0">
                <a:latin typeface="Calibri"/>
                <a:cs typeface="Calibri"/>
                <a:sym typeface="Trebuchet MS" pitchFamily="34" charset="0"/>
              </a:rPr>
              <a:t> of deaths in children less than five years</a:t>
            </a:r>
          </a:p>
        </p:txBody>
      </p:sp>
      <p:sp>
        <p:nvSpPr>
          <p:cNvPr id="59394" name="Shape 248"/>
          <p:cNvSpPr>
            <a:spLocks noGrp="1"/>
          </p:cNvSpPr>
          <p:nvPr>
            <p:ph type="title"/>
          </p:nvPr>
        </p:nvSpPr>
        <p:spPr/>
        <p:txBody>
          <a:bodyPr/>
          <a:lstStyle/>
          <a:p>
            <a:r>
              <a:rPr lang="th-TH" dirty="0">
                <a:latin typeface="Calibri"/>
                <a:cs typeface="Calibri"/>
                <a:sym typeface="Verdana" pitchFamily="34" charset="0"/>
              </a:rPr>
              <a:t>More </a:t>
            </a:r>
            <a:r>
              <a:rPr lang="en-US" dirty="0">
                <a:latin typeface="Calibri"/>
                <a:cs typeface="Calibri"/>
                <a:sym typeface="Verdana" pitchFamily="34" charset="0"/>
              </a:rPr>
              <a:t>W</a:t>
            </a:r>
            <a:r>
              <a:rPr lang="th-TH" dirty="0">
                <a:latin typeface="Calibri"/>
                <a:cs typeface="Calibri"/>
                <a:sym typeface="Verdana" pitchFamily="34" charset="0"/>
              </a:rPr>
              <a:t>ater</a:t>
            </a:r>
            <a:r>
              <a:rPr lang="en-US" dirty="0">
                <a:latin typeface="Calibri"/>
                <a:cs typeface="Calibri"/>
                <a:sym typeface="Verdana" pitchFamily="34" charset="0"/>
              </a:rPr>
              <a:t>-</a:t>
            </a:r>
            <a:r>
              <a:rPr lang="th-TH" dirty="0">
                <a:latin typeface="Calibri"/>
                <a:cs typeface="Calibri"/>
                <a:sym typeface="Verdana" pitchFamily="34" charset="0"/>
              </a:rPr>
              <a:t>borne </a:t>
            </a:r>
            <a:r>
              <a:rPr lang="en-US" dirty="0">
                <a:latin typeface="Calibri"/>
                <a:cs typeface="Calibri"/>
                <a:sym typeface="Verdana" pitchFamily="34" charset="0"/>
              </a:rPr>
              <a:t>D</a:t>
            </a:r>
            <a:r>
              <a:rPr lang="th-TH" dirty="0">
                <a:latin typeface="Calibri"/>
                <a:cs typeface="Calibri"/>
                <a:sym typeface="Verdana" pitchFamily="34" charset="0"/>
              </a:rPr>
              <a:t>iseases</a:t>
            </a:r>
          </a:p>
        </p:txBody>
      </p:sp>
      <p:sp>
        <p:nvSpPr>
          <p:cNvPr id="59396" name="Shape 251"/>
          <p:cNvSpPr>
            <a:spLocks noChangeArrowheads="1"/>
          </p:cNvSpPr>
          <p:nvPr/>
        </p:nvSpPr>
        <p:spPr bwMode="auto">
          <a:xfrm>
            <a:off x="3162300" y="2458720"/>
            <a:ext cx="4372532" cy="3691426"/>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59397" name="Shape 252"/>
          <p:cNvSpPr txBox="1">
            <a:spLocks noChangeArrowheads="1"/>
          </p:cNvSpPr>
          <p:nvPr/>
        </p:nvSpPr>
        <p:spPr bwMode="auto">
          <a:xfrm>
            <a:off x="8934450" y="6024305"/>
            <a:ext cx="4372532" cy="228600"/>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100" dirty="0">
                <a:latin typeface="Calibri"/>
                <a:cs typeface="Calibri"/>
                <a:sym typeface="Trebuchet MS" pitchFamily="34" charset="0"/>
              </a:rPr>
              <a:t>Photo credit: © Shehzad Noorani/Still Pictures</a:t>
            </a:r>
          </a:p>
        </p:txBody>
      </p:sp>
    </p:spTree>
    <p:extLst>
      <p:ext uri="{BB962C8B-B14F-4D97-AF65-F5344CB8AC3E}">
        <p14:creationId xmlns:p14="http://schemas.microsoft.com/office/powerpoint/2010/main" val="1958692208"/>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489" y="1146418"/>
            <a:ext cx="8180675" cy="5542782"/>
          </a:xfrm>
        </p:spPr>
      </p:pic>
      <p:sp>
        <p:nvSpPr>
          <p:cNvPr id="2" name="Title 1"/>
          <p:cNvSpPr>
            <a:spLocks noGrp="1"/>
          </p:cNvSpPr>
          <p:nvPr>
            <p:ph type="title"/>
          </p:nvPr>
        </p:nvSpPr>
        <p:spPr/>
        <p:txBody>
          <a:bodyPr>
            <a:normAutofit/>
          </a:bodyPr>
          <a:lstStyle/>
          <a:p>
            <a:r>
              <a:rPr lang="en-US" dirty="0">
                <a:latin typeface="Calibri"/>
                <a:cs typeface="Calibri"/>
              </a:rPr>
              <a:t>Food Security</a:t>
            </a:r>
          </a:p>
        </p:txBody>
      </p:sp>
      <p:sp>
        <p:nvSpPr>
          <p:cNvPr id="11" name="TextBox 10"/>
          <p:cNvSpPr txBox="1"/>
          <p:nvPr/>
        </p:nvSpPr>
        <p:spPr>
          <a:xfrm>
            <a:off x="804559" y="5657671"/>
            <a:ext cx="1721291" cy="1200329"/>
          </a:xfrm>
          <a:prstGeom prst="rect">
            <a:avLst/>
          </a:prstGeom>
          <a:noFill/>
        </p:spPr>
        <p:txBody>
          <a:bodyPr wrap="square" rtlCol="0">
            <a:spAutoFit/>
          </a:bodyPr>
          <a:lstStyle/>
          <a:p>
            <a:r>
              <a:rPr lang="en-US" sz="3600" b="1" dirty="0"/>
              <a:t>Source</a:t>
            </a:r>
            <a:r>
              <a:rPr lang="en-US" sz="3600" dirty="0"/>
              <a:t>: FAO</a:t>
            </a:r>
          </a:p>
        </p:txBody>
      </p:sp>
      <p:sp>
        <p:nvSpPr>
          <p:cNvPr id="3" name="Rounded Rectangle 2"/>
          <p:cNvSpPr/>
          <p:nvPr/>
        </p:nvSpPr>
        <p:spPr>
          <a:xfrm>
            <a:off x="2819400" y="5715000"/>
            <a:ext cx="1600200" cy="228600"/>
          </a:xfrm>
          <a:prstGeom prst="round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90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4155131984"/>
                    </a:ext>
                  </a:extLst>
                </a:gridCol>
                <a:gridCol w="3581447">
                  <a:extLst>
                    <a:ext uri="{9D8B030D-6E8A-4147-A177-3AD203B41FA5}">
                      <a16:colId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60904169"/>
                    </a:ext>
                  </a:extLst>
                </a:gridCol>
                <a:gridCol w="3607953">
                  <a:extLst>
                    <a:ext uri="{9D8B030D-6E8A-4147-A177-3AD203B41FA5}">
                      <a16:colId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a16="http://schemas.microsoft.com/office/drawing/2014/main" val="1770384977"/>
                  </a:ext>
                </a:extLst>
              </a:tr>
            </a:tbl>
          </a:graphicData>
        </a:graphic>
      </p:graphicFrame>
    </p:spTree>
    <p:extLst>
      <p:ext uri="{BB962C8B-B14F-4D97-AF65-F5344CB8AC3E}">
        <p14:creationId xmlns:p14="http://schemas.microsoft.com/office/powerpoint/2010/main" val="3083292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8077200" y="6477001"/>
            <a:ext cx="2133600" cy="365125"/>
          </a:xfrm>
          <a:prstGeom prst="rect">
            <a:avLst/>
          </a:prstGeom>
          <a:noFill/>
        </p:spPr>
        <p:txBody>
          <a:bodyPr anchor="ctr"/>
          <a:lstStyle/>
          <a:p>
            <a:pPr algn="r">
              <a:defRPr/>
            </a:pPr>
            <a:fld id="{D28E2BD4-6438-4537-A315-3BBF211E0D16}" type="slidenum">
              <a:rPr lang="en-US" sz="1200" kern="0">
                <a:solidFill>
                  <a:schemeClr val="tx1">
                    <a:tint val="75000"/>
                  </a:schemeClr>
                </a:solidFill>
                <a:latin typeface="Arial"/>
                <a:ea typeface="Arial"/>
                <a:cs typeface="Arial"/>
                <a:sym typeface="Arial"/>
              </a:rPr>
              <a:pPr algn="r">
                <a:defRPr/>
              </a:pPr>
              <a:t>40</a:t>
            </a:fld>
            <a:endParaRPr lang="en-US" sz="1200" kern="0" dirty="0">
              <a:solidFill>
                <a:schemeClr val="tx1">
                  <a:tint val="75000"/>
                </a:schemeClr>
              </a:solidFill>
              <a:latin typeface="Arial"/>
              <a:ea typeface="Arial"/>
              <a:cs typeface="Arial"/>
              <a:sym typeface="Arial"/>
            </a:endParaRPr>
          </a:p>
        </p:txBody>
      </p:sp>
      <p:sp>
        <p:nvSpPr>
          <p:cNvPr id="61442" name="Shape 266"/>
          <p:cNvSpPr>
            <a:spLocks noGrp="1"/>
          </p:cNvSpPr>
          <p:nvPr>
            <p:ph type="title"/>
          </p:nvPr>
        </p:nvSpPr>
        <p:spPr/>
        <p:txBody>
          <a:bodyPr>
            <a:normAutofit/>
          </a:bodyPr>
          <a:lstStyle/>
          <a:p>
            <a:r>
              <a:rPr lang="th-TH" dirty="0">
                <a:latin typeface="Calibri"/>
                <a:cs typeface="Calibri"/>
                <a:sym typeface="Verdana" pitchFamily="34" charset="0"/>
              </a:rPr>
              <a:t>Scarcity of </a:t>
            </a:r>
            <a:r>
              <a:rPr lang="en-US" dirty="0">
                <a:latin typeface="Calibri"/>
                <a:cs typeface="Calibri"/>
                <a:sym typeface="Verdana" pitchFamily="34" charset="0"/>
              </a:rPr>
              <a:t>F</a:t>
            </a:r>
            <a:r>
              <a:rPr lang="th-TH" dirty="0">
                <a:latin typeface="Calibri"/>
                <a:cs typeface="Calibri"/>
                <a:sym typeface="Verdana" pitchFamily="34" charset="0"/>
              </a:rPr>
              <a:t>ood = </a:t>
            </a:r>
            <a:r>
              <a:rPr lang="en-US" dirty="0">
                <a:latin typeface="Calibri"/>
                <a:cs typeface="Calibri"/>
                <a:sym typeface="Verdana" pitchFamily="34" charset="0"/>
              </a:rPr>
              <a:t>M</a:t>
            </a:r>
            <a:r>
              <a:rPr lang="th-TH" dirty="0">
                <a:latin typeface="Calibri"/>
                <a:cs typeface="Calibri"/>
                <a:sym typeface="Verdana" pitchFamily="34" charset="0"/>
              </a:rPr>
              <a:t>alnutrition</a:t>
            </a:r>
          </a:p>
        </p:txBody>
      </p:sp>
      <p:sp>
        <p:nvSpPr>
          <p:cNvPr id="61443" name="Shape 267"/>
          <p:cNvSpPr>
            <a:spLocks noChangeArrowheads="1"/>
          </p:cNvSpPr>
          <p:nvPr/>
        </p:nvSpPr>
        <p:spPr bwMode="auto">
          <a:xfrm>
            <a:off x="1725615" y="1259634"/>
            <a:ext cx="5904373" cy="5041335"/>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61444" name="Shape 269"/>
          <p:cNvSpPr txBox="1">
            <a:spLocks noChangeArrowheads="1"/>
          </p:cNvSpPr>
          <p:nvPr/>
        </p:nvSpPr>
        <p:spPr bwMode="auto">
          <a:xfrm>
            <a:off x="1725613" y="6472167"/>
            <a:ext cx="4341383" cy="244475"/>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1100" dirty="0">
                <a:latin typeface="Calibri"/>
                <a:cs typeface="Calibri"/>
                <a:sym typeface="Trebuchet MS" pitchFamily="34" charset="0"/>
              </a:rPr>
              <a:t>Photo credit: © Shehzad Noorani / Still Pictures</a:t>
            </a:r>
          </a:p>
        </p:txBody>
      </p:sp>
      <p:sp>
        <p:nvSpPr>
          <p:cNvPr id="61445" name="Rectangle 6"/>
          <p:cNvSpPr>
            <a:spLocks noChangeArrowheads="1"/>
          </p:cNvSpPr>
          <p:nvPr/>
        </p:nvSpPr>
        <p:spPr bwMode="auto">
          <a:xfrm>
            <a:off x="7788938" y="1395555"/>
            <a:ext cx="2802862" cy="4708981"/>
          </a:xfrm>
          <a:prstGeom prst="rect">
            <a:avLst/>
          </a:prstGeom>
          <a:noFill/>
          <a:ln w="9525" algn="ctr">
            <a:noFill/>
            <a:miter lim="800000"/>
            <a:headEnd/>
            <a:tailEnd/>
          </a:ln>
        </p:spPr>
        <p:txBody>
          <a:bodyPr wrap="square">
            <a:spAutoFit/>
          </a:bodyPr>
          <a:lstStyle/>
          <a:p>
            <a:pPr>
              <a:lnSpc>
                <a:spcPct val="110000"/>
              </a:lnSpc>
              <a:spcBef>
                <a:spcPts val="300"/>
              </a:spcBef>
              <a:spcAft>
                <a:spcPts val="300"/>
              </a:spcAft>
              <a:buSzPct val="25000"/>
            </a:pPr>
            <a:r>
              <a:rPr lang="en-US" sz="2400" dirty="0">
                <a:latin typeface="Calibri"/>
                <a:cs typeface="Calibri"/>
              </a:rPr>
              <a:t>C</a:t>
            </a:r>
            <a:r>
              <a:rPr lang="th-TH" sz="2400" dirty="0">
                <a:latin typeface="Calibri"/>
                <a:cs typeface="Calibri"/>
              </a:rPr>
              <a:t>rop yields could decrease up to 30% in Central and South Asia by the mid-21st century.</a:t>
            </a:r>
          </a:p>
          <a:p>
            <a:pPr>
              <a:lnSpc>
                <a:spcPct val="110000"/>
              </a:lnSpc>
              <a:spcBef>
                <a:spcPts val="300"/>
              </a:spcBef>
              <a:spcAft>
                <a:spcPts val="300"/>
              </a:spcAft>
              <a:buSzPct val="25000"/>
            </a:pPr>
            <a:endParaRPr lang="th-TH" sz="2400" dirty="0">
              <a:latin typeface="Calibri"/>
              <a:cs typeface="Calibri"/>
            </a:endParaRPr>
          </a:p>
          <a:p>
            <a:pPr>
              <a:lnSpc>
                <a:spcPct val="110000"/>
              </a:lnSpc>
              <a:spcBef>
                <a:spcPts val="300"/>
              </a:spcBef>
              <a:spcAft>
                <a:spcPts val="300"/>
              </a:spcAft>
              <a:buSzPct val="25000"/>
            </a:pPr>
            <a:r>
              <a:rPr lang="en-US" sz="2400" dirty="0">
                <a:solidFill>
                  <a:srgbClr val="FF0000"/>
                </a:solidFill>
                <a:latin typeface="Calibri"/>
                <a:cs typeface="Calibri"/>
              </a:rPr>
              <a:t>P</a:t>
            </a:r>
            <a:r>
              <a:rPr lang="th-TH" sz="2400" dirty="0">
                <a:solidFill>
                  <a:srgbClr val="FF0000"/>
                </a:solidFill>
                <a:latin typeface="Calibri"/>
                <a:cs typeface="Calibri"/>
              </a:rPr>
              <a:t>opulation growth and urbanization will magni</a:t>
            </a:r>
            <a:r>
              <a:rPr lang="en-US" sz="2400" dirty="0">
                <a:solidFill>
                  <a:srgbClr val="FF0000"/>
                </a:solidFill>
                <a:latin typeface="Calibri"/>
                <a:cs typeface="Calibri"/>
              </a:rPr>
              <a:t>fy the </a:t>
            </a:r>
            <a:r>
              <a:rPr lang="th-TH" sz="2400" dirty="0">
                <a:solidFill>
                  <a:srgbClr val="FF0000"/>
                </a:solidFill>
                <a:latin typeface="Calibri"/>
                <a:cs typeface="Calibri"/>
              </a:rPr>
              <a:t>malnourished and the risk of hunger</a:t>
            </a:r>
            <a:r>
              <a:rPr lang="en-US" sz="2400" dirty="0">
                <a:solidFill>
                  <a:srgbClr val="FF0000"/>
                </a:solidFill>
                <a:latin typeface="Calibri"/>
                <a:cs typeface="Calibri"/>
              </a:rPr>
              <a:t>.</a:t>
            </a:r>
            <a:endParaRPr lang="th-TH" sz="2400" dirty="0">
              <a:solidFill>
                <a:srgbClr val="FF0000"/>
              </a:solidFill>
              <a:latin typeface="Calibri"/>
              <a:cs typeface="Calibri"/>
            </a:endParaRPr>
          </a:p>
        </p:txBody>
      </p:sp>
    </p:spTree>
    <p:extLst>
      <p:ext uri="{BB962C8B-B14F-4D97-AF65-F5344CB8AC3E}">
        <p14:creationId xmlns:p14="http://schemas.microsoft.com/office/powerpoint/2010/main" val="1008367611"/>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Shape 276"/>
          <p:cNvSpPr txBox="1">
            <a:spLocks noChangeArrowheads="1"/>
          </p:cNvSpPr>
          <p:nvPr/>
        </p:nvSpPr>
        <p:spPr bwMode="auto">
          <a:xfrm>
            <a:off x="1524000" y="0"/>
            <a:ext cx="9144000" cy="0"/>
          </a:xfrm>
          <a:prstGeom prst="rect">
            <a:avLst/>
          </a:prstGeom>
          <a:noFill/>
          <a:ln w="9525">
            <a:noFill/>
            <a:miter lim="800000"/>
            <a:headEnd/>
            <a:tailEnd/>
          </a:ln>
        </p:spPr>
        <p:txBody>
          <a:bodyPr lIns="91425" tIns="45700" rIns="91425" bIns="45700" anchor="ctr"/>
          <a:lstStyle/>
          <a:p>
            <a:endParaRPr lang="th-TH"/>
          </a:p>
        </p:txBody>
      </p:sp>
      <p:sp>
        <p:nvSpPr>
          <p:cNvPr id="63493" name="Shape 277"/>
          <p:cNvSpPr txBox="1">
            <a:spLocks noChangeArrowheads="1"/>
          </p:cNvSpPr>
          <p:nvPr/>
        </p:nvSpPr>
        <p:spPr bwMode="auto">
          <a:xfrm>
            <a:off x="1524000" y="2524126"/>
            <a:ext cx="184150" cy="639763"/>
          </a:xfrm>
          <a:prstGeom prst="rect">
            <a:avLst/>
          </a:prstGeom>
          <a:noFill/>
          <a:ln w="9525">
            <a:noFill/>
            <a:miter lim="800000"/>
            <a:headEnd/>
            <a:tailEnd/>
          </a:ln>
        </p:spPr>
        <p:txBody>
          <a:bodyPr lIns="91425" tIns="45700" rIns="91425" bIns="45700" anchor="ctr"/>
          <a:lstStyle/>
          <a:p>
            <a:pPr>
              <a:buClr>
                <a:srgbClr val="000000"/>
              </a:buClr>
              <a:buSzPct val="25000"/>
              <a:buFont typeface="Arial" charset="0"/>
              <a:buNone/>
            </a:pPr>
            <a:endParaRPr lang="th-TH"/>
          </a:p>
        </p:txBody>
      </p:sp>
      <p:sp>
        <p:nvSpPr>
          <p:cNvPr id="63495" name="Shape 279"/>
          <p:cNvSpPr txBox="1">
            <a:spLocks noChangeArrowheads="1"/>
          </p:cNvSpPr>
          <p:nvPr/>
        </p:nvSpPr>
        <p:spPr bwMode="auto">
          <a:xfrm>
            <a:off x="2066687" y="1145136"/>
            <a:ext cx="8229600" cy="641350"/>
          </a:xfrm>
          <a:prstGeom prst="rect">
            <a:avLst/>
          </a:prstGeom>
          <a:noFill/>
          <a:ln w="9525">
            <a:noFill/>
            <a:miter lim="800000"/>
            <a:headEnd/>
            <a:tailEnd/>
          </a:ln>
        </p:spPr>
        <p:txBody>
          <a:bodyPr lIns="91425" tIns="45700" rIns="91425" bIns="45700"/>
          <a:lstStyle/>
          <a:p>
            <a:pPr>
              <a:lnSpc>
                <a:spcPct val="110000"/>
              </a:lnSpc>
              <a:spcBef>
                <a:spcPts val="300"/>
              </a:spcBef>
              <a:spcAft>
                <a:spcPts val="300"/>
              </a:spcAft>
              <a:buClr>
                <a:srgbClr val="000000"/>
              </a:buClr>
              <a:buSzPct val="25000"/>
            </a:pPr>
            <a:r>
              <a:rPr lang="th-TH" sz="2400" dirty="0">
                <a:latin typeface="Calibri"/>
                <a:cs typeface="Calibri"/>
              </a:rPr>
              <a:t>Proportional mortality among children under five years of age − </a:t>
            </a:r>
            <a:br>
              <a:rPr lang="en-US" sz="2400" dirty="0">
                <a:latin typeface="Calibri"/>
                <a:cs typeface="Calibri"/>
              </a:rPr>
            </a:br>
            <a:r>
              <a:rPr lang="th-TH" sz="2400" dirty="0">
                <a:latin typeface="Calibri"/>
                <a:cs typeface="Calibri"/>
              </a:rPr>
              <a:t>World 2002</a:t>
            </a:r>
          </a:p>
        </p:txBody>
      </p:sp>
      <p:sp>
        <p:nvSpPr>
          <p:cNvPr id="3" name="Title 2"/>
          <p:cNvSpPr>
            <a:spLocks noGrp="1"/>
          </p:cNvSpPr>
          <p:nvPr>
            <p:ph type="title"/>
          </p:nvPr>
        </p:nvSpPr>
        <p:spPr/>
        <p:txBody>
          <a:bodyPr>
            <a:normAutofit/>
          </a:bodyPr>
          <a:lstStyle/>
          <a:p>
            <a:r>
              <a:rPr lang="en-US" dirty="0">
                <a:latin typeface="Calibri"/>
                <a:cs typeface="Calibri"/>
              </a:rPr>
              <a:t>Malnutrition: First Cause of Child Mortality</a:t>
            </a:r>
          </a:p>
        </p:txBody>
      </p:sp>
      <p:sp>
        <p:nvSpPr>
          <p:cNvPr id="2" name="TextBox 1"/>
          <p:cNvSpPr txBox="1"/>
          <p:nvPr/>
        </p:nvSpPr>
        <p:spPr>
          <a:xfrm>
            <a:off x="7536834" y="5710107"/>
            <a:ext cx="2909683" cy="646331"/>
          </a:xfrm>
          <a:prstGeom prst="rect">
            <a:avLst/>
          </a:prstGeom>
          <a:noFill/>
        </p:spPr>
        <p:txBody>
          <a:bodyPr wrap="square" rtlCol="0">
            <a:spAutoFit/>
          </a:bodyPr>
          <a:lstStyle/>
          <a:p>
            <a:r>
              <a:rPr lang="en-US" dirty="0"/>
              <a:t>http://</a:t>
            </a:r>
            <a:r>
              <a:rPr lang="en-US" dirty="0" err="1"/>
              <a:t>www.goldenrice.org</a:t>
            </a:r>
            <a:r>
              <a:rPr lang="en-US" dirty="0"/>
              <a:t>/Content3-Why/</a:t>
            </a:r>
            <a:r>
              <a:rPr lang="en-US" dirty="0" err="1"/>
              <a:t>why.php</a:t>
            </a:r>
            <a:endParaRPr lang="en-US" dirty="0"/>
          </a:p>
        </p:txBody>
      </p:sp>
      <p:pic>
        <p:nvPicPr>
          <p:cNvPr id="4" name="Picture 3"/>
          <p:cNvPicPr>
            <a:picLocks noChangeAspect="1"/>
          </p:cNvPicPr>
          <p:nvPr/>
        </p:nvPicPr>
        <p:blipFill>
          <a:blip r:embed="rId3"/>
          <a:stretch>
            <a:fillRect/>
          </a:stretch>
        </p:blipFill>
        <p:spPr>
          <a:xfrm>
            <a:off x="476509" y="2221287"/>
            <a:ext cx="5852714" cy="4636713"/>
          </a:xfrm>
          <a:prstGeom prst="rect">
            <a:avLst/>
          </a:prstGeom>
        </p:spPr>
      </p:pic>
    </p:spTree>
    <p:extLst>
      <p:ext uri="{BB962C8B-B14F-4D97-AF65-F5344CB8AC3E}">
        <p14:creationId xmlns:p14="http://schemas.microsoft.com/office/powerpoint/2010/main" val="2883752440"/>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2" name="Picture 11" descr="mosquito"/>
          <p:cNvPicPr>
            <a:picLocks noChangeAspect="1" noChangeArrowheads="1"/>
          </p:cNvPicPr>
          <p:nvPr/>
        </p:nvPicPr>
        <p:blipFill>
          <a:blip r:embed="rId3"/>
          <a:srcRect/>
          <a:stretch>
            <a:fillRect/>
          </a:stretch>
        </p:blipFill>
        <p:spPr bwMode="auto">
          <a:xfrm>
            <a:off x="3092450" y="3883026"/>
            <a:ext cx="1276350" cy="957263"/>
          </a:xfrm>
          <a:prstGeom prst="rect">
            <a:avLst/>
          </a:prstGeom>
          <a:noFill/>
          <a:ln w="9525">
            <a:noFill/>
            <a:miter lim="800000"/>
            <a:headEnd/>
            <a:tailEnd/>
          </a:ln>
        </p:spPr>
      </p:pic>
      <p:sp>
        <p:nvSpPr>
          <p:cNvPr id="65537" name="Rectangle 2"/>
          <p:cNvSpPr>
            <a:spLocks noGrp="1" noChangeArrowheads="1"/>
          </p:cNvSpPr>
          <p:nvPr>
            <p:ph type="title"/>
          </p:nvPr>
        </p:nvSpPr>
        <p:spPr/>
        <p:txBody>
          <a:bodyPr/>
          <a:lstStyle/>
          <a:p>
            <a:r>
              <a:rPr lang="en-US" dirty="0">
                <a:cs typeface="Angsana New" charset="-34"/>
              </a:rPr>
              <a:t>Vector-borne Disease Dynamics</a:t>
            </a:r>
          </a:p>
        </p:txBody>
      </p:sp>
      <p:sp>
        <p:nvSpPr>
          <p:cNvPr id="65538" name="AutoShape 6"/>
          <p:cNvSpPr>
            <a:spLocks noChangeArrowheads="1"/>
          </p:cNvSpPr>
          <p:nvPr/>
        </p:nvSpPr>
        <p:spPr bwMode="auto">
          <a:xfrm>
            <a:off x="4235450" y="2587625"/>
            <a:ext cx="3049588" cy="2368550"/>
          </a:xfrm>
          <a:prstGeom prst="triangle">
            <a:avLst>
              <a:gd name="adj" fmla="val 50000"/>
            </a:avLst>
          </a:prstGeom>
          <a:solidFill>
            <a:srgbClr val="0070C0"/>
          </a:solidFill>
          <a:ln w="9525">
            <a:solidFill>
              <a:schemeClr val="tx1"/>
            </a:solidFill>
            <a:miter lim="800000"/>
            <a:headEnd/>
            <a:tailEnd/>
          </a:ln>
        </p:spPr>
        <p:txBody>
          <a:bodyPr wrap="none" anchor="ctr"/>
          <a:lstStyle/>
          <a:p>
            <a:endParaRPr lang="th-TH" b="1">
              <a:ea typeface="MS PGothic" pitchFamily="34" charset="-128"/>
            </a:endParaRPr>
          </a:p>
        </p:txBody>
      </p:sp>
      <p:sp>
        <p:nvSpPr>
          <p:cNvPr id="65539" name="Text Box 8"/>
          <p:cNvSpPr txBox="1">
            <a:spLocks noChangeArrowheads="1"/>
          </p:cNvSpPr>
          <p:nvPr/>
        </p:nvSpPr>
        <p:spPr bwMode="auto">
          <a:xfrm>
            <a:off x="4997450" y="1901826"/>
            <a:ext cx="1600200" cy="701675"/>
          </a:xfrm>
          <a:prstGeom prst="rect">
            <a:avLst/>
          </a:prstGeom>
          <a:noFill/>
          <a:ln w="9525">
            <a:noFill/>
            <a:miter lim="800000"/>
            <a:headEnd/>
            <a:tailEnd/>
          </a:ln>
        </p:spPr>
        <p:txBody>
          <a:bodyPr>
            <a:spAutoFit/>
          </a:bodyPr>
          <a:lstStyle/>
          <a:p>
            <a:pPr>
              <a:spcBef>
                <a:spcPct val="50000"/>
              </a:spcBef>
            </a:pPr>
            <a:r>
              <a:rPr lang="en-US" sz="2000" b="1" dirty="0">
                <a:latin typeface="Trebuchet MS" pitchFamily="34" charset="0"/>
                <a:ea typeface="MS PGothic" pitchFamily="34" charset="-128"/>
              </a:rPr>
              <a:t>Susceptible Populations</a:t>
            </a:r>
          </a:p>
        </p:txBody>
      </p:sp>
      <p:sp>
        <p:nvSpPr>
          <p:cNvPr id="65540" name="Text Box 29"/>
          <p:cNvSpPr txBox="1">
            <a:spLocks noChangeArrowheads="1"/>
          </p:cNvSpPr>
          <p:nvPr/>
        </p:nvSpPr>
        <p:spPr bwMode="auto">
          <a:xfrm>
            <a:off x="4724400" y="3944938"/>
            <a:ext cx="2514600" cy="703263"/>
          </a:xfrm>
          <a:prstGeom prst="rect">
            <a:avLst/>
          </a:prstGeom>
          <a:noFill/>
          <a:ln w="9525">
            <a:noFill/>
            <a:miter lim="800000"/>
            <a:headEnd/>
            <a:tailEnd/>
          </a:ln>
        </p:spPr>
        <p:txBody>
          <a:bodyPr>
            <a:spAutoFit/>
          </a:bodyPr>
          <a:lstStyle/>
          <a:p>
            <a:pPr>
              <a:spcBef>
                <a:spcPct val="50000"/>
              </a:spcBef>
              <a:buFontTx/>
              <a:buChar char="•"/>
            </a:pPr>
            <a:r>
              <a:rPr lang="en-US" sz="1600" b="1" dirty="0">
                <a:latin typeface="Trebuchet MS" pitchFamily="34" charset="0"/>
                <a:ea typeface="MS PGothic" pitchFamily="34" charset="-128"/>
              </a:rPr>
              <a:t> Migration (forced)</a:t>
            </a:r>
          </a:p>
          <a:p>
            <a:pPr>
              <a:spcBef>
                <a:spcPct val="50000"/>
              </a:spcBef>
              <a:buFontTx/>
              <a:buChar char="•"/>
            </a:pPr>
            <a:r>
              <a:rPr lang="en-US" sz="1600" b="1" dirty="0">
                <a:latin typeface="Trebuchet MS" pitchFamily="34" charset="0"/>
                <a:ea typeface="MS PGothic" pitchFamily="34" charset="-128"/>
              </a:rPr>
              <a:t>Vector environment</a:t>
            </a:r>
          </a:p>
        </p:txBody>
      </p:sp>
      <p:pic>
        <p:nvPicPr>
          <p:cNvPr id="65541" name="Picture 16"/>
          <p:cNvPicPr>
            <a:picLocks noChangeAspect="1" noChangeArrowheads="1"/>
          </p:cNvPicPr>
          <p:nvPr/>
        </p:nvPicPr>
        <p:blipFill>
          <a:blip r:embed="rId4"/>
          <a:srcRect/>
          <a:stretch>
            <a:fillRect/>
          </a:stretch>
        </p:blipFill>
        <p:spPr bwMode="auto">
          <a:xfrm>
            <a:off x="4419600" y="1574800"/>
            <a:ext cx="533400" cy="1168400"/>
          </a:xfrm>
          <a:prstGeom prst="rect">
            <a:avLst/>
          </a:prstGeom>
          <a:noFill/>
          <a:ln w="9525">
            <a:noFill/>
            <a:miter lim="800000"/>
            <a:headEnd/>
            <a:tailEnd/>
          </a:ln>
        </p:spPr>
      </p:pic>
      <p:pic>
        <p:nvPicPr>
          <p:cNvPr id="65543" name="Picture 23" descr="300px-Tick_2_(aka)"/>
          <p:cNvPicPr>
            <a:picLocks noChangeAspect="1" noChangeArrowheads="1"/>
          </p:cNvPicPr>
          <p:nvPr/>
        </p:nvPicPr>
        <p:blipFill>
          <a:blip r:embed="rId5"/>
          <a:srcRect/>
          <a:stretch>
            <a:fillRect/>
          </a:stretch>
        </p:blipFill>
        <p:spPr bwMode="auto">
          <a:xfrm>
            <a:off x="2178050" y="4264026"/>
            <a:ext cx="793750" cy="942975"/>
          </a:xfrm>
          <a:prstGeom prst="rect">
            <a:avLst/>
          </a:prstGeom>
          <a:noFill/>
          <a:ln w="9525">
            <a:noFill/>
            <a:miter lim="800000"/>
            <a:headEnd/>
            <a:tailEnd/>
          </a:ln>
        </p:spPr>
      </p:pic>
      <p:sp>
        <p:nvSpPr>
          <p:cNvPr id="65544" name="Text Box 7"/>
          <p:cNvSpPr txBox="1">
            <a:spLocks noChangeArrowheads="1"/>
          </p:cNvSpPr>
          <p:nvPr/>
        </p:nvSpPr>
        <p:spPr bwMode="auto">
          <a:xfrm>
            <a:off x="3465136" y="5008563"/>
            <a:ext cx="1219200" cy="396875"/>
          </a:xfrm>
          <a:prstGeom prst="rect">
            <a:avLst/>
          </a:prstGeom>
          <a:noFill/>
          <a:ln w="9525">
            <a:noFill/>
            <a:miter lim="800000"/>
            <a:headEnd/>
            <a:tailEnd/>
          </a:ln>
        </p:spPr>
        <p:txBody>
          <a:bodyPr>
            <a:spAutoFit/>
          </a:bodyPr>
          <a:lstStyle/>
          <a:p>
            <a:pPr>
              <a:spcBef>
                <a:spcPct val="50000"/>
              </a:spcBef>
            </a:pPr>
            <a:r>
              <a:rPr lang="en-US" sz="2000" b="1" dirty="0">
                <a:latin typeface="Trebuchet MS" pitchFamily="34" charset="0"/>
                <a:ea typeface="MS PGothic" pitchFamily="34" charset="-128"/>
              </a:rPr>
              <a:t>Vector</a:t>
            </a:r>
          </a:p>
        </p:txBody>
      </p:sp>
      <p:sp>
        <p:nvSpPr>
          <p:cNvPr id="65545" name="Text Box 26"/>
          <p:cNvSpPr txBox="1">
            <a:spLocks noChangeArrowheads="1"/>
          </p:cNvSpPr>
          <p:nvPr/>
        </p:nvSpPr>
        <p:spPr bwMode="auto">
          <a:xfrm>
            <a:off x="3142064" y="5405438"/>
            <a:ext cx="3346259" cy="1069975"/>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
            </a:pPr>
            <a:r>
              <a:rPr lang="en-US" sz="1600" b="1" dirty="0">
                <a:latin typeface="Calibri"/>
                <a:ea typeface="MS PGothic" pitchFamily="34" charset="-128"/>
                <a:cs typeface="Calibri"/>
              </a:rPr>
              <a:t>Survival, lifespan</a:t>
            </a:r>
          </a:p>
          <a:p>
            <a:pPr marL="285750" indent="-285750">
              <a:spcBef>
                <a:spcPct val="50000"/>
              </a:spcBef>
              <a:buFont typeface="Wingdings" charset="2"/>
              <a:buChar char="§"/>
            </a:pPr>
            <a:r>
              <a:rPr lang="en-US" sz="1600" b="1" dirty="0">
                <a:latin typeface="Calibri"/>
                <a:ea typeface="MS PGothic" pitchFamily="34" charset="-128"/>
                <a:cs typeface="Calibri"/>
              </a:rPr>
              <a:t>Reproduction/breeding patterns</a:t>
            </a:r>
          </a:p>
          <a:p>
            <a:pPr marL="285750" indent="-285750">
              <a:spcBef>
                <a:spcPct val="50000"/>
              </a:spcBef>
              <a:buFont typeface="Wingdings" charset="2"/>
              <a:buChar char="§"/>
            </a:pPr>
            <a:r>
              <a:rPr lang="en-US" sz="1600" b="1" dirty="0">
                <a:latin typeface="Calibri"/>
                <a:ea typeface="MS PGothic" pitchFamily="34" charset="-128"/>
                <a:cs typeface="Calibri"/>
              </a:rPr>
              <a:t>Biting behavior</a:t>
            </a:r>
          </a:p>
        </p:txBody>
      </p:sp>
      <p:sp>
        <p:nvSpPr>
          <p:cNvPr id="65546" name="Text Box 9"/>
          <p:cNvSpPr txBox="1">
            <a:spLocks noChangeArrowheads="1"/>
          </p:cNvSpPr>
          <p:nvPr/>
        </p:nvSpPr>
        <p:spPr bwMode="auto">
          <a:xfrm>
            <a:off x="7296163" y="5026026"/>
            <a:ext cx="1749425" cy="396875"/>
          </a:xfrm>
          <a:prstGeom prst="rect">
            <a:avLst/>
          </a:prstGeom>
          <a:noFill/>
          <a:ln w="9525">
            <a:noFill/>
            <a:miter lim="800000"/>
            <a:headEnd/>
            <a:tailEnd/>
          </a:ln>
        </p:spPr>
        <p:txBody>
          <a:bodyPr>
            <a:spAutoFit/>
          </a:bodyPr>
          <a:lstStyle/>
          <a:p>
            <a:pPr>
              <a:spcBef>
                <a:spcPct val="50000"/>
              </a:spcBef>
            </a:pPr>
            <a:r>
              <a:rPr lang="en-US" sz="2000" b="1" dirty="0">
                <a:latin typeface="Trebuchet MS" pitchFamily="34" charset="0"/>
                <a:ea typeface="MS PGothic" pitchFamily="34" charset="-128"/>
              </a:rPr>
              <a:t>Pathogen</a:t>
            </a:r>
          </a:p>
        </p:txBody>
      </p:sp>
      <p:pic>
        <p:nvPicPr>
          <p:cNvPr id="65547" name="Picture 19" descr="Spirochete"/>
          <p:cNvPicPr>
            <a:picLocks noChangeAspect="1" noChangeArrowheads="1"/>
          </p:cNvPicPr>
          <p:nvPr/>
        </p:nvPicPr>
        <p:blipFill>
          <a:blip r:embed="rId6"/>
          <a:srcRect/>
          <a:stretch>
            <a:fillRect/>
          </a:stretch>
        </p:blipFill>
        <p:spPr bwMode="auto">
          <a:xfrm>
            <a:off x="7359651" y="4340225"/>
            <a:ext cx="773113" cy="685800"/>
          </a:xfrm>
          <a:prstGeom prst="rect">
            <a:avLst/>
          </a:prstGeom>
          <a:noFill/>
          <a:ln w="9525">
            <a:noFill/>
            <a:miter lim="800000"/>
            <a:headEnd/>
            <a:tailEnd/>
          </a:ln>
        </p:spPr>
      </p:pic>
      <p:pic>
        <p:nvPicPr>
          <p:cNvPr id="65548" name="Picture 15" descr="rift-valley-fever_sm"/>
          <p:cNvPicPr>
            <a:picLocks noChangeAspect="1" noChangeArrowheads="1"/>
          </p:cNvPicPr>
          <p:nvPr/>
        </p:nvPicPr>
        <p:blipFill>
          <a:blip r:embed="rId7"/>
          <a:srcRect/>
          <a:stretch>
            <a:fillRect/>
          </a:stretch>
        </p:blipFill>
        <p:spPr bwMode="auto">
          <a:xfrm>
            <a:off x="8121650" y="3806825"/>
            <a:ext cx="762000" cy="693738"/>
          </a:xfrm>
          <a:prstGeom prst="rect">
            <a:avLst/>
          </a:prstGeom>
          <a:noFill/>
          <a:ln w="9525">
            <a:noFill/>
            <a:miter lim="800000"/>
            <a:headEnd/>
            <a:tailEnd/>
          </a:ln>
        </p:spPr>
      </p:pic>
      <p:pic>
        <p:nvPicPr>
          <p:cNvPr id="65549" name="Picture 31" descr="malaria_blood"/>
          <p:cNvPicPr>
            <a:picLocks noChangeAspect="1" noChangeArrowheads="1"/>
          </p:cNvPicPr>
          <p:nvPr/>
        </p:nvPicPr>
        <p:blipFill>
          <a:blip r:embed="rId8"/>
          <a:srcRect/>
          <a:stretch>
            <a:fillRect/>
          </a:stretch>
        </p:blipFill>
        <p:spPr bwMode="auto">
          <a:xfrm>
            <a:off x="8883650" y="4340225"/>
            <a:ext cx="717550" cy="730250"/>
          </a:xfrm>
          <a:prstGeom prst="rect">
            <a:avLst/>
          </a:prstGeom>
          <a:noFill/>
          <a:ln w="9525">
            <a:noFill/>
            <a:miter lim="800000"/>
            <a:headEnd/>
            <a:tailEnd/>
          </a:ln>
        </p:spPr>
      </p:pic>
      <p:sp>
        <p:nvSpPr>
          <p:cNvPr id="65550" name="Text Box 28"/>
          <p:cNvSpPr txBox="1">
            <a:spLocks noChangeArrowheads="1"/>
          </p:cNvSpPr>
          <p:nvPr/>
        </p:nvSpPr>
        <p:spPr bwMode="auto">
          <a:xfrm>
            <a:off x="7010400" y="5410201"/>
            <a:ext cx="2690130" cy="1069975"/>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
            </a:pPr>
            <a:r>
              <a:rPr lang="en-US" sz="1600" b="1" dirty="0">
                <a:latin typeface="Calibri"/>
                <a:ea typeface="MS PGothic" pitchFamily="34" charset="-128"/>
                <a:cs typeface="Calibri"/>
              </a:rPr>
              <a:t>Survival</a:t>
            </a:r>
          </a:p>
          <a:p>
            <a:pPr marL="285750" indent="-285750">
              <a:spcBef>
                <a:spcPct val="50000"/>
              </a:spcBef>
              <a:buFont typeface="Wingdings" charset="2"/>
              <a:buChar char="§"/>
            </a:pPr>
            <a:r>
              <a:rPr lang="en-US" sz="1600" b="1" dirty="0">
                <a:latin typeface="Calibri"/>
                <a:ea typeface="MS PGothic" pitchFamily="34" charset="-128"/>
                <a:cs typeface="Calibri"/>
              </a:rPr>
              <a:t>Transmission</a:t>
            </a:r>
          </a:p>
          <a:p>
            <a:pPr marL="285750" indent="-285750">
              <a:spcBef>
                <a:spcPct val="50000"/>
              </a:spcBef>
              <a:buFont typeface="Wingdings" charset="2"/>
              <a:buChar char="§"/>
            </a:pPr>
            <a:r>
              <a:rPr lang="en-US" sz="1600" b="1" dirty="0">
                <a:latin typeface="Calibri"/>
                <a:ea typeface="MS PGothic" pitchFamily="34" charset="-128"/>
                <a:cs typeface="Calibri"/>
              </a:rPr>
              <a:t>Replication in host</a:t>
            </a:r>
          </a:p>
        </p:txBody>
      </p:sp>
      <p:sp>
        <p:nvSpPr>
          <p:cNvPr id="65551" name="Text Box 16"/>
          <p:cNvSpPr txBox="1">
            <a:spLocks noChangeArrowheads="1"/>
          </p:cNvSpPr>
          <p:nvPr/>
        </p:nvSpPr>
        <p:spPr bwMode="auto">
          <a:xfrm>
            <a:off x="9288134" y="6335713"/>
            <a:ext cx="1348447" cy="369332"/>
          </a:xfrm>
          <a:prstGeom prst="rect">
            <a:avLst/>
          </a:prstGeom>
          <a:noFill/>
          <a:ln w="9525" algn="ctr">
            <a:noFill/>
            <a:miter lim="800000"/>
            <a:headEnd/>
            <a:tailEnd/>
          </a:ln>
        </p:spPr>
        <p:txBody>
          <a:bodyPr wrap="none">
            <a:spAutoFit/>
          </a:bodyPr>
          <a:lstStyle/>
          <a:p>
            <a:pPr algn="ctr"/>
            <a:r>
              <a:rPr lang="en-US" dirty="0"/>
              <a:t>WHO (2008)</a:t>
            </a:r>
            <a:endParaRPr lang="th-TH"/>
          </a:p>
        </p:txBody>
      </p:sp>
      <p:pic>
        <p:nvPicPr>
          <p:cNvPr id="28673" name="Picture 1" descr="C:\Users\ARosecra\AppData\Local\Microsoft\Windows\Temporary Internet Files\Content.IE5\1G0JSX0P\MC900358765[1].wmf"/>
          <p:cNvPicPr>
            <a:picLocks noChangeAspect="1" noChangeArrowheads="1"/>
          </p:cNvPicPr>
          <p:nvPr/>
        </p:nvPicPr>
        <p:blipFill>
          <a:blip r:embed="rId9"/>
          <a:srcRect/>
          <a:stretch>
            <a:fillRect/>
          </a:stretch>
        </p:blipFill>
        <p:spPr bwMode="auto">
          <a:xfrm>
            <a:off x="6553200" y="1676401"/>
            <a:ext cx="990600" cy="1098073"/>
          </a:xfrm>
          <a:prstGeom prst="rect">
            <a:avLst/>
          </a:prstGeom>
          <a:noFill/>
        </p:spPr>
      </p:pic>
    </p:spTree>
    <p:extLst>
      <p:ext uri="{BB962C8B-B14F-4D97-AF65-F5344CB8AC3E}">
        <p14:creationId xmlns:p14="http://schemas.microsoft.com/office/powerpoint/2010/main" val="1409959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hape 293"/>
          <p:cNvSpPr txBox="1">
            <a:spLocks noChangeArrowheads="1"/>
          </p:cNvSpPr>
          <p:nvPr/>
        </p:nvSpPr>
        <p:spPr bwMode="auto">
          <a:xfrm>
            <a:off x="1524001" y="0"/>
            <a:ext cx="8950325" cy="1143000"/>
          </a:xfrm>
          <a:prstGeom prst="rect">
            <a:avLst/>
          </a:prstGeom>
          <a:noFill/>
          <a:ln w="9525">
            <a:noFill/>
            <a:miter lim="800000"/>
            <a:headEnd/>
            <a:tailEnd/>
          </a:ln>
        </p:spPr>
        <p:txBody>
          <a:bodyPr lIns="91425" tIns="45700" rIns="91425" bIns="45700" anchor="ctr"/>
          <a:lstStyle/>
          <a:p>
            <a:endParaRPr lang="th-TH"/>
          </a:p>
        </p:txBody>
      </p:sp>
      <p:sp>
        <p:nvSpPr>
          <p:cNvPr id="67588" name="Shape 295"/>
          <p:cNvSpPr>
            <a:spLocks noGrp="1"/>
          </p:cNvSpPr>
          <p:nvPr>
            <p:ph idx="1"/>
          </p:nvPr>
        </p:nvSpPr>
        <p:spPr/>
        <p:txBody>
          <a:bodyPr>
            <a:normAutofit/>
          </a:bodyPr>
          <a:lstStyle/>
          <a:p>
            <a:pPr marL="0" indent="0">
              <a:buNone/>
            </a:pPr>
            <a:r>
              <a:rPr lang="th-TH" sz="2500" dirty="0">
                <a:latin typeface="Calibri"/>
                <a:cs typeface="Calibri"/>
                <a:sym typeface="Trebuchet MS" pitchFamily="34" charset="0"/>
              </a:rPr>
              <a:t>Combined with altered rainfall patterns, hotter conditions may increase the spread of disease, such as malaria, dengue, and chikungunya, to new areas</a:t>
            </a:r>
          </a:p>
        </p:txBody>
      </p:sp>
      <p:sp>
        <p:nvSpPr>
          <p:cNvPr id="67587" name="Shape 294"/>
          <p:cNvSpPr>
            <a:spLocks noGrp="1"/>
          </p:cNvSpPr>
          <p:nvPr>
            <p:ph type="title"/>
          </p:nvPr>
        </p:nvSpPr>
        <p:spPr/>
        <p:txBody>
          <a:bodyPr>
            <a:normAutofit/>
          </a:bodyPr>
          <a:lstStyle/>
          <a:p>
            <a:r>
              <a:rPr lang="th-TH" dirty="0">
                <a:latin typeface="Calibri"/>
                <a:cs typeface="Calibri"/>
                <a:sym typeface="Verdana" pitchFamily="34" charset="0"/>
              </a:rPr>
              <a:t>Spread of </a:t>
            </a:r>
            <a:r>
              <a:rPr lang="en-US" dirty="0">
                <a:latin typeface="Calibri"/>
                <a:cs typeface="Calibri"/>
                <a:sym typeface="Verdana" pitchFamily="34" charset="0"/>
              </a:rPr>
              <a:t>V</a:t>
            </a:r>
            <a:r>
              <a:rPr lang="th-TH" dirty="0">
                <a:latin typeface="Calibri"/>
                <a:cs typeface="Calibri"/>
                <a:sym typeface="Verdana" pitchFamily="34" charset="0"/>
              </a:rPr>
              <a:t>ector</a:t>
            </a:r>
            <a:r>
              <a:rPr lang="en-US" dirty="0">
                <a:latin typeface="Calibri"/>
                <a:cs typeface="Calibri"/>
                <a:sym typeface="Verdana" pitchFamily="34" charset="0"/>
              </a:rPr>
              <a:t>-b</a:t>
            </a:r>
            <a:r>
              <a:rPr lang="th-TH" dirty="0">
                <a:latin typeface="Calibri"/>
                <a:cs typeface="Calibri"/>
                <a:sym typeface="Verdana" pitchFamily="34" charset="0"/>
              </a:rPr>
              <a:t>orne </a:t>
            </a:r>
            <a:r>
              <a:rPr lang="en-US" dirty="0">
                <a:latin typeface="Calibri"/>
                <a:cs typeface="Calibri"/>
                <a:sym typeface="Verdana" pitchFamily="34" charset="0"/>
              </a:rPr>
              <a:t>D</a:t>
            </a:r>
            <a:r>
              <a:rPr lang="th-TH" dirty="0">
                <a:latin typeface="Calibri"/>
                <a:cs typeface="Calibri"/>
                <a:sym typeface="Verdana" pitchFamily="34" charset="0"/>
              </a:rPr>
              <a:t>iseases</a:t>
            </a:r>
          </a:p>
        </p:txBody>
      </p:sp>
      <p:sp>
        <p:nvSpPr>
          <p:cNvPr id="67590" name="Shape 297"/>
          <p:cNvSpPr txBox="1">
            <a:spLocks noChangeArrowheads="1"/>
          </p:cNvSpPr>
          <p:nvPr/>
        </p:nvSpPr>
        <p:spPr bwMode="auto">
          <a:xfrm>
            <a:off x="2091112" y="5489613"/>
            <a:ext cx="2220913" cy="457200"/>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i="1" dirty="0">
                <a:latin typeface="Calibri"/>
                <a:cs typeface="Calibri"/>
                <a:sym typeface="Trebuchet MS" pitchFamily="34" charset="0"/>
              </a:rPr>
              <a:t>Aedes aegypti</a:t>
            </a:r>
          </a:p>
        </p:txBody>
      </p:sp>
      <p:sp>
        <p:nvSpPr>
          <p:cNvPr id="67591" name="Shape 295"/>
          <p:cNvSpPr>
            <a:spLocks/>
          </p:cNvSpPr>
          <p:nvPr/>
        </p:nvSpPr>
        <p:spPr bwMode="auto">
          <a:xfrm>
            <a:off x="5782613" y="3124200"/>
            <a:ext cx="4589174" cy="2761500"/>
          </a:xfrm>
          <a:prstGeom prst="rect">
            <a:avLst/>
          </a:prstGeom>
          <a:noFill/>
          <a:ln w="9525">
            <a:noFill/>
            <a:miter lim="800000"/>
            <a:headEnd/>
            <a:tailEnd/>
          </a:ln>
        </p:spPr>
        <p:txBody>
          <a:bodyPr/>
          <a:lstStyle/>
          <a:p>
            <a:pPr>
              <a:lnSpc>
                <a:spcPct val="110000"/>
              </a:lnSpc>
              <a:spcBef>
                <a:spcPts val="300"/>
              </a:spcBef>
              <a:spcAft>
                <a:spcPts val="300"/>
              </a:spcAft>
            </a:pPr>
            <a:r>
              <a:rPr lang="th-TH" sz="2400" dirty="0">
                <a:latin typeface="Calibri"/>
                <a:cs typeface="Calibri"/>
                <a:sym typeface="Trebuchet MS" pitchFamily="34" charset="0"/>
              </a:rPr>
              <a:t>Warmer temperatures and disturbed rain patterns could alter the distribution of important disease vectors</a:t>
            </a:r>
          </a:p>
        </p:txBody>
      </p:sp>
      <p:pic>
        <p:nvPicPr>
          <p:cNvPr id="2" name="Picture 1"/>
          <p:cNvPicPr>
            <a:picLocks noChangeAspect="1"/>
          </p:cNvPicPr>
          <p:nvPr/>
        </p:nvPicPr>
        <p:blipFill>
          <a:blip r:embed="rId3"/>
          <a:stretch>
            <a:fillRect/>
          </a:stretch>
        </p:blipFill>
        <p:spPr>
          <a:xfrm>
            <a:off x="2091111" y="3191220"/>
            <a:ext cx="3213847" cy="2238980"/>
          </a:xfrm>
          <a:prstGeom prst="rect">
            <a:avLst/>
          </a:prstGeom>
        </p:spPr>
      </p:pic>
    </p:spTree>
    <p:extLst>
      <p:ext uri="{BB962C8B-B14F-4D97-AF65-F5344CB8AC3E}">
        <p14:creationId xmlns:p14="http://schemas.microsoft.com/office/powerpoint/2010/main" val="1633171291"/>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362200" y="533400"/>
            <a:ext cx="7010400" cy="369332"/>
          </a:xfrm>
          <a:prstGeom prst="rect">
            <a:avLst/>
          </a:prstGeom>
          <a:noFill/>
          <a:ln w="9525">
            <a:noFill/>
            <a:miter lim="800000"/>
            <a:headEnd/>
            <a:tailEnd/>
          </a:ln>
          <a:effectLst/>
        </p:spPr>
        <p:txBody>
          <a:bodyPr>
            <a:spAutoFit/>
          </a:bodyPr>
          <a:lstStyle/>
          <a:p>
            <a:pPr>
              <a:spcBef>
                <a:spcPct val="50000"/>
              </a:spcBef>
            </a:pPr>
            <a:endParaRPr lang="en-US" altLang="en-US" dirty="0"/>
          </a:p>
        </p:txBody>
      </p:sp>
      <p:graphicFrame>
        <p:nvGraphicFramePr>
          <p:cNvPr id="30724" name="Object 4"/>
          <p:cNvGraphicFramePr>
            <a:graphicFrameLocks noGrp="1" noChangeAspect="1"/>
          </p:cNvGraphicFramePr>
          <p:nvPr>
            <p:ph idx="1"/>
            <p:extLst>
              <p:ext uri="{D42A27DB-BD31-4B8C-83A1-F6EECF244321}">
                <p14:modId xmlns:p14="http://schemas.microsoft.com/office/powerpoint/2010/main" val="2962445679"/>
              </p:ext>
            </p:extLst>
          </p:nvPr>
        </p:nvGraphicFramePr>
        <p:xfrm>
          <a:off x="145775" y="2415339"/>
          <a:ext cx="7912100" cy="4241800"/>
        </p:xfrm>
        <a:graphic>
          <a:graphicData uri="http://schemas.openxmlformats.org/presentationml/2006/ole">
            <mc:AlternateContent xmlns:mc="http://schemas.openxmlformats.org/markup-compatibility/2006">
              <mc:Choice xmlns:v="urn:schemas-microsoft-com:vml" Requires="v">
                <p:oleObj spid="_x0000_s1052" name="Document" r:id="rId4" imgW="7912100" imgH="4241800" progId="Word.Document.8">
                  <p:embed/>
                </p:oleObj>
              </mc:Choice>
              <mc:Fallback>
                <p:oleObj name="Document" r:id="rId4" imgW="7912100" imgH="4241800" progId="Word.Document.8">
                  <p:embed/>
                  <p:pic>
                    <p:nvPicPr>
                      <p:cNvPr id="0" name=""/>
                      <p:cNvPicPr>
                        <a:picLocks noGrp="1" noChangeAspect="1" noChangeArrowheads="1"/>
                      </p:cNvPicPr>
                      <p:nvPr/>
                    </p:nvPicPr>
                    <p:blipFill>
                      <a:blip r:embed="rId5"/>
                      <a:srcRect/>
                      <a:stretch>
                        <a:fillRect/>
                      </a:stretch>
                    </p:blipFill>
                    <p:spPr bwMode="auto">
                      <a:xfrm>
                        <a:off x="145775" y="2415339"/>
                        <a:ext cx="7912100" cy="4241800"/>
                      </a:xfrm>
                      <a:prstGeom prst="rect">
                        <a:avLst/>
                      </a:prstGeom>
                      <a:noFill/>
                      <a:extLst/>
                    </p:spPr>
                  </p:pic>
                </p:oleObj>
              </mc:Fallback>
            </mc:AlternateContent>
          </a:graphicData>
        </a:graphic>
      </p:graphicFrame>
      <p:sp>
        <p:nvSpPr>
          <p:cNvPr id="30723" name="Rectangle 3"/>
          <p:cNvSpPr>
            <a:spLocks noGrp="1" noChangeArrowheads="1"/>
          </p:cNvSpPr>
          <p:nvPr>
            <p:ph type="title"/>
          </p:nvPr>
        </p:nvSpPr>
        <p:spPr/>
        <p:txBody>
          <a:bodyPr>
            <a:noAutofit/>
          </a:bodyPr>
          <a:lstStyle/>
          <a:p>
            <a:r>
              <a:rPr lang="en-AU" altLang="en-US" sz="3000" dirty="0">
                <a:latin typeface="Calibri"/>
                <a:cs typeface="Calibri"/>
              </a:rPr>
              <a:t>Climate Change and Mosquito-Borne Disease</a:t>
            </a:r>
          </a:p>
        </p:txBody>
      </p:sp>
      <p:sp>
        <p:nvSpPr>
          <p:cNvPr id="30725" name="Text Box 5"/>
          <p:cNvSpPr txBox="1">
            <a:spLocks noChangeArrowheads="1"/>
          </p:cNvSpPr>
          <p:nvPr/>
        </p:nvSpPr>
        <p:spPr bwMode="auto">
          <a:xfrm>
            <a:off x="104775" y="1089660"/>
            <a:ext cx="7927853" cy="1200329"/>
          </a:xfrm>
          <a:prstGeom prst="rect">
            <a:avLst/>
          </a:prstGeom>
          <a:noFill/>
          <a:ln w="9525">
            <a:noFill/>
            <a:miter lim="800000"/>
            <a:headEnd/>
            <a:tailEnd/>
          </a:ln>
          <a:effectLst/>
        </p:spPr>
        <p:txBody>
          <a:bodyPr wrap="square" anchor="t">
            <a:spAutoFit/>
          </a:bodyPr>
          <a:lstStyle/>
          <a:p>
            <a:pPr>
              <a:spcBef>
                <a:spcPct val="50000"/>
              </a:spcBef>
            </a:pPr>
            <a:r>
              <a:rPr lang="en-AU" altLang="en-US" sz="2400" dirty="0">
                <a:latin typeface="Calibri"/>
                <a:cs typeface="Calibri"/>
              </a:rPr>
              <a:t>[Climate change will] “Tend to increase in range and incidence [of mosquito borne diseases]… actual occurrence strongly influenced by local conditions.”  (IPCC)</a:t>
            </a:r>
          </a:p>
        </p:txBody>
      </p:sp>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4983" y="2415339"/>
            <a:ext cx="4382085" cy="3286960"/>
          </a:xfrm>
          <a:prstGeom prst="rect">
            <a:avLst/>
          </a:prstGeom>
          <a:noFill/>
          <a:ln w="9525">
            <a:noFill/>
            <a:miter lim="800000"/>
            <a:headEnd/>
            <a:tailEnd/>
          </a:ln>
        </p:spPr>
      </p:pic>
    </p:spTree>
    <p:extLst>
      <p:ext uri="{BB962C8B-B14F-4D97-AF65-F5344CB8AC3E}">
        <p14:creationId xmlns:p14="http://schemas.microsoft.com/office/powerpoint/2010/main" val="48174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rop\IMG020.JPG"/>
          <p:cNvPicPr>
            <a:picLocks noChangeAspect="1" noChangeArrowheads="1"/>
          </p:cNvPicPr>
          <p:nvPr/>
        </p:nvPicPr>
        <p:blipFill>
          <a:blip r:embed="rId3" cstate="print"/>
          <a:srcRect/>
          <a:stretch>
            <a:fillRect/>
          </a:stretch>
        </p:blipFill>
        <p:spPr bwMode="auto">
          <a:xfrm>
            <a:off x="557828" y="1080001"/>
            <a:ext cx="7223902" cy="5417927"/>
          </a:xfrm>
          <a:prstGeom prst="rect">
            <a:avLst/>
          </a:prstGeom>
          <a:noFill/>
          <a:ln w="9525">
            <a:noFill/>
            <a:miter lim="800000"/>
            <a:headEnd/>
            <a:tailEnd/>
          </a:ln>
          <a:effectLst/>
        </p:spPr>
      </p:pic>
      <p:sp>
        <p:nvSpPr>
          <p:cNvPr id="4099" name="Text Box 3"/>
          <p:cNvSpPr txBox="1">
            <a:spLocks noChangeArrowheads="1"/>
          </p:cNvSpPr>
          <p:nvPr/>
        </p:nvSpPr>
        <p:spPr bwMode="auto">
          <a:xfrm>
            <a:off x="8091837" y="1372149"/>
            <a:ext cx="3623830" cy="1920526"/>
          </a:xfrm>
          <a:prstGeom prst="rect">
            <a:avLst/>
          </a:prstGeom>
          <a:solidFill>
            <a:schemeClr val="accent1">
              <a:lumMod val="50000"/>
              <a:alpha val="69000"/>
            </a:schemeClr>
          </a:solidFill>
          <a:ln w="9525">
            <a:noFill/>
            <a:miter lim="800000"/>
            <a:headEnd/>
            <a:tailEnd/>
          </a:ln>
          <a:effectLst/>
        </p:spPr>
        <p:txBody>
          <a:bodyPr wrap="square">
            <a:spAutoFit/>
          </a:bodyPr>
          <a:lstStyle/>
          <a:p>
            <a:pPr>
              <a:lnSpc>
                <a:spcPct val="110000"/>
              </a:lnSpc>
              <a:spcBef>
                <a:spcPts val="300"/>
              </a:spcBef>
              <a:spcAft>
                <a:spcPts val="300"/>
              </a:spcAft>
            </a:pPr>
            <a:r>
              <a:rPr lang="en-US" altLang="en-US" dirty="0">
                <a:solidFill>
                  <a:schemeClr val="bg1"/>
                </a:solidFill>
              </a:rPr>
              <a:t>Relationship between temperature and malaria parasite development time inside mosquito (“extrinsic incubation period” or EIP).  EIP shortens at higher temps, so mosquitoes are infectious sooner.</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22619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78865" y="-29138322"/>
            <a:ext cx="7761050" cy="35876601"/>
            <a:chOff x="152400" y="-31946850"/>
            <a:chExt cx="8980516" cy="38652450"/>
          </a:xfrm>
        </p:grpSpPr>
        <p:sp>
          <p:nvSpPr>
            <p:cNvPr id="20482" name="Rectangle 2"/>
            <p:cNvSpPr>
              <a:spLocks noChangeArrowheads="1"/>
            </p:cNvSpPr>
            <p:nvPr/>
          </p:nvSpPr>
          <p:spPr bwMode="auto">
            <a:xfrm>
              <a:off x="3131840" y="4653136"/>
              <a:ext cx="2835275" cy="1971675"/>
            </a:xfrm>
            <a:prstGeom prst="rect">
              <a:avLst/>
            </a:prstGeom>
            <a:solidFill>
              <a:srgbClr val="00FFFF"/>
            </a:solidFill>
            <a:ln w="9525">
              <a:noFill/>
              <a:miter lim="800000"/>
              <a:headEnd/>
              <a:tailEnd/>
            </a:ln>
          </p:spPr>
          <p:txBody>
            <a:bodyPr/>
            <a:lstStyle/>
            <a:p>
              <a:endParaRPr lang="en-AU" dirty="0"/>
            </a:p>
          </p:txBody>
        </p:sp>
        <p:sp>
          <p:nvSpPr>
            <p:cNvPr id="20483" name="Line 3"/>
            <p:cNvSpPr>
              <a:spLocks noChangeShapeType="1"/>
            </p:cNvSpPr>
            <p:nvPr/>
          </p:nvSpPr>
          <p:spPr bwMode="auto">
            <a:xfrm>
              <a:off x="3276600" y="5676900"/>
              <a:ext cx="2835275" cy="1588"/>
            </a:xfrm>
            <a:prstGeom prst="line">
              <a:avLst/>
            </a:prstGeom>
            <a:noFill/>
            <a:ln w="0">
              <a:solidFill>
                <a:srgbClr val="000000"/>
              </a:solidFill>
              <a:prstDash val="sysDot"/>
              <a:round/>
              <a:headEnd/>
              <a:tailEnd/>
            </a:ln>
          </p:spPr>
          <p:txBody>
            <a:bodyPr/>
            <a:lstStyle/>
            <a:p>
              <a:endParaRPr lang="en-AU" dirty="0"/>
            </a:p>
          </p:txBody>
        </p:sp>
        <p:sp>
          <p:nvSpPr>
            <p:cNvPr id="20484" name="Line 4"/>
            <p:cNvSpPr>
              <a:spLocks noChangeShapeType="1"/>
            </p:cNvSpPr>
            <p:nvPr/>
          </p:nvSpPr>
          <p:spPr bwMode="auto">
            <a:xfrm>
              <a:off x="3276600" y="5276850"/>
              <a:ext cx="2835275" cy="1588"/>
            </a:xfrm>
            <a:prstGeom prst="line">
              <a:avLst/>
            </a:prstGeom>
            <a:noFill/>
            <a:ln w="0">
              <a:solidFill>
                <a:srgbClr val="000000"/>
              </a:solidFill>
              <a:prstDash val="sysDot"/>
              <a:round/>
              <a:headEnd/>
              <a:tailEnd/>
            </a:ln>
          </p:spPr>
          <p:txBody>
            <a:bodyPr/>
            <a:lstStyle/>
            <a:p>
              <a:endParaRPr lang="en-AU" dirty="0"/>
            </a:p>
          </p:txBody>
        </p:sp>
        <p:sp>
          <p:nvSpPr>
            <p:cNvPr id="20485" name="Line 5"/>
            <p:cNvSpPr>
              <a:spLocks noChangeShapeType="1"/>
            </p:cNvSpPr>
            <p:nvPr/>
          </p:nvSpPr>
          <p:spPr bwMode="auto">
            <a:xfrm>
              <a:off x="3276600" y="4886325"/>
              <a:ext cx="2835275" cy="1588"/>
            </a:xfrm>
            <a:prstGeom prst="line">
              <a:avLst/>
            </a:prstGeom>
            <a:noFill/>
            <a:ln w="0">
              <a:solidFill>
                <a:srgbClr val="000000"/>
              </a:solidFill>
              <a:prstDash val="sysDot"/>
              <a:round/>
              <a:headEnd/>
              <a:tailEnd/>
            </a:ln>
          </p:spPr>
          <p:txBody>
            <a:bodyPr/>
            <a:lstStyle/>
            <a:p>
              <a:endParaRPr lang="en-AU" dirty="0"/>
            </a:p>
          </p:txBody>
        </p:sp>
        <p:sp>
          <p:nvSpPr>
            <p:cNvPr id="20486" name="Line 6"/>
            <p:cNvSpPr>
              <a:spLocks noChangeShapeType="1"/>
            </p:cNvSpPr>
            <p:nvPr/>
          </p:nvSpPr>
          <p:spPr bwMode="auto">
            <a:xfrm>
              <a:off x="3276600" y="4486275"/>
              <a:ext cx="2835275" cy="1588"/>
            </a:xfrm>
            <a:prstGeom prst="line">
              <a:avLst/>
            </a:prstGeom>
            <a:noFill/>
            <a:ln w="0">
              <a:solidFill>
                <a:srgbClr val="000000"/>
              </a:solidFill>
              <a:prstDash val="sysDot"/>
              <a:round/>
              <a:headEnd/>
              <a:tailEnd/>
            </a:ln>
          </p:spPr>
          <p:txBody>
            <a:bodyPr/>
            <a:lstStyle/>
            <a:p>
              <a:endParaRPr lang="en-AU" dirty="0"/>
            </a:p>
          </p:txBody>
        </p:sp>
        <p:sp>
          <p:nvSpPr>
            <p:cNvPr id="20487" name="Line 7"/>
            <p:cNvSpPr>
              <a:spLocks noChangeShapeType="1"/>
            </p:cNvSpPr>
            <p:nvPr/>
          </p:nvSpPr>
          <p:spPr bwMode="auto">
            <a:xfrm>
              <a:off x="3276600" y="4095750"/>
              <a:ext cx="2835275" cy="1588"/>
            </a:xfrm>
            <a:prstGeom prst="line">
              <a:avLst/>
            </a:prstGeom>
            <a:noFill/>
            <a:ln w="0">
              <a:solidFill>
                <a:srgbClr val="000000"/>
              </a:solidFill>
              <a:prstDash val="sysDot"/>
              <a:round/>
              <a:headEnd/>
              <a:tailEnd/>
            </a:ln>
          </p:spPr>
          <p:txBody>
            <a:bodyPr/>
            <a:lstStyle/>
            <a:p>
              <a:endParaRPr lang="en-AU" dirty="0"/>
            </a:p>
          </p:txBody>
        </p:sp>
        <p:sp>
          <p:nvSpPr>
            <p:cNvPr id="20488" name="Line 8"/>
            <p:cNvSpPr>
              <a:spLocks noChangeShapeType="1"/>
            </p:cNvSpPr>
            <p:nvPr/>
          </p:nvSpPr>
          <p:spPr bwMode="auto">
            <a:xfrm>
              <a:off x="3581400"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89" name="Line 9"/>
            <p:cNvSpPr>
              <a:spLocks noChangeShapeType="1"/>
            </p:cNvSpPr>
            <p:nvPr/>
          </p:nvSpPr>
          <p:spPr bwMode="auto">
            <a:xfrm>
              <a:off x="3886200"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0" name="Line 10"/>
            <p:cNvSpPr>
              <a:spLocks noChangeShapeType="1"/>
            </p:cNvSpPr>
            <p:nvPr/>
          </p:nvSpPr>
          <p:spPr bwMode="auto">
            <a:xfrm>
              <a:off x="4191000"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1" name="Line 11"/>
            <p:cNvSpPr>
              <a:spLocks noChangeShapeType="1"/>
            </p:cNvSpPr>
            <p:nvPr/>
          </p:nvSpPr>
          <p:spPr bwMode="auto">
            <a:xfrm>
              <a:off x="4495800"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2" name="Line 12"/>
            <p:cNvSpPr>
              <a:spLocks noChangeShapeType="1"/>
            </p:cNvSpPr>
            <p:nvPr/>
          </p:nvSpPr>
          <p:spPr bwMode="auto">
            <a:xfrm>
              <a:off x="4791075"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3" name="Line 13"/>
            <p:cNvSpPr>
              <a:spLocks noChangeShapeType="1"/>
            </p:cNvSpPr>
            <p:nvPr/>
          </p:nvSpPr>
          <p:spPr bwMode="auto">
            <a:xfrm>
              <a:off x="5095875"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4" name="Line 14"/>
            <p:cNvSpPr>
              <a:spLocks noChangeShapeType="1"/>
            </p:cNvSpPr>
            <p:nvPr/>
          </p:nvSpPr>
          <p:spPr bwMode="auto">
            <a:xfrm>
              <a:off x="5400675"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5" name="Line 15"/>
            <p:cNvSpPr>
              <a:spLocks noChangeShapeType="1"/>
            </p:cNvSpPr>
            <p:nvPr/>
          </p:nvSpPr>
          <p:spPr bwMode="auto">
            <a:xfrm>
              <a:off x="5705475"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6" name="Line 16"/>
            <p:cNvSpPr>
              <a:spLocks noChangeShapeType="1"/>
            </p:cNvSpPr>
            <p:nvPr/>
          </p:nvSpPr>
          <p:spPr bwMode="auto">
            <a:xfrm>
              <a:off x="6010275" y="4095750"/>
              <a:ext cx="1588" cy="1971675"/>
            </a:xfrm>
            <a:prstGeom prst="line">
              <a:avLst/>
            </a:prstGeom>
            <a:noFill/>
            <a:ln w="0">
              <a:solidFill>
                <a:srgbClr val="000000"/>
              </a:solidFill>
              <a:prstDash val="sysDot"/>
              <a:round/>
              <a:headEnd/>
              <a:tailEnd/>
            </a:ln>
          </p:spPr>
          <p:txBody>
            <a:bodyPr/>
            <a:lstStyle/>
            <a:p>
              <a:endParaRPr lang="en-AU" dirty="0"/>
            </a:p>
          </p:txBody>
        </p:sp>
        <p:sp>
          <p:nvSpPr>
            <p:cNvPr id="20497" name="Line 17"/>
            <p:cNvSpPr>
              <a:spLocks noChangeShapeType="1"/>
            </p:cNvSpPr>
            <p:nvPr/>
          </p:nvSpPr>
          <p:spPr bwMode="auto">
            <a:xfrm>
              <a:off x="3276600" y="4095750"/>
              <a:ext cx="1588" cy="1971675"/>
            </a:xfrm>
            <a:prstGeom prst="line">
              <a:avLst/>
            </a:prstGeom>
            <a:noFill/>
            <a:ln w="0">
              <a:solidFill>
                <a:srgbClr val="000000"/>
              </a:solidFill>
              <a:round/>
              <a:headEnd/>
              <a:tailEnd/>
            </a:ln>
          </p:spPr>
          <p:txBody>
            <a:bodyPr/>
            <a:lstStyle/>
            <a:p>
              <a:endParaRPr lang="en-AU" dirty="0"/>
            </a:p>
          </p:txBody>
        </p:sp>
        <p:sp>
          <p:nvSpPr>
            <p:cNvPr id="20498" name="Line 18"/>
            <p:cNvSpPr>
              <a:spLocks noChangeShapeType="1"/>
            </p:cNvSpPr>
            <p:nvPr/>
          </p:nvSpPr>
          <p:spPr bwMode="auto">
            <a:xfrm>
              <a:off x="3241675" y="6067425"/>
              <a:ext cx="68263" cy="1588"/>
            </a:xfrm>
            <a:prstGeom prst="line">
              <a:avLst/>
            </a:prstGeom>
            <a:noFill/>
            <a:ln w="0">
              <a:solidFill>
                <a:srgbClr val="000000"/>
              </a:solidFill>
              <a:round/>
              <a:headEnd/>
              <a:tailEnd/>
            </a:ln>
          </p:spPr>
          <p:txBody>
            <a:bodyPr/>
            <a:lstStyle/>
            <a:p>
              <a:endParaRPr lang="en-AU" dirty="0"/>
            </a:p>
          </p:txBody>
        </p:sp>
        <p:sp>
          <p:nvSpPr>
            <p:cNvPr id="20499" name="Line 19"/>
            <p:cNvSpPr>
              <a:spLocks noChangeShapeType="1"/>
            </p:cNvSpPr>
            <p:nvPr/>
          </p:nvSpPr>
          <p:spPr bwMode="auto">
            <a:xfrm>
              <a:off x="3241675" y="5676900"/>
              <a:ext cx="68263" cy="1588"/>
            </a:xfrm>
            <a:prstGeom prst="line">
              <a:avLst/>
            </a:prstGeom>
            <a:noFill/>
            <a:ln w="0">
              <a:solidFill>
                <a:srgbClr val="000000"/>
              </a:solidFill>
              <a:round/>
              <a:headEnd/>
              <a:tailEnd/>
            </a:ln>
          </p:spPr>
          <p:txBody>
            <a:bodyPr/>
            <a:lstStyle/>
            <a:p>
              <a:endParaRPr lang="en-AU" dirty="0"/>
            </a:p>
          </p:txBody>
        </p:sp>
        <p:sp>
          <p:nvSpPr>
            <p:cNvPr id="20500" name="Line 20"/>
            <p:cNvSpPr>
              <a:spLocks noChangeShapeType="1"/>
            </p:cNvSpPr>
            <p:nvPr/>
          </p:nvSpPr>
          <p:spPr bwMode="auto">
            <a:xfrm>
              <a:off x="3241675" y="5276850"/>
              <a:ext cx="68263" cy="1588"/>
            </a:xfrm>
            <a:prstGeom prst="line">
              <a:avLst/>
            </a:prstGeom>
            <a:noFill/>
            <a:ln w="0">
              <a:solidFill>
                <a:srgbClr val="000000"/>
              </a:solidFill>
              <a:round/>
              <a:headEnd/>
              <a:tailEnd/>
            </a:ln>
          </p:spPr>
          <p:txBody>
            <a:bodyPr/>
            <a:lstStyle/>
            <a:p>
              <a:endParaRPr lang="en-AU" dirty="0"/>
            </a:p>
          </p:txBody>
        </p:sp>
        <p:sp>
          <p:nvSpPr>
            <p:cNvPr id="20501" name="Line 21"/>
            <p:cNvSpPr>
              <a:spLocks noChangeShapeType="1"/>
            </p:cNvSpPr>
            <p:nvPr/>
          </p:nvSpPr>
          <p:spPr bwMode="auto">
            <a:xfrm>
              <a:off x="3241675" y="4886325"/>
              <a:ext cx="68263" cy="1588"/>
            </a:xfrm>
            <a:prstGeom prst="line">
              <a:avLst/>
            </a:prstGeom>
            <a:noFill/>
            <a:ln w="0">
              <a:solidFill>
                <a:srgbClr val="000000"/>
              </a:solidFill>
              <a:round/>
              <a:headEnd/>
              <a:tailEnd/>
            </a:ln>
          </p:spPr>
          <p:txBody>
            <a:bodyPr/>
            <a:lstStyle/>
            <a:p>
              <a:endParaRPr lang="en-AU" dirty="0"/>
            </a:p>
          </p:txBody>
        </p:sp>
        <p:sp>
          <p:nvSpPr>
            <p:cNvPr id="20502" name="Line 22"/>
            <p:cNvSpPr>
              <a:spLocks noChangeShapeType="1"/>
            </p:cNvSpPr>
            <p:nvPr/>
          </p:nvSpPr>
          <p:spPr bwMode="auto">
            <a:xfrm>
              <a:off x="3241675" y="4486275"/>
              <a:ext cx="68263" cy="1588"/>
            </a:xfrm>
            <a:prstGeom prst="line">
              <a:avLst/>
            </a:prstGeom>
            <a:noFill/>
            <a:ln w="0">
              <a:solidFill>
                <a:srgbClr val="000000"/>
              </a:solidFill>
              <a:round/>
              <a:headEnd/>
              <a:tailEnd/>
            </a:ln>
          </p:spPr>
          <p:txBody>
            <a:bodyPr/>
            <a:lstStyle/>
            <a:p>
              <a:endParaRPr lang="en-AU" dirty="0"/>
            </a:p>
          </p:txBody>
        </p:sp>
        <p:sp>
          <p:nvSpPr>
            <p:cNvPr id="20503" name="Line 23"/>
            <p:cNvSpPr>
              <a:spLocks noChangeShapeType="1"/>
            </p:cNvSpPr>
            <p:nvPr/>
          </p:nvSpPr>
          <p:spPr bwMode="auto">
            <a:xfrm>
              <a:off x="3241675" y="4095750"/>
              <a:ext cx="68263" cy="1588"/>
            </a:xfrm>
            <a:prstGeom prst="line">
              <a:avLst/>
            </a:prstGeom>
            <a:noFill/>
            <a:ln w="0">
              <a:solidFill>
                <a:srgbClr val="000000"/>
              </a:solidFill>
              <a:round/>
              <a:headEnd/>
              <a:tailEnd/>
            </a:ln>
          </p:spPr>
          <p:txBody>
            <a:bodyPr/>
            <a:lstStyle/>
            <a:p>
              <a:endParaRPr lang="en-AU" dirty="0"/>
            </a:p>
          </p:txBody>
        </p:sp>
        <p:sp>
          <p:nvSpPr>
            <p:cNvPr id="20504" name="Line 24"/>
            <p:cNvSpPr>
              <a:spLocks noChangeShapeType="1"/>
            </p:cNvSpPr>
            <p:nvPr/>
          </p:nvSpPr>
          <p:spPr bwMode="auto">
            <a:xfrm flipV="1">
              <a:off x="3276600" y="6029325"/>
              <a:ext cx="1588" cy="76200"/>
            </a:xfrm>
            <a:prstGeom prst="line">
              <a:avLst/>
            </a:prstGeom>
            <a:noFill/>
            <a:ln w="0">
              <a:solidFill>
                <a:srgbClr val="000000"/>
              </a:solidFill>
              <a:round/>
              <a:headEnd/>
              <a:tailEnd/>
            </a:ln>
          </p:spPr>
          <p:txBody>
            <a:bodyPr/>
            <a:lstStyle/>
            <a:p>
              <a:endParaRPr lang="en-AU" dirty="0"/>
            </a:p>
          </p:txBody>
        </p:sp>
        <p:sp>
          <p:nvSpPr>
            <p:cNvPr id="20505" name="Line 25"/>
            <p:cNvSpPr>
              <a:spLocks noChangeShapeType="1"/>
            </p:cNvSpPr>
            <p:nvPr/>
          </p:nvSpPr>
          <p:spPr bwMode="auto">
            <a:xfrm flipV="1">
              <a:off x="3581400" y="6029325"/>
              <a:ext cx="1588" cy="76200"/>
            </a:xfrm>
            <a:prstGeom prst="line">
              <a:avLst/>
            </a:prstGeom>
            <a:noFill/>
            <a:ln w="0">
              <a:solidFill>
                <a:srgbClr val="000000"/>
              </a:solidFill>
              <a:round/>
              <a:headEnd/>
              <a:tailEnd/>
            </a:ln>
          </p:spPr>
          <p:txBody>
            <a:bodyPr/>
            <a:lstStyle/>
            <a:p>
              <a:endParaRPr lang="en-AU" dirty="0"/>
            </a:p>
          </p:txBody>
        </p:sp>
        <p:sp>
          <p:nvSpPr>
            <p:cNvPr id="20506" name="Line 26"/>
            <p:cNvSpPr>
              <a:spLocks noChangeShapeType="1"/>
            </p:cNvSpPr>
            <p:nvPr/>
          </p:nvSpPr>
          <p:spPr bwMode="auto">
            <a:xfrm flipV="1">
              <a:off x="3886200" y="6029325"/>
              <a:ext cx="1588" cy="76200"/>
            </a:xfrm>
            <a:prstGeom prst="line">
              <a:avLst/>
            </a:prstGeom>
            <a:noFill/>
            <a:ln w="0">
              <a:solidFill>
                <a:srgbClr val="000000"/>
              </a:solidFill>
              <a:round/>
              <a:headEnd/>
              <a:tailEnd/>
            </a:ln>
          </p:spPr>
          <p:txBody>
            <a:bodyPr/>
            <a:lstStyle/>
            <a:p>
              <a:endParaRPr lang="en-AU" dirty="0"/>
            </a:p>
          </p:txBody>
        </p:sp>
        <p:sp>
          <p:nvSpPr>
            <p:cNvPr id="20507" name="Line 27"/>
            <p:cNvSpPr>
              <a:spLocks noChangeShapeType="1"/>
            </p:cNvSpPr>
            <p:nvPr/>
          </p:nvSpPr>
          <p:spPr bwMode="auto">
            <a:xfrm flipV="1">
              <a:off x="4191000" y="6029325"/>
              <a:ext cx="1588" cy="76200"/>
            </a:xfrm>
            <a:prstGeom prst="line">
              <a:avLst/>
            </a:prstGeom>
            <a:noFill/>
            <a:ln w="0">
              <a:solidFill>
                <a:srgbClr val="000000"/>
              </a:solidFill>
              <a:round/>
              <a:headEnd/>
              <a:tailEnd/>
            </a:ln>
          </p:spPr>
          <p:txBody>
            <a:bodyPr/>
            <a:lstStyle/>
            <a:p>
              <a:endParaRPr lang="en-AU" dirty="0"/>
            </a:p>
          </p:txBody>
        </p:sp>
        <p:sp>
          <p:nvSpPr>
            <p:cNvPr id="20508" name="Line 28"/>
            <p:cNvSpPr>
              <a:spLocks noChangeShapeType="1"/>
            </p:cNvSpPr>
            <p:nvPr/>
          </p:nvSpPr>
          <p:spPr bwMode="auto">
            <a:xfrm flipV="1">
              <a:off x="4495800" y="6029325"/>
              <a:ext cx="1588" cy="76200"/>
            </a:xfrm>
            <a:prstGeom prst="line">
              <a:avLst/>
            </a:prstGeom>
            <a:noFill/>
            <a:ln w="0">
              <a:solidFill>
                <a:srgbClr val="000000"/>
              </a:solidFill>
              <a:round/>
              <a:headEnd/>
              <a:tailEnd/>
            </a:ln>
          </p:spPr>
          <p:txBody>
            <a:bodyPr/>
            <a:lstStyle/>
            <a:p>
              <a:endParaRPr lang="en-AU" dirty="0"/>
            </a:p>
          </p:txBody>
        </p:sp>
        <p:sp>
          <p:nvSpPr>
            <p:cNvPr id="20509" name="Line 29"/>
            <p:cNvSpPr>
              <a:spLocks noChangeShapeType="1"/>
            </p:cNvSpPr>
            <p:nvPr/>
          </p:nvSpPr>
          <p:spPr bwMode="auto">
            <a:xfrm flipV="1">
              <a:off x="4791075" y="6029325"/>
              <a:ext cx="1588" cy="76200"/>
            </a:xfrm>
            <a:prstGeom prst="line">
              <a:avLst/>
            </a:prstGeom>
            <a:noFill/>
            <a:ln w="0">
              <a:solidFill>
                <a:srgbClr val="000000"/>
              </a:solidFill>
              <a:round/>
              <a:headEnd/>
              <a:tailEnd/>
            </a:ln>
          </p:spPr>
          <p:txBody>
            <a:bodyPr/>
            <a:lstStyle/>
            <a:p>
              <a:endParaRPr lang="en-AU" dirty="0"/>
            </a:p>
          </p:txBody>
        </p:sp>
        <p:sp>
          <p:nvSpPr>
            <p:cNvPr id="20510" name="Line 30"/>
            <p:cNvSpPr>
              <a:spLocks noChangeShapeType="1"/>
            </p:cNvSpPr>
            <p:nvPr/>
          </p:nvSpPr>
          <p:spPr bwMode="auto">
            <a:xfrm flipV="1">
              <a:off x="5095875" y="6029325"/>
              <a:ext cx="1588" cy="76200"/>
            </a:xfrm>
            <a:prstGeom prst="line">
              <a:avLst/>
            </a:prstGeom>
            <a:noFill/>
            <a:ln w="0">
              <a:solidFill>
                <a:srgbClr val="000000"/>
              </a:solidFill>
              <a:round/>
              <a:headEnd/>
              <a:tailEnd/>
            </a:ln>
          </p:spPr>
          <p:txBody>
            <a:bodyPr/>
            <a:lstStyle/>
            <a:p>
              <a:endParaRPr lang="en-AU" dirty="0"/>
            </a:p>
          </p:txBody>
        </p:sp>
        <p:sp>
          <p:nvSpPr>
            <p:cNvPr id="20511" name="Line 31"/>
            <p:cNvSpPr>
              <a:spLocks noChangeShapeType="1"/>
            </p:cNvSpPr>
            <p:nvPr/>
          </p:nvSpPr>
          <p:spPr bwMode="auto">
            <a:xfrm flipV="1">
              <a:off x="5400675" y="6029325"/>
              <a:ext cx="1588" cy="76200"/>
            </a:xfrm>
            <a:prstGeom prst="line">
              <a:avLst/>
            </a:prstGeom>
            <a:noFill/>
            <a:ln w="0">
              <a:solidFill>
                <a:srgbClr val="000000"/>
              </a:solidFill>
              <a:round/>
              <a:headEnd/>
              <a:tailEnd/>
            </a:ln>
          </p:spPr>
          <p:txBody>
            <a:bodyPr/>
            <a:lstStyle/>
            <a:p>
              <a:endParaRPr lang="en-AU" dirty="0"/>
            </a:p>
          </p:txBody>
        </p:sp>
        <p:sp>
          <p:nvSpPr>
            <p:cNvPr id="20512" name="Line 32"/>
            <p:cNvSpPr>
              <a:spLocks noChangeShapeType="1"/>
            </p:cNvSpPr>
            <p:nvPr/>
          </p:nvSpPr>
          <p:spPr bwMode="auto">
            <a:xfrm flipV="1">
              <a:off x="5705475" y="6029325"/>
              <a:ext cx="1588" cy="76200"/>
            </a:xfrm>
            <a:prstGeom prst="line">
              <a:avLst/>
            </a:prstGeom>
            <a:noFill/>
            <a:ln w="0">
              <a:solidFill>
                <a:srgbClr val="000000"/>
              </a:solidFill>
              <a:round/>
              <a:headEnd/>
              <a:tailEnd/>
            </a:ln>
          </p:spPr>
          <p:txBody>
            <a:bodyPr/>
            <a:lstStyle/>
            <a:p>
              <a:endParaRPr lang="en-AU" dirty="0"/>
            </a:p>
          </p:txBody>
        </p:sp>
        <p:sp>
          <p:nvSpPr>
            <p:cNvPr id="20513" name="Line 33"/>
            <p:cNvSpPr>
              <a:spLocks noChangeShapeType="1"/>
            </p:cNvSpPr>
            <p:nvPr/>
          </p:nvSpPr>
          <p:spPr bwMode="auto">
            <a:xfrm flipV="1">
              <a:off x="6010275" y="6029325"/>
              <a:ext cx="1588" cy="76200"/>
            </a:xfrm>
            <a:prstGeom prst="line">
              <a:avLst/>
            </a:prstGeom>
            <a:noFill/>
            <a:ln w="0">
              <a:solidFill>
                <a:srgbClr val="000000"/>
              </a:solidFill>
              <a:round/>
              <a:headEnd/>
              <a:tailEnd/>
            </a:ln>
          </p:spPr>
          <p:txBody>
            <a:bodyPr/>
            <a:lstStyle/>
            <a:p>
              <a:endParaRPr lang="en-AU" dirty="0"/>
            </a:p>
          </p:txBody>
        </p:sp>
        <p:sp>
          <p:nvSpPr>
            <p:cNvPr id="20514" name="Rectangle 34"/>
            <p:cNvSpPr>
              <a:spLocks noChangeArrowheads="1"/>
            </p:cNvSpPr>
            <p:nvPr/>
          </p:nvSpPr>
          <p:spPr bwMode="auto">
            <a:xfrm>
              <a:off x="3368675" y="6057900"/>
              <a:ext cx="50800" cy="28575"/>
            </a:xfrm>
            <a:prstGeom prst="rect">
              <a:avLst/>
            </a:prstGeom>
            <a:solidFill>
              <a:srgbClr val="FFFF00"/>
            </a:solidFill>
            <a:ln w="9525">
              <a:noFill/>
              <a:miter lim="800000"/>
              <a:headEnd/>
              <a:tailEnd/>
            </a:ln>
          </p:spPr>
          <p:txBody>
            <a:bodyPr/>
            <a:lstStyle/>
            <a:p>
              <a:endParaRPr lang="en-AU" dirty="0"/>
            </a:p>
          </p:txBody>
        </p:sp>
        <p:sp>
          <p:nvSpPr>
            <p:cNvPr id="20515" name="Rectangle 35"/>
            <p:cNvSpPr>
              <a:spLocks noChangeArrowheads="1"/>
            </p:cNvSpPr>
            <p:nvPr/>
          </p:nvSpPr>
          <p:spPr bwMode="auto">
            <a:xfrm>
              <a:off x="5697538" y="5800725"/>
              <a:ext cx="25400" cy="9525"/>
            </a:xfrm>
            <a:prstGeom prst="rect">
              <a:avLst/>
            </a:prstGeom>
            <a:solidFill>
              <a:srgbClr val="FFFF00"/>
            </a:solidFill>
            <a:ln w="9525">
              <a:noFill/>
              <a:miter lim="800000"/>
              <a:headEnd/>
              <a:tailEnd/>
            </a:ln>
          </p:spPr>
          <p:txBody>
            <a:bodyPr/>
            <a:lstStyle/>
            <a:p>
              <a:endParaRPr lang="en-AU" dirty="0"/>
            </a:p>
          </p:txBody>
        </p:sp>
        <p:sp>
          <p:nvSpPr>
            <p:cNvPr id="20516" name="Rectangle 36"/>
            <p:cNvSpPr>
              <a:spLocks noChangeArrowheads="1"/>
            </p:cNvSpPr>
            <p:nvPr/>
          </p:nvSpPr>
          <p:spPr bwMode="auto">
            <a:xfrm>
              <a:off x="3048000" y="3657600"/>
              <a:ext cx="3635559" cy="298431"/>
            </a:xfrm>
            <a:prstGeom prst="rect">
              <a:avLst/>
            </a:prstGeom>
            <a:noFill/>
            <a:ln w="9525">
              <a:noFill/>
              <a:miter lim="800000"/>
              <a:headEnd/>
              <a:tailEnd/>
            </a:ln>
          </p:spPr>
          <p:txBody>
            <a:bodyPr wrap="none" lIns="0" tIns="0" rIns="0" bIns="0">
              <a:spAutoFit/>
            </a:bodyPr>
            <a:lstStyle/>
            <a:p>
              <a:r>
                <a:rPr lang="en-GB" altLang="en-US" b="1" dirty="0">
                  <a:solidFill>
                    <a:schemeClr val="tx2"/>
                  </a:solidFill>
                  <a:latin typeface="Arial" charset="0"/>
                </a:rPr>
                <a:t>TRANSMISSION POTENTIAL</a:t>
              </a:r>
              <a:endParaRPr lang="en-GB" altLang="en-US" sz="3600" b="1" dirty="0">
                <a:solidFill>
                  <a:schemeClr val="tx2"/>
                </a:solidFill>
              </a:endParaRPr>
            </a:p>
          </p:txBody>
        </p:sp>
        <p:sp>
          <p:nvSpPr>
            <p:cNvPr id="20517" name="Rectangle 37"/>
            <p:cNvSpPr>
              <a:spLocks noChangeArrowheads="1"/>
            </p:cNvSpPr>
            <p:nvPr/>
          </p:nvSpPr>
          <p:spPr bwMode="auto">
            <a:xfrm>
              <a:off x="3132138" y="5991225"/>
              <a:ext cx="98309"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0</a:t>
              </a:r>
              <a:endParaRPr lang="en-GB" altLang="en-US" sz="2800" b="1" dirty="0">
                <a:solidFill>
                  <a:schemeClr val="tx2"/>
                </a:solidFill>
              </a:endParaRPr>
            </a:p>
          </p:txBody>
        </p:sp>
        <p:sp>
          <p:nvSpPr>
            <p:cNvPr id="20518" name="Rectangle 38"/>
            <p:cNvSpPr>
              <a:spLocks noChangeArrowheads="1"/>
            </p:cNvSpPr>
            <p:nvPr/>
          </p:nvSpPr>
          <p:spPr bwMode="auto">
            <a:xfrm>
              <a:off x="3038475" y="5600700"/>
              <a:ext cx="246699"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0.2</a:t>
              </a:r>
              <a:endParaRPr lang="en-GB" altLang="en-US" sz="2800" b="1" dirty="0">
                <a:solidFill>
                  <a:schemeClr val="tx2"/>
                </a:solidFill>
              </a:endParaRPr>
            </a:p>
          </p:txBody>
        </p:sp>
        <p:sp>
          <p:nvSpPr>
            <p:cNvPr id="20519" name="Rectangle 39"/>
            <p:cNvSpPr>
              <a:spLocks noChangeArrowheads="1"/>
            </p:cNvSpPr>
            <p:nvPr/>
          </p:nvSpPr>
          <p:spPr bwMode="auto">
            <a:xfrm>
              <a:off x="3038475" y="5200650"/>
              <a:ext cx="246699"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0.4</a:t>
              </a:r>
              <a:endParaRPr lang="en-GB" altLang="en-US" sz="2800" b="1" dirty="0">
                <a:solidFill>
                  <a:schemeClr val="tx2"/>
                </a:solidFill>
              </a:endParaRPr>
            </a:p>
          </p:txBody>
        </p:sp>
        <p:sp>
          <p:nvSpPr>
            <p:cNvPr id="20520" name="Rectangle 40"/>
            <p:cNvSpPr>
              <a:spLocks noChangeArrowheads="1"/>
            </p:cNvSpPr>
            <p:nvPr/>
          </p:nvSpPr>
          <p:spPr bwMode="auto">
            <a:xfrm>
              <a:off x="3038475" y="4810125"/>
              <a:ext cx="246699"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0.6</a:t>
              </a:r>
              <a:endParaRPr lang="en-GB" altLang="en-US" sz="2800" b="1" dirty="0">
                <a:solidFill>
                  <a:schemeClr val="tx2"/>
                </a:solidFill>
              </a:endParaRPr>
            </a:p>
          </p:txBody>
        </p:sp>
        <p:sp>
          <p:nvSpPr>
            <p:cNvPr id="20521" name="Rectangle 41"/>
            <p:cNvSpPr>
              <a:spLocks noChangeArrowheads="1"/>
            </p:cNvSpPr>
            <p:nvPr/>
          </p:nvSpPr>
          <p:spPr bwMode="auto">
            <a:xfrm>
              <a:off x="3038475" y="4410076"/>
              <a:ext cx="246699"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0.8</a:t>
              </a:r>
              <a:endParaRPr lang="en-GB" altLang="en-US" sz="2800" b="1" dirty="0">
                <a:solidFill>
                  <a:schemeClr val="tx2"/>
                </a:solidFill>
              </a:endParaRPr>
            </a:p>
          </p:txBody>
        </p:sp>
        <p:sp>
          <p:nvSpPr>
            <p:cNvPr id="20522" name="Rectangle 42"/>
            <p:cNvSpPr>
              <a:spLocks noChangeArrowheads="1"/>
            </p:cNvSpPr>
            <p:nvPr/>
          </p:nvSpPr>
          <p:spPr bwMode="auto">
            <a:xfrm>
              <a:off x="3132138" y="4019550"/>
              <a:ext cx="98309"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1</a:t>
              </a:r>
              <a:endParaRPr lang="en-GB" altLang="en-US" sz="2800" b="1" dirty="0">
                <a:solidFill>
                  <a:schemeClr val="tx2"/>
                </a:solidFill>
              </a:endParaRPr>
            </a:p>
          </p:txBody>
        </p:sp>
        <p:sp>
          <p:nvSpPr>
            <p:cNvPr id="20523" name="Rectangle 43"/>
            <p:cNvSpPr>
              <a:spLocks noChangeArrowheads="1"/>
            </p:cNvSpPr>
            <p:nvPr/>
          </p:nvSpPr>
          <p:spPr bwMode="auto">
            <a:xfrm>
              <a:off x="3216275"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14</a:t>
              </a:r>
              <a:endParaRPr lang="en-GB" altLang="en-US" sz="2800" b="1" dirty="0">
                <a:solidFill>
                  <a:schemeClr val="tx2"/>
                </a:solidFill>
              </a:endParaRPr>
            </a:p>
          </p:txBody>
        </p:sp>
        <p:sp>
          <p:nvSpPr>
            <p:cNvPr id="20524" name="Rectangle 44"/>
            <p:cNvSpPr>
              <a:spLocks noChangeArrowheads="1"/>
            </p:cNvSpPr>
            <p:nvPr/>
          </p:nvSpPr>
          <p:spPr bwMode="auto">
            <a:xfrm>
              <a:off x="3521075"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17</a:t>
              </a:r>
              <a:endParaRPr lang="en-GB" altLang="en-US" sz="2800" b="1" dirty="0">
                <a:solidFill>
                  <a:schemeClr val="tx2"/>
                </a:solidFill>
              </a:endParaRPr>
            </a:p>
          </p:txBody>
        </p:sp>
        <p:sp>
          <p:nvSpPr>
            <p:cNvPr id="20525" name="Rectangle 45"/>
            <p:cNvSpPr>
              <a:spLocks noChangeArrowheads="1"/>
            </p:cNvSpPr>
            <p:nvPr/>
          </p:nvSpPr>
          <p:spPr bwMode="auto">
            <a:xfrm>
              <a:off x="3825875"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20</a:t>
              </a:r>
              <a:endParaRPr lang="en-GB" altLang="en-US" sz="2800" b="1" dirty="0">
                <a:solidFill>
                  <a:schemeClr val="tx2"/>
                </a:solidFill>
              </a:endParaRPr>
            </a:p>
          </p:txBody>
        </p:sp>
        <p:sp>
          <p:nvSpPr>
            <p:cNvPr id="20526" name="Rectangle 46"/>
            <p:cNvSpPr>
              <a:spLocks noChangeArrowheads="1"/>
            </p:cNvSpPr>
            <p:nvPr/>
          </p:nvSpPr>
          <p:spPr bwMode="auto">
            <a:xfrm>
              <a:off x="4130675"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23</a:t>
              </a:r>
              <a:endParaRPr lang="en-GB" altLang="en-US" sz="2800" b="1" dirty="0">
                <a:solidFill>
                  <a:schemeClr val="tx2"/>
                </a:solidFill>
              </a:endParaRPr>
            </a:p>
          </p:txBody>
        </p:sp>
        <p:sp>
          <p:nvSpPr>
            <p:cNvPr id="20527" name="Rectangle 47"/>
            <p:cNvSpPr>
              <a:spLocks noChangeArrowheads="1"/>
            </p:cNvSpPr>
            <p:nvPr/>
          </p:nvSpPr>
          <p:spPr bwMode="auto">
            <a:xfrm>
              <a:off x="4435475"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26</a:t>
              </a:r>
              <a:endParaRPr lang="en-GB" altLang="en-US" sz="2800" b="1" dirty="0">
                <a:solidFill>
                  <a:schemeClr val="tx2"/>
                </a:solidFill>
              </a:endParaRPr>
            </a:p>
          </p:txBody>
        </p:sp>
        <p:sp>
          <p:nvSpPr>
            <p:cNvPr id="20528" name="Rectangle 48"/>
            <p:cNvSpPr>
              <a:spLocks noChangeArrowheads="1"/>
            </p:cNvSpPr>
            <p:nvPr/>
          </p:nvSpPr>
          <p:spPr bwMode="auto">
            <a:xfrm>
              <a:off x="4732338"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29</a:t>
              </a:r>
              <a:endParaRPr lang="en-GB" altLang="en-US" sz="2800" b="1" dirty="0">
                <a:solidFill>
                  <a:schemeClr val="tx2"/>
                </a:solidFill>
              </a:endParaRPr>
            </a:p>
          </p:txBody>
        </p:sp>
        <p:sp>
          <p:nvSpPr>
            <p:cNvPr id="20529" name="Rectangle 49"/>
            <p:cNvSpPr>
              <a:spLocks noChangeArrowheads="1"/>
            </p:cNvSpPr>
            <p:nvPr/>
          </p:nvSpPr>
          <p:spPr bwMode="auto">
            <a:xfrm>
              <a:off x="5037138"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32</a:t>
              </a:r>
              <a:endParaRPr lang="en-GB" altLang="en-US" sz="2800" b="1" dirty="0">
                <a:solidFill>
                  <a:schemeClr val="tx2"/>
                </a:solidFill>
              </a:endParaRPr>
            </a:p>
          </p:txBody>
        </p:sp>
        <p:sp>
          <p:nvSpPr>
            <p:cNvPr id="20530" name="Rectangle 50"/>
            <p:cNvSpPr>
              <a:spLocks noChangeArrowheads="1"/>
            </p:cNvSpPr>
            <p:nvPr/>
          </p:nvSpPr>
          <p:spPr bwMode="auto">
            <a:xfrm>
              <a:off x="5341937"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35</a:t>
              </a:r>
              <a:endParaRPr lang="en-GB" altLang="en-US" sz="2800" b="1" dirty="0">
                <a:solidFill>
                  <a:schemeClr val="tx2"/>
                </a:solidFill>
              </a:endParaRPr>
            </a:p>
          </p:txBody>
        </p:sp>
        <p:sp>
          <p:nvSpPr>
            <p:cNvPr id="20531" name="Rectangle 51"/>
            <p:cNvSpPr>
              <a:spLocks noChangeArrowheads="1"/>
            </p:cNvSpPr>
            <p:nvPr/>
          </p:nvSpPr>
          <p:spPr bwMode="auto">
            <a:xfrm>
              <a:off x="5646738"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38</a:t>
              </a:r>
              <a:endParaRPr lang="en-GB" altLang="en-US" sz="2800" b="1" dirty="0">
                <a:solidFill>
                  <a:schemeClr val="tx2"/>
                </a:solidFill>
              </a:endParaRPr>
            </a:p>
          </p:txBody>
        </p:sp>
        <p:sp>
          <p:nvSpPr>
            <p:cNvPr id="20532" name="Rectangle 52"/>
            <p:cNvSpPr>
              <a:spLocks noChangeArrowheads="1"/>
            </p:cNvSpPr>
            <p:nvPr/>
          </p:nvSpPr>
          <p:spPr bwMode="auto">
            <a:xfrm>
              <a:off x="5951538" y="6172200"/>
              <a:ext cx="196617" cy="198954"/>
            </a:xfrm>
            <a:prstGeom prst="rect">
              <a:avLst/>
            </a:prstGeom>
            <a:noFill/>
            <a:ln w="9525">
              <a:noFill/>
              <a:miter lim="800000"/>
              <a:headEnd/>
              <a:tailEnd/>
            </a:ln>
          </p:spPr>
          <p:txBody>
            <a:bodyPr wrap="none" lIns="0" tIns="0" rIns="0" bIns="0">
              <a:spAutoFit/>
            </a:bodyPr>
            <a:lstStyle/>
            <a:p>
              <a:r>
                <a:rPr lang="en-GB" altLang="en-US" sz="1200" b="1" dirty="0">
                  <a:solidFill>
                    <a:schemeClr val="tx2"/>
                  </a:solidFill>
                  <a:latin typeface="Arial" charset="0"/>
                </a:rPr>
                <a:t>41</a:t>
              </a:r>
              <a:endParaRPr lang="en-GB" altLang="en-US" sz="2800" b="1" dirty="0">
                <a:solidFill>
                  <a:schemeClr val="tx2"/>
                </a:solidFill>
              </a:endParaRPr>
            </a:p>
          </p:txBody>
        </p:sp>
        <p:sp>
          <p:nvSpPr>
            <p:cNvPr id="20533" name="Rectangle 53"/>
            <p:cNvSpPr>
              <a:spLocks noChangeArrowheads="1"/>
            </p:cNvSpPr>
            <p:nvPr/>
          </p:nvSpPr>
          <p:spPr bwMode="auto">
            <a:xfrm>
              <a:off x="3962400" y="6400800"/>
              <a:ext cx="1911413" cy="265272"/>
            </a:xfrm>
            <a:prstGeom prst="rect">
              <a:avLst/>
            </a:prstGeom>
            <a:noFill/>
            <a:ln w="9525">
              <a:noFill/>
              <a:miter lim="800000"/>
              <a:headEnd/>
              <a:tailEnd/>
            </a:ln>
          </p:spPr>
          <p:txBody>
            <a:bodyPr wrap="none" lIns="0" tIns="0" rIns="0" bIns="0">
              <a:spAutoFit/>
            </a:bodyPr>
            <a:lstStyle/>
            <a:p>
              <a:r>
                <a:rPr lang="en-GB" altLang="en-US" sz="1600" b="1" dirty="0">
                  <a:solidFill>
                    <a:schemeClr val="tx2"/>
                  </a:solidFill>
                  <a:latin typeface="Arial" charset="0"/>
                </a:rPr>
                <a:t>Temperature (°C)</a:t>
              </a:r>
              <a:endParaRPr lang="en-GB" altLang="en-US" sz="3600" dirty="0">
                <a:solidFill>
                  <a:schemeClr val="tx2"/>
                </a:solidFill>
              </a:endParaRPr>
            </a:p>
          </p:txBody>
        </p:sp>
        <p:sp>
          <p:nvSpPr>
            <p:cNvPr id="20534" name="Rectangle 54"/>
            <p:cNvSpPr>
              <a:spLocks noChangeArrowheads="1"/>
            </p:cNvSpPr>
            <p:nvPr/>
          </p:nvSpPr>
          <p:spPr bwMode="auto">
            <a:xfrm>
              <a:off x="762000" y="762000"/>
              <a:ext cx="2082800" cy="1714500"/>
            </a:xfrm>
            <a:prstGeom prst="rect">
              <a:avLst/>
            </a:prstGeom>
            <a:solidFill>
              <a:srgbClr val="00FFFF"/>
            </a:solidFill>
            <a:ln w="9525">
              <a:noFill/>
              <a:miter lim="800000"/>
              <a:headEnd/>
              <a:tailEnd/>
            </a:ln>
          </p:spPr>
          <p:txBody>
            <a:bodyPr/>
            <a:lstStyle/>
            <a:p>
              <a:endParaRPr lang="en-AU" dirty="0"/>
            </a:p>
          </p:txBody>
        </p:sp>
        <p:sp>
          <p:nvSpPr>
            <p:cNvPr id="20535" name="Line 55"/>
            <p:cNvSpPr>
              <a:spLocks noChangeShapeType="1"/>
            </p:cNvSpPr>
            <p:nvPr/>
          </p:nvSpPr>
          <p:spPr bwMode="auto">
            <a:xfrm>
              <a:off x="762000" y="2133600"/>
              <a:ext cx="2082800" cy="1588"/>
            </a:xfrm>
            <a:prstGeom prst="line">
              <a:avLst/>
            </a:prstGeom>
            <a:noFill/>
            <a:ln w="0">
              <a:solidFill>
                <a:srgbClr val="000000"/>
              </a:solidFill>
              <a:prstDash val="sysDot"/>
              <a:round/>
              <a:headEnd/>
              <a:tailEnd/>
            </a:ln>
          </p:spPr>
          <p:txBody>
            <a:bodyPr/>
            <a:lstStyle/>
            <a:p>
              <a:endParaRPr lang="en-AU" dirty="0"/>
            </a:p>
          </p:txBody>
        </p:sp>
        <p:sp>
          <p:nvSpPr>
            <p:cNvPr id="20536" name="Line 56"/>
            <p:cNvSpPr>
              <a:spLocks noChangeShapeType="1"/>
            </p:cNvSpPr>
            <p:nvPr/>
          </p:nvSpPr>
          <p:spPr bwMode="auto">
            <a:xfrm>
              <a:off x="762000" y="1790700"/>
              <a:ext cx="2082800" cy="1588"/>
            </a:xfrm>
            <a:prstGeom prst="line">
              <a:avLst/>
            </a:prstGeom>
            <a:noFill/>
            <a:ln w="0">
              <a:solidFill>
                <a:srgbClr val="000000"/>
              </a:solidFill>
              <a:prstDash val="sysDot"/>
              <a:round/>
              <a:headEnd/>
              <a:tailEnd/>
            </a:ln>
          </p:spPr>
          <p:txBody>
            <a:bodyPr/>
            <a:lstStyle/>
            <a:p>
              <a:endParaRPr lang="en-AU" dirty="0"/>
            </a:p>
          </p:txBody>
        </p:sp>
        <p:sp>
          <p:nvSpPr>
            <p:cNvPr id="20537" name="Line 57"/>
            <p:cNvSpPr>
              <a:spLocks noChangeShapeType="1"/>
            </p:cNvSpPr>
            <p:nvPr/>
          </p:nvSpPr>
          <p:spPr bwMode="auto">
            <a:xfrm>
              <a:off x="762000" y="1447800"/>
              <a:ext cx="2082800" cy="1588"/>
            </a:xfrm>
            <a:prstGeom prst="line">
              <a:avLst/>
            </a:prstGeom>
            <a:noFill/>
            <a:ln w="0">
              <a:solidFill>
                <a:srgbClr val="000000"/>
              </a:solidFill>
              <a:prstDash val="sysDot"/>
              <a:round/>
              <a:headEnd/>
              <a:tailEnd/>
            </a:ln>
          </p:spPr>
          <p:txBody>
            <a:bodyPr/>
            <a:lstStyle/>
            <a:p>
              <a:endParaRPr lang="en-AU" dirty="0"/>
            </a:p>
          </p:txBody>
        </p:sp>
        <p:sp>
          <p:nvSpPr>
            <p:cNvPr id="20538" name="Line 58"/>
            <p:cNvSpPr>
              <a:spLocks noChangeShapeType="1"/>
            </p:cNvSpPr>
            <p:nvPr/>
          </p:nvSpPr>
          <p:spPr bwMode="auto">
            <a:xfrm>
              <a:off x="762000" y="1104900"/>
              <a:ext cx="2082800" cy="1588"/>
            </a:xfrm>
            <a:prstGeom prst="line">
              <a:avLst/>
            </a:prstGeom>
            <a:noFill/>
            <a:ln w="0">
              <a:solidFill>
                <a:srgbClr val="000000"/>
              </a:solidFill>
              <a:prstDash val="sysDot"/>
              <a:round/>
              <a:headEnd/>
              <a:tailEnd/>
            </a:ln>
          </p:spPr>
          <p:txBody>
            <a:bodyPr/>
            <a:lstStyle/>
            <a:p>
              <a:endParaRPr lang="en-AU" dirty="0"/>
            </a:p>
          </p:txBody>
        </p:sp>
        <p:sp>
          <p:nvSpPr>
            <p:cNvPr id="20539" name="Line 59"/>
            <p:cNvSpPr>
              <a:spLocks noChangeShapeType="1"/>
            </p:cNvSpPr>
            <p:nvPr/>
          </p:nvSpPr>
          <p:spPr bwMode="auto">
            <a:xfrm>
              <a:off x="762000" y="762000"/>
              <a:ext cx="2082800" cy="1588"/>
            </a:xfrm>
            <a:prstGeom prst="line">
              <a:avLst/>
            </a:prstGeom>
            <a:noFill/>
            <a:ln w="0">
              <a:solidFill>
                <a:srgbClr val="000000"/>
              </a:solidFill>
              <a:prstDash val="sysDot"/>
              <a:round/>
              <a:headEnd/>
              <a:tailEnd/>
            </a:ln>
          </p:spPr>
          <p:txBody>
            <a:bodyPr/>
            <a:lstStyle/>
            <a:p>
              <a:endParaRPr lang="en-AU" dirty="0"/>
            </a:p>
          </p:txBody>
        </p:sp>
        <p:sp>
          <p:nvSpPr>
            <p:cNvPr id="20540" name="Line 60"/>
            <p:cNvSpPr>
              <a:spLocks noChangeShapeType="1"/>
            </p:cNvSpPr>
            <p:nvPr/>
          </p:nvSpPr>
          <p:spPr bwMode="auto">
            <a:xfrm>
              <a:off x="1177925" y="762000"/>
              <a:ext cx="1588" cy="1714500"/>
            </a:xfrm>
            <a:prstGeom prst="line">
              <a:avLst/>
            </a:prstGeom>
            <a:noFill/>
            <a:ln w="0">
              <a:solidFill>
                <a:srgbClr val="000000"/>
              </a:solidFill>
              <a:prstDash val="sysDot"/>
              <a:round/>
              <a:headEnd/>
              <a:tailEnd/>
            </a:ln>
          </p:spPr>
          <p:txBody>
            <a:bodyPr/>
            <a:lstStyle/>
            <a:p>
              <a:endParaRPr lang="en-AU" dirty="0"/>
            </a:p>
          </p:txBody>
        </p:sp>
        <p:sp>
          <p:nvSpPr>
            <p:cNvPr id="20541" name="Line 61"/>
            <p:cNvSpPr>
              <a:spLocks noChangeShapeType="1"/>
            </p:cNvSpPr>
            <p:nvPr/>
          </p:nvSpPr>
          <p:spPr bwMode="auto">
            <a:xfrm>
              <a:off x="1592263" y="762000"/>
              <a:ext cx="1587" cy="1714500"/>
            </a:xfrm>
            <a:prstGeom prst="line">
              <a:avLst/>
            </a:prstGeom>
            <a:noFill/>
            <a:ln w="0">
              <a:solidFill>
                <a:srgbClr val="000000"/>
              </a:solidFill>
              <a:prstDash val="sysDot"/>
              <a:round/>
              <a:headEnd/>
              <a:tailEnd/>
            </a:ln>
          </p:spPr>
          <p:txBody>
            <a:bodyPr/>
            <a:lstStyle/>
            <a:p>
              <a:endParaRPr lang="en-AU" dirty="0"/>
            </a:p>
          </p:txBody>
        </p:sp>
        <p:sp>
          <p:nvSpPr>
            <p:cNvPr id="20542" name="Line 62"/>
            <p:cNvSpPr>
              <a:spLocks noChangeShapeType="1"/>
            </p:cNvSpPr>
            <p:nvPr/>
          </p:nvSpPr>
          <p:spPr bwMode="auto">
            <a:xfrm>
              <a:off x="2016125" y="762000"/>
              <a:ext cx="1588" cy="1714500"/>
            </a:xfrm>
            <a:prstGeom prst="line">
              <a:avLst/>
            </a:prstGeom>
            <a:noFill/>
            <a:ln w="0">
              <a:solidFill>
                <a:srgbClr val="000000"/>
              </a:solidFill>
              <a:prstDash val="sysDot"/>
              <a:round/>
              <a:headEnd/>
              <a:tailEnd/>
            </a:ln>
          </p:spPr>
          <p:txBody>
            <a:bodyPr/>
            <a:lstStyle/>
            <a:p>
              <a:endParaRPr lang="en-AU" dirty="0"/>
            </a:p>
          </p:txBody>
        </p:sp>
        <p:sp>
          <p:nvSpPr>
            <p:cNvPr id="20543" name="Line 63"/>
            <p:cNvSpPr>
              <a:spLocks noChangeShapeType="1"/>
            </p:cNvSpPr>
            <p:nvPr/>
          </p:nvSpPr>
          <p:spPr bwMode="auto">
            <a:xfrm>
              <a:off x="2430463" y="762000"/>
              <a:ext cx="1587" cy="1714500"/>
            </a:xfrm>
            <a:prstGeom prst="line">
              <a:avLst/>
            </a:prstGeom>
            <a:noFill/>
            <a:ln w="0">
              <a:solidFill>
                <a:srgbClr val="000000"/>
              </a:solidFill>
              <a:prstDash val="sysDot"/>
              <a:round/>
              <a:headEnd/>
              <a:tailEnd/>
            </a:ln>
          </p:spPr>
          <p:txBody>
            <a:bodyPr/>
            <a:lstStyle/>
            <a:p>
              <a:endParaRPr lang="en-AU" dirty="0"/>
            </a:p>
          </p:txBody>
        </p:sp>
        <p:sp>
          <p:nvSpPr>
            <p:cNvPr id="20544" name="Line 64"/>
            <p:cNvSpPr>
              <a:spLocks noChangeShapeType="1"/>
            </p:cNvSpPr>
            <p:nvPr/>
          </p:nvSpPr>
          <p:spPr bwMode="auto">
            <a:xfrm>
              <a:off x="2844800" y="762000"/>
              <a:ext cx="1588" cy="1714500"/>
            </a:xfrm>
            <a:prstGeom prst="line">
              <a:avLst/>
            </a:prstGeom>
            <a:noFill/>
            <a:ln w="0">
              <a:solidFill>
                <a:srgbClr val="000000"/>
              </a:solidFill>
              <a:prstDash val="sysDot"/>
              <a:round/>
              <a:headEnd/>
              <a:tailEnd/>
            </a:ln>
          </p:spPr>
          <p:txBody>
            <a:bodyPr/>
            <a:lstStyle/>
            <a:p>
              <a:endParaRPr lang="en-AU" dirty="0"/>
            </a:p>
          </p:txBody>
        </p:sp>
        <p:sp>
          <p:nvSpPr>
            <p:cNvPr id="20545" name="Rectangle 65"/>
            <p:cNvSpPr>
              <a:spLocks noChangeArrowheads="1"/>
            </p:cNvSpPr>
            <p:nvPr/>
          </p:nvSpPr>
          <p:spPr bwMode="auto">
            <a:xfrm>
              <a:off x="762000" y="762000"/>
              <a:ext cx="2082800" cy="1714500"/>
            </a:xfrm>
            <a:prstGeom prst="rect">
              <a:avLst/>
            </a:prstGeom>
            <a:noFill/>
            <a:ln w="7938">
              <a:solidFill>
                <a:srgbClr val="000000"/>
              </a:solidFill>
              <a:miter lim="800000"/>
              <a:headEnd/>
              <a:tailEnd/>
            </a:ln>
          </p:spPr>
          <p:txBody>
            <a:bodyPr/>
            <a:lstStyle/>
            <a:p>
              <a:endParaRPr lang="en-AU" dirty="0"/>
            </a:p>
          </p:txBody>
        </p:sp>
        <p:sp>
          <p:nvSpPr>
            <p:cNvPr id="20546" name="Line 66"/>
            <p:cNvSpPr>
              <a:spLocks noChangeShapeType="1"/>
            </p:cNvSpPr>
            <p:nvPr/>
          </p:nvSpPr>
          <p:spPr bwMode="auto">
            <a:xfrm>
              <a:off x="762000" y="762000"/>
              <a:ext cx="1588" cy="1714500"/>
            </a:xfrm>
            <a:prstGeom prst="line">
              <a:avLst/>
            </a:prstGeom>
            <a:noFill/>
            <a:ln w="0">
              <a:solidFill>
                <a:srgbClr val="000000"/>
              </a:solidFill>
              <a:round/>
              <a:headEnd/>
              <a:tailEnd/>
            </a:ln>
          </p:spPr>
          <p:txBody>
            <a:bodyPr/>
            <a:lstStyle/>
            <a:p>
              <a:endParaRPr lang="en-AU" dirty="0"/>
            </a:p>
          </p:txBody>
        </p:sp>
        <p:sp>
          <p:nvSpPr>
            <p:cNvPr id="20547" name="Line 67"/>
            <p:cNvSpPr>
              <a:spLocks noChangeShapeType="1"/>
            </p:cNvSpPr>
            <p:nvPr/>
          </p:nvSpPr>
          <p:spPr bwMode="auto">
            <a:xfrm>
              <a:off x="720725" y="2476500"/>
              <a:ext cx="84138" cy="1588"/>
            </a:xfrm>
            <a:prstGeom prst="line">
              <a:avLst/>
            </a:prstGeom>
            <a:noFill/>
            <a:ln w="0">
              <a:solidFill>
                <a:srgbClr val="000000"/>
              </a:solidFill>
              <a:round/>
              <a:headEnd/>
              <a:tailEnd/>
            </a:ln>
          </p:spPr>
          <p:txBody>
            <a:bodyPr/>
            <a:lstStyle/>
            <a:p>
              <a:endParaRPr lang="en-AU" dirty="0"/>
            </a:p>
          </p:txBody>
        </p:sp>
        <p:sp>
          <p:nvSpPr>
            <p:cNvPr id="20548" name="Line 68"/>
            <p:cNvSpPr>
              <a:spLocks noChangeShapeType="1"/>
            </p:cNvSpPr>
            <p:nvPr/>
          </p:nvSpPr>
          <p:spPr bwMode="auto">
            <a:xfrm>
              <a:off x="720725" y="2133600"/>
              <a:ext cx="84138" cy="1588"/>
            </a:xfrm>
            <a:prstGeom prst="line">
              <a:avLst/>
            </a:prstGeom>
            <a:noFill/>
            <a:ln w="0">
              <a:solidFill>
                <a:srgbClr val="000000"/>
              </a:solidFill>
              <a:round/>
              <a:headEnd/>
              <a:tailEnd/>
            </a:ln>
          </p:spPr>
          <p:txBody>
            <a:bodyPr/>
            <a:lstStyle/>
            <a:p>
              <a:endParaRPr lang="en-AU" dirty="0"/>
            </a:p>
          </p:txBody>
        </p:sp>
        <p:sp>
          <p:nvSpPr>
            <p:cNvPr id="20549" name="Line 69"/>
            <p:cNvSpPr>
              <a:spLocks noChangeShapeType="1"/>
            </p:cNvSpPr>
            <p:nvPr/>
          </p:nvSpPr>
          <p:spPr bwMode="auto">
            <a:xfrm>
              <a:off x="720725" y="1790700"/>
              <a:ext cx="84138" cy="1588"/>
            </a:xfrm>
            <a:prstGeom prst="line">
              <a:avLst/>
            </a:prstGeom>
            <a:noFill/>
            <a:ln w="0">
              <a:solidFill>
                <a:srgbClr val="000000"/>
              </a:solidFill>
              <a:round/>
              <a:headEnd/>
              <a:tailEnd/>
            </a:ln>
          </p:spPr>
          <p:txBody>
            <a:bodyPr/>
            <a:lstStyle/>
            <a:p>
              <a:endParaRPr lang="en-AU" dirty="0"/>
            </a:p>
          </p:txBody>
        </p:sp>
        <p:sp>
          <p:nvSpPr>
            <p:cNvPr id="20550" name="Line 70"/>
            <p:cNvSpPr>
              <a:spLocks noChangeShapeType="1"/>
            </p:cNvSpPr>
            <p:nvPr/>
          </p:nvSpPr>
          <p:spPr bwMode="auto">
            <a:xfrm>
              <a:off x="720725" y="1447800"/>
              <a:ext cx="84138" cy="1588"/>
            </a:xfrm>
            <a:prstGeom prst="line">
              <a:avLst/>
            </a:prstGeom>
            <a:noFill/>
            <a:ln w="0">
              <a:solidFill>
                <a:srgbClr val="000000"/>
              </a:solidFill>
              <a:round/>
              <a:headEnd/>
              <a:tailEnd/>
            </a:ln>
          </p:spPr>
          <p:txBody>
            <a:bodyPr/>
            <a:lstStyle/>
            <a:p>
              <a:endParaRPr lang="en-AU" dirty="0"/>
            </a:p>
          </p:txBody>
        </p:sp>
        <p:sp>
          <p:nvSpPr>
            <p:cNvPr id="20551" name="Line 71"/>
            <p:cNvSpPr>
              <a:spLocks noChangeShapeType="1"/>
            </p:cNvSpPr>
            <p:nvPr/>
          </p:nvSpPr>
          <p:spPr bwMode="auto">
            <a:xfrm>
              <a:off x="720725" y="1104900"/>
              <a:ext cx="84138" cy="1588"/>
            </a:xfrm>
            <a:prstGeom prst="line">
              <a:avLst/>
            </a:prstGeom>
            <a:noFill/>
            <a:ln w="0">
              <a:solidFill>
                <a:srgbClr val="000000"/>
              </a:solidFill>
              <a:round/>
              <a:headEnd/>
              <a:tailEnd/>
            </a:ln>
          </p:spPr>
          <p:txBody>
            <a:bodyPr/>
            <a:lstStyle/>
            <a:p>
              <a:endParaRPr lang="en-AU" dirty="0"/>
            </a:p>
          </p:txBody>
        </p:sp>
        <p:sp>
          <p:nvSpPr>
            <p:cNvPr id="20552" name="Line 72"/>
            <p:cNvSpPr>
              <a:spLocks noChangeShapeType="1"/>
            </p:cNvSpPr>
            <p:nvPr/>
          </p:nvSpPr>
          <p:spPr bwMode="auto">
            <a:xfrm>
              <a:off x="720725" y="762000"/>
              <a:ext cx="84138" cy="1588"/>
            </a:xfrm>
            <a:prstGeom prst="line">
              <a:avLst/>
            </a:prstGeom>
            <a:noFill/>
            <a:ln w="0">
              <a:solidFill>
                <a:srgbClr val="000000"/>
              </a:solidFill>
              <a:round/>
              <a:headEnd/>
              <a:tailEnd/>
            </a:ln>
          </p:spPr>
          <p:txBody>
            <a:bodyPr/>
            <a:lstStyle/>
            <a:p>
              <a:endParaRPr lang="en-AU" dirty="0"/>
            </a:p>
          </p:txBody>
        </p:sp>
        <p:sp>
          <p:nvSpPr>
            <p:cNvPr id="20553" name="Line 73"/>
            <p:cNvSpPr>
              <a:spLocks noChangeShapeType="1"/>
            </p:cNvSpPr>
            <p:nvPr/>
          </p:nvSpPr>
          <p:spPr bwMode="auto">
            <a:xfrm flipV="1">
              <a:off x="762000" y="2428875"/>
              <a:ext cx="1588" cy="95250"/>
            </a:xfrm>
            <a:prstGeom prst="line">
              <a:avLst/>
            </a:prstGeom>
            <a:noFill/>
            <a:ln w="0">
              <a:solidFill>
                <a:srgbClr val="000000"/>
              </a:solidFill>
              <a:round/>
              <a:headEnd/>
              <a:tailEnd/>
            </a:ln>
          </p:spPr>
          <p:txBody>
            <a:bodyPr/>
            <a:lstStyle/>
            <a:p>
              <a:endParaRPr lang="en-AU" dirty="0"/>
            </a:p>
          </p:txBody>
        </p:sp>
        <p:sp>
          <p:nvSpPr>
            <p:cNvPr id="20554" name="Line 74"/>
            <p:cNvSpPr>
              <a:spLocks noChangeShapeType="1"/>
            </p:cNvSpPr>
            <p:nvPr/>
          </p:nvSpPr>
          <p:spPr bwMode="auto">
            <a:xfrm flipV="1">
              <a:off x="1177925" y="2428875"/>
              <a:ext cx="1588" cy="95250"/>
            </a:xfrm>
            <a:prstGeom prst="line">
              <a:avLst/>
            </a:prstGeom>
            <a:noFill/>
            <a:ln w="0">
              <a:solidFill>
                <a:srgbClr val="000000"/>
              </a:solidFill>
              <a:round/>
              <a:headEnd/>
              <a:tailEnd/>
            </a:ln>
          </p:spPr>
          <p:txBody>
            <a:bodyPr/>
            <a:lstStyle/>
            <a:p>
              <a:endParaRPr lang="en-AU" dirty="0"/>
            </a:p>
          </p:txBody>
        </p:sp>
        <p:sp>
          <p:nvSpPr>
            <p:cNvPr id="20555" name="Line 75"/>
            <p:cNvSpPr>
              <a:spLocks noChangeShapeType="1"/>
            </p:cNvSpPr>
            <p:nvPr/>
          </p:nvSpPr>
          <p:spPr bwMode="auto">
            <a:xfrm flipV="1">
              <a:off x="1592263" y="2428875"/>
              <a:ext cx="1587" cy="95250"/>
            </a:xfrm>
            <a:prstGeom prst="line">
              <a:avLst/>
            </a:prstGeom>
            <a:noFill/>
            <a:ln w="0">
              <a:solidFill>
                <a:srgbClr val="000000"/>
              </a:solidFill>
              <a:round/>
              <a:headEnd/>
              <a:tailEnd/>
            </a:ln>
          </p:spPr>
          <p:txBody>
            <a:bodyPr/>
            <a:lstStyle/>
            <a:p>
              <a:endParaRPr lang="en-AU" dirty="0"/>
            </a:p>
          </p:txBody>
        </p:sp>
        <p:sp>
          <p:nvSpPr>
            <p:cNvPr id="20556" name="Line 76"/>
            <p:cNvSpPr>
              <a:spLocks noChangeShapeType="1"/>
            </p:cNvSpPr>
            <p:nvPr/>
          </p:nvSpPr>
          <p:spPr bwMode="auto">
            <a:xfrm flipV="1">
              <a:off x="2016125" y="2428875"/>
              <a:ext cx="1588" cy="95250"/>
            </a:xfrm>
            <a:prstGeom prst="line">
              <a:avLst/>
            </a:prstGeom>
            <a:noFill/>
            <a:ln w="0">
              <a:solidFill>
                <a:srgbClr val="000000"/>
              </a:solidFill>
              <a:round/>
              <a:headEnd/>
              <a:tailEnd/>
            </a:ln>
          </p:spPr>
          <p:txBody>
            <a:bodyPr/>
            <a:lstStyle/>
            <a:p>
              <a:endParaRPr lang="en-AU" dirty="0"/>
            </a:p>
          </p:txBody>
        </p:sp>
        <p:sp>
          <p:nvSpPr>
            <p:cNvPr id="20557" name="Line 77"/>
            <p:cNvSpPr>
              <a:spLocks noChangeShapeType="1"/>
            </p:cNvSpPr>
            <p:nvPr/>
          </p:nvSpPr>
          <p:spPr bwMode="auto">
            <a:xfrm flipV="1">
              <a:off x="2430463" y="2428875"/>
              <a:ext cx="1587" cy="95250"/>
            </a:xfrm>
            <a:prstGeom prst="line">
              <a:avLst/>
            </a:prstGeom>
            <a:noFill/>
            <a:ln w="0">
              <a:solidFill>
                <a:srgbClr val="000000"/>
              </a:solidFill>
              <a:round/>
              <a:headEnd/>
              <a:tailEnd/>
            </a:ln>
          </p:spPr>
          <p:txBody>
            <a:bodyPr/>
            <a:lstStyle/>
            <a:p>
              <a:endParaRPr lang="en-AU" dirty="0"/>
            </a:p>
          </p:txBody>
        </p:sp>
        <p:sp>
          <p:nvSpPr>
            <p:cNvPr id="20558" name="Line 78"/>
            <p:cNvSpPr>
              <a:spLocks noChangeShapeType="1"/>
            </p:cNvSpPr>
            <p:nvPr/>
          </p:nvSpPr>
          <p:spPr bwMode="auto">
            <a:xfrm flipV="1">
              <a:off x="2844800" y="2428875"/>
              <a:ext cx="1588" cy="95250"/>
            </a:xfrm>
            <a:prstGeom prst="line">
              <a:avLst/>
            </a:prstGeom>
            <a:noFill/>
            <a:ln w="0">
              <a:solidFill>
                <a:srgbClr val="000000"/>
              </a:solidFill>
              <a:round/>
              <a:headEnd/>
              <a:tailEnd/>
            </a:ln>
          </p:spPr>
          <p:txBody>
            <a:bodyPr/>
            <a:lstStyle/>
            <a:p>
              <a:endParaRPr lang="en-AU" dirty="0"/>
            </a:p>
          </p:txBody>
        </p:sp>
        <p:grpSp>
          <p:nvGrpSpPr>
            <p:cNvPr id="2" name="Group 79"/>
            <p:cNvGrpSpPr>
              <a:grpSpLocks/>
            </p:cNvGrpSpPr>
            <p:nvPr/>
          </p:nvGrpSpPr>
          <p:grpSpPr bwMode="auto">
            <a:xfrm>
              <a:off x="838200" y="762000"/>
              <a:ext cx="423863" cy="1162050"/>
              <a:chOff x="619" y="480"/>
              <a:chExt cx="224" cy="732"/>
            </a:xfrm>
          </p:grpSpPr>
          <p:sp>
            <p:nvSpPr>
              <p:cNvPr id="20560" name="Line 80"/>
              <p:cNvSpPr>
                <a:spLocks noChangeShapeType="1"/>
              </p:cNvSpPr>
              <p:nvPr/>
            </p:nvSpPr>
            <p:spPr bwMode="auto">
              <a:xfrm>
                <a:off x="619" y="480"/>
                <a:ext cx="16" cy="174"/>
              </a:xfrm>
              <a:prstGeom prst="line">
                <a:avLst/>
              </a:prstGeom>
              <a:noFill/>
              <a:ln w="38100">
                <a:solidFill>
                  <a:srgbClr val="FF0000"/>
                </a:solidFill>
                <a:round/>
                <a:headEnd/>
                <a:tailEnd/>
              </a:ln>
            </p:spPr>
            <p:txBody>
              <a:bodyPr/>
              <a:lstStyle/>
              <a:p>
                <a:endParaRPr lang="en-AU" dirty="0"/>
              </a:p>
            </p:txBody>
          </p:sp>
          <p:sp>
            <p:nvSpPr>
              <p:cNvPr id="20561" name="Line 81"/>
              <p:cNvSpPr>
                <a:spLocks noChangeShapeType="1"/>
              </p:cNvSpPr>
              <p:nvPr/>
            </p:nvSpPr>
            <p:spPr bwMode="auto">
              <a:xfrm>
                <a:off x="635" y="654"/>
                <a:ext cx="53" cy="258"/>
              </a:xfrm>
              <a:prstGeom prst="line">
                <a:avLst/>
              </a:prstGeom>
              <a:noFill/>
              <a:ln w="38100">
                <a:solidFill>
                  <a:srgbClr val="FF0000"/>
                </a:solidFill>
                <a:round/>
                <a:headEnd/>
                <a:tailEnd/>
              </a:ln>
            </p:spPr>
            <p:txBody>
              <a:bodyPr/>
              <a:lstStyle/>
              <a:p>
                <a:endParaRPr lang="en-AU" dirty="0"/>
              </a:p>
            </p:txBody>
          </p:sp>
          <p:sp>
            <p:nvSpPr>
              <p:cNvPr id="20562" name="Line 82"/>
              <p:cNvSpPr>
                <a:spLocks noChangeShapeType="1"/>
              </p:cNvSpPr>
              <p:nvPr/>
            </p:nvSpPr>
            <p:spPr bwMode="auto">
              <a:xfrm>
                <a:off x="688" y="912"/>
                <a:ext cx="48" cy="144"/>
              </a:xfrm>
              <a:prstGeom prst="line">
                <a:avLst/>
              </a:prstGeom>
              <a:noFill/>
              <a:ln w="38100">
                <a:solidFill>
                  <a:srgbClr val="FF0000"/>
                </a:solidFill>
                <a:round/>
                <a:headEnd/>
                <a:tailEnd/>
              </a:ln>
            </p:spPr>
            <p:txBody>
              <a:bodyPr/>
              <a:lstStyle/>
              <a:p>
                <a:endParaRPr lang="en-AU" dirty="0"/>
              </a:p>
            </p:txBody>
          </p:sp>
          <p:sp>
            <p:nvSpPr>
              <p:cNvPr id="20563" name="Line 83"/>
              <p:cNvSpPr>
                <a:spLocks noChangeShapeType="1"/>
              </p:cNvSpPr>
              <p:nvPr/>
            </p:nvSpPr>
            <p:spPr bwMode="auto">
              <a:xfrm>
                <a:off x="736" y="1056"/>
                <a:ext cx="54" cy="90"/>
              </a:xfrm>
              <a:prstGeom prst="line">
                <a:avLst/>
              </a:prstGeom>
              <a:noFill/>
              <a:ln w="38100">
                <a:solidFill>
                  <a:srgbClr val="FF0000"/>
                </a:solidFill>
                <a:round/>
                <a:headEnd/>
                <a:tailEnd/>
              </a:ln>
            </p:spPr>
            <p:txBody>
              <a:bodyPr/>
              <a:lstStyle/>
              <a:p>
                <a:endParaRPr lang="en-AU" dirty="0"/>
              </a:p>
            </p:txBody>
          </p:sp>
          <p:sp>
            <p:nvSpPr>
              <p:cNvPr id="20564" name="Line 84"/>
              <p:cNvSpPr>
                <a:spLocks noChangeShapeType="1"/>
              </p:cNvSpPr>
              <p:nvPr/>
            </p:nvSpPr>
            <p:spPr bwMode="auto">
              <a:xfrm>
                <a:off x="790" y="1146"/>
                <a:ext cx="53" cy="66"/>
              </a:xfrm>
              <a:prstGeom prst="line">
                <a:avLst/>
              </a:prstGeom>
              <a:noFill/>
              <a:ln w="38100">
                <a:solidFill>
                  <a:srgbClr val="FF0000"/>
                </a:solidFill>
                <a:round/>
                <a:headEnd/>
                <a:tailEnd/>
              </a:ln>
            </p:spPr>
            <p:txBody>
              <a:bodyPr/>
              <a:lstStyle/>
              <a:p>
                <a:endParaRPr lang="en-AU" dirty="0"/>
              </a:p>
            </p:txBody>
          </p:sp>
        </p:grpSp>
        <p:sp>
          <p:nvSpPr>
            <p:cNvPr id="20565" name="Line 85"/>
            <p:cNvSpPr>
              <a:spLocks noChangeShapeType="1"/>
            </p:cNvSpPr>
            <p:nvPr/>
          </p:nvSpPr>
          <p:spPr bwMode="auto">
            <a:xfrm>
              <a:off x="1262063" y="1924050"/>
              <a:ext cx="84137" cy="76200"/>
            </a:xfrm>
            <a:prstGeom prst="line">
              <a:avLst/>
            </a:prstGeom>
            <a:noFill/>
            <a:ln w="25400">
              <a:solidFill>
                <a:srgbClr val="FF0000"/>
              </a:solidFill>
              <a:round/>
              <a:headEnd/>
              <a:tailEnd/>
            </a:ln>
          </p:spPr>
          <p:txBody>
            <a:bodyPr/>
            <a:lstStyle/>
            <a:p>
              <a:endParaRPr lang="en-AU" dirty="0"/>
            </a:p>
          </p:txBody>
        </p:sp>
        <p:sp>
          <p:nvSpPr>
            <p:cNvPr id="20566" name="Line 86"/>
            <p:cNvSpPr>
              <a:spLocks noChangeShapeType="1"/>
            </p:cNvSpPr>
            <p:nvPr/>
          </p:nvSpPr>
          <p:spPr bwMode="auto">
            <a:xfrm>
              <a:off x="1346200" y="2000250"/>
              <a:ext cx="85725" cy="57150"/>
            </a:xfrm>
            <a:prstGeom prst="line">
              <a:avLst/>
            </a:prstGeom>
            <a:noFill/>
            <a:ln w="25400">
              <a:solidFill>
                <a:srgbClr val="FF0000"/>
              </a:solidFill>
              <a:round/>
              <a:headEnd/>
              <a:tailEnd/>
            </a:ln>
          </p:spPr>
          <p:txBody>
            <a:bodyPr/>
            <a:lstStyle/>
            <a:p>
              <a:endParaRPr lang="en-AU" dirty="0"/>
            </a:p>
          </p:txBody>
        </p:sp>
        <p:sp>
          <p:nvSpPr>
            <p:cNvPr id="20567" name="Line 87"/>
            <p:cNvSpPr>
              <a:spLocks noChangeShapeType="1"/>
            </p:cNvSpPr>
            <p:nvPr/>
          </p:nvSpPr>
          <p:spPr bwMode="auto">
            <a:xfrm>
              <a:off x="1431925" y="2057400"/>
              <a:ext cx="84138" cy="38100"/>
            </a:xfrm>
            <a:prstGeom prst="line">
              <a:avLst/>
            </a:prstGeom>
            <a:noFill/>
            <a:ln w="25400">
              <a:solidFill>
                <a:srgbClr val="FF0000"/>
              </a:solidFill>
              <a:round/>
              <a:headEnd/>
              <a:tailEnd/>
            </a:ln>
          </p:spPr>
          <p:txBody>
            <a:bodyPr/>
            <a:lstStyle/>
            <a:p>
              <a:endParaRPr lang="en-AU" dirty="0"/>
            </a:p>
          </p:txBody>
        </p:sp>
        <p:sp>
          <p:nvSpPr>
            <p:cNvPr id="20568" name="Line 88"/>
            <p:cNvSpPr>
              <a:spLocks noChangeShapeType="1"/>
            </p:cNvSpPr>
            <p:nvPr/>
          </p:nvSpPr>
          <p:spPr bwMode="auto">
            <a:xfrm>
              <a:off x="1516063" y="2095500"/>
              <a:ext cx="76200" cy="38100"/>
            </a:xfrm>
            <a:prstGeom prst="line">
              <a:avLst/>
            </a:prstGeom>
            <a:noFill/>
            <a:ln w="25400">
              <a:solidFill>
                <a:srgbClr val="FF0000"/>
              </a:solidFill>
              <a:round/>
              <a:headEnd/>
              <a:tailEnd/>
            </a:ln>
          </p:spPr>
          <p:txBody>
            <a:bodyPr/>
            <a:lstStyle/>
            <a:p>
              <a:endParaRPr lang="en-AU" dirty="0"/>
            </a:p>
          </p:txBody>
        </p:sp>
        <p:sp>
          <p:nvSpPr>
            <p:cNvPr id="20569" name="Line 89"/>
            <p:cNvSpPr>
              <a:spLocks noChangeShapeType="1"/>
            </p:cNvSpPr>
            <p:nvPr/>
          </p:nvSpPr>
          <p:spPr bwMode="auto">
            <a:xfrm>
              <a:off x="1592263" y="2133600"/>
              <a:ext cx="84137" cy="28575"/>
            </a:xfrm>
            <a:prstGeom prst="line">
              <a:avLst/>
            </a:prstGeom>
            <a:noFill/>
            <a:ln w="25400">
              <a:solidFill>
                <a:srgbClr val="FF0000"/>
              </a:solidFill>
              <a:round/>
              <a:headEnd/>
              <a:tailEnd/>
            </a:ln>
          </p:spPr>
          <p:txBody>
            <a:bodyPr/>
            <a:lstStyle/>
            <a:p>
              <a:endParaRPr lang="en-AU" dirty="0"/>
            </a:p>
          </p:txBody>
        </p:sp>
        <p:sp>
          <p:nvSpPr>
            <p:cNvPr id="20570" name="Line 90"/>
            <p:cNvSpPr>
              <a:spLocks noChangeShapeType="1"/>
            </p:cNvSpPr>
            <p:nvPr/>
          </p:nvSpPr>
          <p:spPr bwMode="auto">
            <a:xfrm>
              <a:off x="1676400" y="2162175"/>
              <a:ext cx="85725" cy="28575"/>
            </a:xfrm>
            <a:prstGeom prst="line">
              <a:avLst/>
            </a:prstGeom>
            <a:noFill/>
            <a:ln w="25400">
              <a:solidFill>
                <a:srgbClr val="FF0000"/>
              </a:solidFill>
              <a:round/>
              <a:headEnd/>
              <a:tailEnd/>
            </a:ln>
          </p:spPr>
          <p:txBody>
            <a:bodyPr/>
            <a:lstStyle/>
            <a:p>
              <a:endParaRPr lang="en-AU" dirty="0"/>
            </a:p>
          </p:txBody>
        </p:sp>
        <p:sp>
          <p:nvSpPr>
            <p:cNvPr id="20571" name="Line 91"/>
            <p:cNvSpPr>
              <a:spLocks noChangeShapeType="1"/>
            </p:cNvSpPr>
            <p:nvPr/>
          </p:nvSpPr>
          <p:spPr bwMode="auto">
            <a:xfrm>
              <a:off x="1762125" y="2190750"/>
              <a:ext cx="84138" cy="19050"/>
            </a:xfrm>
            <a:prstGeom prst="line">
              <a:avLst/>
            </a:prstGeom>
            <a:noFill/>
            <a:ln w="25400">
              <a:solidFill>
                <a:srgbClr val="FF0000"/>
              </a:solidFill>
              <a:round/>
              <a:headEnd/>
              <a:tailEnd/>
            </a:ln>
          </p:spPr>
          <p:txBody>
            <a:bodyPr/>
            <a:lstStyle/>
            <a:p>
              <a:endParaRPr lang="en-AU" dirty="0"/>
            </a:p>
          </p:txBody>
        </p:sp>
        <p:sp>
          <p:nvSpPr>
            <p:cNvPr id="20572" name="Line 92"/>
            <p:cNvSpPr>
              <a:spLocks noChangeShapeType="1"/>
            </p:cNvSpPr>
            <p:nvPr/>
          </p:nvSpPr>
          <p:spPr bwMode="auto">
            <a:xfrm>
              <a:off x="1846263" y="2209800"/>
              <a:ext cx="84137" cy="19050"/>
            </a:xfrm>
            <a:prstGeom prst="line">
              <a:avLst/>
            </a:prstGeom>
            <a:noFill/>
            <a:ln w="25400">
              <a:solidFill>
                <a:srgbClr val="FF0000"/>
              </a:solidFill>
              <a:round/>
              <a:headEnd/>
              <a:tailEnd/>
            </a:ln>
          </p:spPr>
          <p:txBody>
            <a:bodyPr/>
            <a:lstStyle/>
            <a:p>
              <a:endParaRPr lang="en-AU" dirty="0"/>
            </a:p>
          </p:txBody>
        </p:sp>
        <p:sp>
          <p:nvSpPr>
            <p:cNvPr id="20573" name="Line 93"/>
            <p:cNvSpPr>
              <a:spLocks noChangeShapeType="1"/>
            </p:cNvSpPr>
            <p:nvPr/>
          </p:nvSpPr>
          <p:spPr bwMode="auto">
            <a:xfrm>
              <a:off x="1930400" y="2228850"/>
              <a:ext cx="85725" cy="19050"/>
            </a:xfrm>
            <a:prstGeom prst="line">
              <a:avLst/>
            </a:prstGeom>
            <a:noFill/>
            <a:ln w="25400">
              <a:solidFill>
                <a:srgbClr val="FF0000"/>
              </a:solidFill>
              <a:round/>
              <a:headEnd/>
              <a:tailEnd/>
            </a:ln>
          </p:spPr>
          <p:txBody>
            <a:bodyPr/>
            <a:lstStyle/>
            <a:p>
              <a:endParaRPr lang="en-AU" dirty="0"/>
            </a:p>
          </p:txBody>
        </p:sp>
        <p:sp>
          <p:nvSpPr>
            <p:cNvPr id="20574" name="Line 94"/>
            <p:cNvSpPr>
              <a:spLocks noChangeShapeType="1"/>
            </p:cNvSpPr>
            <p:nvPr/>
          </p:nvSpPr>
          <p:spPr bwMode="auto">
            <a:xfrm>
              <a:off x="2016125" y="2247900"/>
              <a:ext cx="76200" cy="9525"/>
            </a:xfrm>
            <a:prstGeom prst="line">
              <a:avLst/>
            </a:prstGeom>
            <a:noFill/>
            <a:ln w="25400">
              <a:solidFill>
                <a:srgbClr val="FF0000"/>
              </a:solidFill>
              <a:round/>
              <a:headEnd/>
              <a:tailEnd/>
            </a:ln>
          </p:spPr>
          <p:txBody>
            <a:bodyPr/>
            <a:lstStyle/>
            <a:p>
              <a:endParaRPr lang="en-AU" dirty="0"/>
            </a:p>
          </p:txBody>
        </p:sp>
        <p:sp>
          <p:nvSpPr>
            <p:cNvPr id="20575" name="Line 95"/>
            <p:cNvSpPr>
              <a:spLocks noChangeShapeType="1"/>
            </p:cNvSpPr>
            <p:nvPr/>
          </p:nvSpPr>
          <p:spPr bwMode="auto">
            <a:xfrm>
              <a:off x="2092325" y="2257425"/>
              <a:ext cx="84138" cy="9525"/>
            </a:xfrm>
            <a:prstGeom prst="line">
              <a:avLst/>
            </a:prstGeom>
            <a:noFill/>
            <a:ln w="25400">
              <a:solidFill>
                <a:srgbClr val="FF0000"/>
              </a:solidFill>
              <a:round/>
              <a:headEnd/>
              <a:tailEnd/>
            </a:ln>
          </p:spPr>
          <p:txBody>
            <a:bodyPr/>
            <a:lstStyle/>
            <a:p>
              <a:endParaRPr lang="en-AU" dirty="0"/>
            </a:p>
          </p:txBody>
        </p:sp>
        <p:sp>
          <p:nvSpPr>
            <p:cNvPr id="20576" name="Line 96"/>
            <p:cNvSpPr>
              <a:spLocks noChangeShapeType="1"/>
            </p:cNvSpPr>
            <p:nvPr/>
          </p:nvSpPr>
          <p:spPr bwMode="auto">
            <a:xfrm>
              <a:off x="2176463" y="2266950"/>
              <a:ext cx="84137" cy="19050"/>
            </a:xfrm>
            <a:prstGeom prst="line">
              <a:avLst/>
            </a:prstGeom>
            <a:noFill/>
            <a:ln w="25400">
              <a:solidFill>
                <a:srgbClr val="FF0000"/>
              </a:solidFill>
              <a:round/>
              <a:headEnd/>
              <a:tailEnd/>
            </a:ln>
          </p:spPr>
          <p:txBody>
            <a:bodyPr/>
            <a:lstStyle/>
            <a:p>
              <a:endParaRPr lang="en-AU" dirty="0"/>
            </a:p>
          </p:txBody>
        </p:sp>
        <p:sp>
          <p:nvSpPr>
            <p:cNvPr id="20577" name="Line 97"/>
            <p:cNvSpPr>
              <a:spLocks noChangeShapeType="1"/>
            </p:cNvSpPr>
            <p:nvPr/>
          </p:nvSpPr>
          <p:spPr bwMode="auto">
            <a:xfrm>
              <a:off x="2260600" y="2286000"/>
              <a:ext cx="85725" cy="9525"/>
            </a:xfrm>
            <a:prstGeom prst="line">
              <a:avLst/>
            </a:prstGeom>
            <a:noFill/>
            <a:ln w="25400">
              <a:solidFill>
                <a:srgbClr val="FF0000"/>
              </a:solidFill>
              <a:round/>
              <a:headEnd/>
              <a:tailEnd/>
            </a:ln>
          </p:spPr>
          <p:txBody>
            <a:bodyPr/>
            <a:lstStyle/>
            <a:p>
              <a:endParaRPr lang="en-AU" dirty="0"/>
            </a:p>
          </p:txBody>
        </p:sp>
        <p:sp>
          <p:nvSpPr>
            <p:cNvPr id="20578" name="Line 98"/>
            <p:cNvSpPr>
              <a:spLocks noChangeShapeType="1"/>
            </p:cNvSpPr>
            <p:nvPr/>
          </p:nvSpPr>
          <p:spPr bwMode="auto">
            <a:xfrm>
              <a:off x="2346325" y="2295525"/>
              <a:ext cx="84138" cy="9525"/>
            </a:xfrm>
            <a:prstGeom prst="line">
              <a:avLst/>
            </a:prstGeom>
            <a:noFill/>
            <a:ln w="25400">
              <a:solidFill>
                <a:srgbClr val="FF0000"/>
              </a:solidFill>
              <a:round/>
              <a:headEnd/>
              <a:tailEnd/>
            </a:ln>
          </p:spPr>
          <p:txBody>
            <a:bodyPr/>
            <a:lstStyle/>
            <a:p>
              <a:endParaRPr lang="en-AU" dirty="0"/>
            </a:p>
          </p:txBody>
        </p:sp>
        <p:sp>
          <p:nvSpPr>
            <p:cNvPr id="20579" name="Line 99"/>
            <p:cNvSpPr>
              <a:spLocks noChangeShapeType="1"/>
            </p:cNvSpPr>
            <p:nvPr/>
          </p:nvSpPr>
          <p:spPr bwMode="auto">
            <a:xfrm>
              <a:off x="2430463" y="2305050"/>
              <a:ext cx="84137" cy="1588"/>
            </a:xfrm>
            <a:prstGeom prst="line">
              <a:avLst/>
            </a:prstGeom>
            <a:noFill/>
            <a:ln w="25400">
              <a:solidFill>
                <a:srgbClr val="FF0000"/>
              </a:solidFill>
              <a:round/>
              <a:headEnd/>
              <a:tailEnd/>
            </a:ln>
          </p:spPr>
          <p:txBody>
            <a:bodyPr/>
            <a:lstStyle/>
            <a:p>
              <a:endParaRPr lang="en-AU" dirty="0"/>
            </a:p>
          </p:txBody>
        </p:sp>
        <p:sp>
          <p:nvSpPr>
            <p:cNvPr id="20580" name="Line 100"/>
            <p:cNvSpPr>
              <a:spLocks noChangeShapeType="1"/>
            </p:cNvSpPr>
            <p:nvPr/>
          </p:nvSpPr>
          <p:spPr bwMode="auto">
            <a:xfrm>
              <a:off x="2514600" y="2305050"/>
              <a:ext cx="76200" cy="9525"/>
            </a:xfrm>
            <a:prstGeom prst="line">
              <a:avLst/>
            </a:prstGeom>
            <a:noFill/>
            <a:ln w="25400">
              <a:solidFill>
                <a:srgbClr val="FF0000"/>
              </a:solidFill>
              <a:round/>
              <a:headEnd/>
              <a:tailEnd/>
            </a:ln>
          </p:spPr>
          <p:txBody>
            <a:bodyPr/>
            <a:lstStyle/>
            <a:p>
              <a:endParaRPr lang="en-AU" dirty="0"/>
            </a:p>
          </p:txBody>
        </p:sp>
        <p:sp>
          <p:nvSpPr>
            <p:cNvPr id="20581" name="Line 101"/>
            <p:cNvSpPr>
              <a:spLocks noChangeShapeType="1"/>
            </p:cNvSpPr>
            <p:nvPr/>
          </p:nvSpPr>
          <p:spPr bwMode="auto">
            <a:xfrm>
              <a:off x="2590800" y="2314575"/>
              <a:ext cx="85725" cy="9525"/>
            </a:xfrm>
            <a:prstGeom prst="line">
              <a:avLst/>
            </a:prstGeom>
            <a:noFill/>
            <a:ln w="25400">
              <a:solidFill>
                <a:srgbClr val="FF0000"/>
              </a:solidFill>
              <a:round/>
              <a:headEnd/>
              <a:tailEnd/>
            </a:ln>
          </p:spPr>
          <p:txBody>
            <a:bodyPr/>
            <a:lstStyle/>
            <a:p>
              <a:endParaRPr lang="en-AU" dirty="0"/>
            </a:p>
          </p:txBody>
        </p:sp>
        <p:sp>
          <p:nvSpPr>
            <p:cNvPr id="20582" name="Line 102"/>
            <p:cNvSpPr>
              <a:spLocks noChangeShapeType="1"/>
            </p:cNvSpPr>
            <p:nvPr/>
          </p:nvSpPr>
          <p:spPr bwMode="auto">
            <a:xfrm>
              <a:off x="2676525" y="2324100"/>
              <a:ext cx="84138" cy="9525"/>
            </a:xfrm>
            <a:prstGeom prst="line">
              <a:avLst/>
            </a:prstGeom>
            <a:noFill/>
            <a:ln w="25400">
              <a:solidFill>
                <a:srgbClr val="FF0000"/>
              </a:solidFill>
              <a:round/>
              <a:headEnd/>
              <a:tailEnd/>
            </a:ln>
          </p:spPr>
          <p:txBody>
            <a:bodyPr/>
            <a:lstStyle/>
            <a:p>
              <a:endParaRPr lang="en-AU" dirty="0"/>
            </a:p>
          </p:txBody>
        </p:sp>
        <p:sp>
          <p:nvSpPr>
            <p:cNvPr id="20583" name="Line 103"/>
            <p:cNvSpPr>
              <a:spLocks noChangeShapeType="1"/>
            </p:cNvSpPr>
            <p:nvPr/>
          </p:nvSpPr>
          <p:spPr bwMode="auto">
            <a:xfrm>
              <a:off x="2760663" y="2333625"/>
              <a:ext cx="84137" cy="1588"/>
            </a:xfrm>
            <a:prstGeom prst="line">
              <a:avLst/>
            </a:prstGeom>
            <a:noFill/>
            <a:ln w="25400">
              <a:solidFill>
                <a:srgbClr val="FF0000"/>
              </a:solidFill>
              <a:round/>
              <a:headEnd/>
              <a:tailEnd/>
            </a:ln>
          </p:spPr>
          <p:txBody>
            <a:bodyPr/>
            <a:lstStyle/>
            <a:p>
              <a:endParaRPr lang="en-AU" dirty="0"/>
            </a:p>
          </p:txBody>
        </p:sp>
        <p:sp>
          <p:nvSpPr>
            <p:cNvPr id="20584" name="Line 104"/>
            <p:cNvSpPr>
              <a:spLocks noChangeShapeType="1"/>
            </p:cNvSpPr>
            <p:nvPr/>
          </p:nvSpPr>
          <p:spPr bwMode="auto">
            <a:xfrm>
              <a:off x="838200" y="-31946850"/>
              <a:ext cx="85725" cy="1587"/>
            </a:xfrm>
            <a:prstGeom prst="line">
              <a:avLst/>
            </a:prstGeom>
            <a:noFill/>
            <a:ln w="25400">
              <a:solidFill>
                <a:srgbClr val="0000FF"/>
              </a:solidFill>
              <a:round/>
              <a:headEnd/>
              <a:tailEnd/>
            </a:ln>
          </p:spPr>
          <p:txBody>
            <a:bodyPr/>
            <a:lstStyle/>
            <a:p>
              <a:endParaRPr lang="en-AU" dirty="0"/>
            </a:p>
          </p:txBody>
        </p:sp>
        <p:grpSp>
          <p:nvGrpSpPr>
            <p:cNvPr id="3" name="Group 105"/>
            <p:cNvGrpSpPr>
              <a:grpSpLocks/>
            </p:cNvGrpSpPr>
            <p:nvPr/>
          </p:nvGrpSpPr>
          <p:grpSpPr bwMode="auto">
            <a:xfrm>
              <a:off x="1066800" y="762000"/>
              <a:ext cx="525463" cy="1295400"/>
              <a:chOff x="702" y="480"/>
              <a:chExt cx="349" cy="816"/>
            </a:xfrm>
          </p:grpSpPr>
          <p:sp>
            <p:nvSpPr>
              <p:cNvPr id="20586" name="Line 106"/>
              <p:cNvSpPr>
                <a:spLocks noChangeShapeType="1"/>
              </p:cNvSpPr>
              <p:nvPr/>
            </p:nvSpPr>
            <p:spPr bwMode="auto">
              <a:xfrm>
                <a:off x="702" y="480"/>
                <a:ext cx="34" cy="282"/>
              </a:xfrm>
              <a:prstGeom prst="line">
                <a:avLst/>
              </a:prstGeom>
              <a:noFill/>
              <a:ln w="38100">
                <a:solidFill>
                  <a:srgbClr val="0000FF"/>
                </a:solidFill>
                <a:prstDash val="sysDot"/>
                <a:round/>
                <a:headEnd/>
                <a:tailEnd/>
              </a:ln>
            </p:spPr>
            <p:txBody>
              <a:bodyPr/>
              <a:lstStyle/>
              <a:p>
                <a:endParaRPr lang="en-AU" dirty="0"/>
              </a:p>
            </p:txBody>
          </p:sp>
          <p:sp>
            <p:nvSpPr>
              <p:cNvPr id="20587" name="Line 107"/>
              <p:cNvSpPr>
                <a:spLocks noChangeShapeType="1"/>
              </p:cNvSpPr>
              <p:nvPr/>
            </p:nvSpPr>
            <p:spPr bwMode="auto">
              <a:xfrm>
                <a:off x="736" y="762"/>
                <a:ext cx="54" cy="198"/>
              </a:xfrm>
              <a:prstGeom prst="line">
                <a:avLst/>
              </a:prstGeom>
              <a:noFill/>
              <a:ln w="38100">
                <a:solidFill>
                  <a:srgbClr val="0000FF"/>
                </a:solidFill>
                <a:prstDash val="sysDot"/>
                <a:round/>
                <a:headEnd/>
                <a:tailEnd/>
              </a:ln>
            </p:spPr>
            <p:txBody>
              <a:bodyPr/>
              <a:lstStyle/>
              <a:p>
                <a:endParaRPr lang="en-AU" dirty="0"/>
              </a:p>
            </p:txBody>
          </p:sp>
          <p:sp>
            <p:nvSpPr>
              <p:cNvPr id="20588" name="Line 108"/>
              <p:cNvSpPr>
                <a:spLocks noChangeShapeType="1"/>
              </p:cNvSpPr>
              <p:nvPr/>
            </p:nvSpPr>
            <p:spPr bwMode="auto">
              <a:xfrm>
                <a:off x="790" y="960"/>
                <a:ext cx="53" cy="120"/>
              </a:xfrm>
              <a:prstGeom prst="line">
                <a:avLst/>
              </a:prstGeom>
              <a:noFill/>
              <a:ln w="38100">
                <a:solidFill>
                  <a:srgbClr val="0000FF"/>
                </a:solidFill>
                <a:prstDash val="sysDot"/>
                <a:round/>
                <a:headEnd/>
                <a:tailEnd/>
              </a:ln>
            </p:spPr>
            <p:txBody>
              <a:bodyPr/>
              <a:lstStyle/>
              <a:p>
                <a:endParaRPr lang="en-AU" dirty="0"/>
              </a:p>
            </p:txBody>
          </p:sp>
          <p:sp>
            <p:nvSpPr>
              <p:cNvPr id="20589" name="Line 109"/>
              <p:cNvSpPr>
                <a:spLocks noChangeShapeType="1"/>
              </p:cNvSpPr>
              <p:nvPr/>
            </p:nvSpPr>
            <p:spPr bwMode="auto">
              <a:xfrm>
                <a:off x="843" y="1080"/>
                <a:ext cx="53" cy="78"/>
              </a:xfrm>
              <a:prstGeom prst="line">
                <a:avLst/>
              </a:prstGeom>
              <a:noFill/>
              <a:ln w="38100">
                <a:solidFill>
                  <a:srgbClr val="0000FF"/>
                </a:solidFill>
                <a:prstDash val="sysDot"/>
                <a:round/>
                <a:headEnd/>
                <a:tailEnd/>
              </a:ln>
            </p:spPr>
            <p:txBody>
              <a:bodyPr/>
              <a:lstStyle/>
              <a:p>
                <a:endParaRPr lang="en-AU" dirty="0"/>
              </a:p>
            </p:txBody>
          </p:sp>
          <p:sp>
            <p:nvSpPr>
              <p:cNvPr id="20590" name="Line 110"/>
              <p:cNvSpPr>
                <a:spLocks noChangeShapeType="1"/>
              </p:cNvSpPr>
              <p:nvPr/>
            </p:nvSpPr>
            <p:spPr bwMode="auto">
              <a:xfrm>
                <a:off x="896" y="1158"/>
                <a:ext cx="54" cy="60"/>
              </a:xfrm>
              <a:prstGeom prst="line">
                <a:avLst/>
              </a:prstGeom>
              <a:noFill/>
              <a:ln w="38100">
                <a:solidFill>
                  <a:srgbClr val="0000FF"/>
                </a:solidFill>
                <a:prstDash val="sysDot"/>
                <a:round/>
                <a:headEnd/>
                <a:tailEnd/>
              </a:ln>
            </p:spPr>
            <p:txBody>
              <a:bodyPr/>
              <a:lstStyle/>
              <a:p>
                <a:endParaRPr lang="en-AU" dirty="0"/>
              </a:p>
            </p:txBody>
          </p:sp>
          <p:sp>
            <p:nvSpPr>
              <p:cNvPr id="20591" name="Line 111"/>
              <p:cNvSpPr>
                <a:spLocks noChangeShapeType="1"/>
              </p:cNvSpPr>
              <p:nvPr/>
            </p:nvSpPr>
            <p:spPr bwMode="auto">
              <a:xfrm>
                <a:off x="950" y="1218"/>
                <a:ext cx="53" cy="42"/>
              </a:xfrm>
              <a:prstGeom prst="line">
                <a:avLst/>
              </a:prstGeom>
              <a:noFill/>
              <a:ln w="38100">
                <a:solidFill>
                  <a:srgbClr val="0000FF"/>
                </a:solidFill>
                <a:prstDash val="sysDot"/>
                <a:round/>
                <a:headEnd/>
                <a:tailEnd/>
              </a:ln>
            </p:spPr>
            <p:txBody>
              <a:bodyPr/>
              <a:lstStyle/>
              <a:p>
                <a:endParaRPr lang="en-AU" dirty="0"/>
              </a:p>
            </p:txBody>
          </p:sp>
          <p:sp>
            <p:nvSpPr>
              <p:cNvPr id="20592" name="Line 112"/>
              <p:cNvSpPr>
                <a:spLocks noChangeShapeType="1"/>
              </p:cNvSpPr>
              <p:nvPr/>
            </p:nvSpPr>
            <p:spPr bwMode="auto">
              <a:xfrm>
                <a:off x="1003" y="1260"/>
                <a:ext cx="48" cy="36"/>
              </a:xfrm>
              <a:prstGeom prst="line">
                <a:avLst/>
              </a:prstGeom>
              <a:noFill/>
              <a:ln w="38100">
                <a:solidFill>
                  <a:srgbClr val="0000FF"/>
                </a:solidFill>
                <a:prstDash val="sysDot"/>
                <a:round/>
                <a:headEnd/>
                <a:tailEnd/>
              </a:ln>
            </p:spPr>
            <p:txBody>
              <a:bodyPr/>
              <a:lstStyle/>
              <a:p>
                <a:endParaRPr lang="en-AU" dirty="0"/>
              </a:p>
            </p:txBody>
          </p:sp>
        </p:grpSp>
        <p:sp>
          <p:nvSpPr>
            <p:cNvPr id="20593" name="Line 113"/>
            <p:cNvSpPr>
              <a:spLocks noChangeShapeType="1"/>
            </p:cNvSpPr>
            <p:nvPr/>
          </p:nvSpPr>
          <p:spPr bwMode="auto">
            <a:xfrm>
              <a:off x="1592263" y="2057400"/>
              <a:ext cx="84137" cy="38100"/>
            </a:xfrm>
            <a:prstGeom prst="line">
              <a:avLst/>
            </a:prstGeom>
            <a:noFill/>
            <a:ln w="25400">
              <a:solidFill>
                <a:srgbClr val="0000FF"/>
              </a:solidFill>
              <a:round/>
              <a:headEnd/>
              <a:tailEnd/>
            </a:ln>
          </p:spPr>
          <p:txBody>
            <a:bodyPr/>
            <a:lstStyle/>
            <a:p>
              <a:endParaRPr lang="en-AU" dirty="0"/>
            </a:p>
          </p:txBody>
        </p:sp>
        <p:sp>
          <p:nvSpPr>
            <p:cNvPr id="20594" name="Line 114"/>
            <p:cNvSpPr>
              <a:spLocks noChangeShapeType="1"/>
            </p:cNvSpPr>
            <p:nvPr/>
          </p:nvSpPr>
          <p:spPr bwMode="auto">
            <a:xfrm>
              <a:off x="1676400" y="2095500"/>
              <a:ext cx="85725" cy="38100"/>
            </a:xfrm>
            <a:prstGeom prst="line">
              <a:avLst/>
            </a:prstGeom>
            <a:noFill/>
            <a:ln w="25400">
              <a:solidFill>
                <a:srgbClr val="0000FF"/>
              </a:solidFill>
              <a:prstDash val="sysDot"/>
              <a:round/>
              <a:headEnd/>
              <a:tailEnd/>
            </a:ln>
          </p:spPr>
          <p:txBody>
            <a:bodyPr/>
            <a:lstStyle/>
            <a:p>
              <a:endParaRPr lang="en-AU" dirty="0"/>
            </a:p>
          </p:txBody>
        </p:sp>
        <p:sp>
          <p:nvSpPr>
            <p:cNvPr id="20595" name="Line 115"/>
            <p:cNvSpPr>
              <a:spLocks noChangeShapeType="1"/>
            </p:cNvSpPr>
            <p:nvPr/>
          </p:nvSpPr>
          <p:spPr bwMode="auto">
            <a:xfrm>
              <a:off x="1762125" y="2133600"/>
              <a:ext cx="84138" cy="28575"/>
            </a:xfrm>
            <a:prstGeom prst="line">
              <a:avLst/>
            </a:prstGeom>
            <a:noFill/>
            <a:ln w="25400">
              <a:solidFill>
                <a:srgbClr val="0000FF"/>
              </a:solidFill>
              <a:round/>
              <a:headEnd/>
              <a:tailEnd/>
            </a:ln>
          </p:spPr>
          <p:txBody>
            <a:bodyPr/>
            <a:lstStyle/>
            <a:p>
              <a:endParaRPr lang="en-AU" dirty="0"/>
            </a:p>
          </p:txBody>
        </p:sp>
        <p:sp>
          <p:nvSpPr>
            <p:cNvPr id="20596" name="Line 116"/>
            <p:cNvSpPr>
              <a:spLocks noChangeShapeType="1"/>
            </p:cNvSpPr>
            <p:nvPr/>
          </p:nvSpPr>
          <p:spPr bwMode="auto">
            <a:xfrm>
              <a:off x="1846263" y="2162175"/>
              <a:ext cx="84137" cy="19050"/>
            </a:xfrm>
            <a:prstGeom prst="line">
              <a:avLst/>
            </a:prstGeom>
            <a:noFill/>
            <a:ln w="25400">
              <a:solidFill>
                <a:srgbClr val="0000FF"/>
              </a:solidFill>
              <a:prstDash val="sysDot"/>
              <a:round/>
              <a:headEnd/>
              <a:tailEnd/>
            </a:ln>
          </p:spPr>
          <p:txBody>
            <a:bodyPr/>
            <a:lstStyle/>
            <a:p>
              <a:endParaRPr lang="en-AU" dirty="0"/>
            </a:p>
          </p:txBody>
        </p:sp>
        <p:sp>
          <p:nvSpPr>
            <p:cNvPr id="20597" name="Line 117"/>
            <p:cNvSpPr>
              <a:spLocks noChangeShapeType="1"/>
            </p:cNvSpPr>
            <p:nvPr/>
          </p:nvSpPr>
          <p:spPr bwMode="auto">
            <a:xfrm>
              <a:off x="1930400" y="2181225"/>
              <a:ext cx="85725" cy="19050"/>
            </a:xfrm>
            <a:prstGeom prst="line">
              <a:avLst/>
            </a:prstGeom>
            <a:noFill/>
            <a:ln w="25400">
              <a:solidFill>
                <a:srgbClr val="0000FF"/>
              </a:solidFill>
              <a:round/>
              <a:headEnd/>
              <a:tailEnd/>
            </a:ln>
          </p:spPr>
          <p:txBody>
            <a:bodyPr/>
            <a:lstStyle/>
            <a:p>
              <a:endParaRPr lang="en-AU" dirty="0"/>
            </a:p>
          </p:txBody>
        </p:sp>
        <p:sp>
          <p:nvSpPr>
            <p:cNvPr id="20598" name="Line 118"/>
            <p:cNvSpPr>
              <a:spLocks noChangeShapeType="1"/>
            </p:cNvSpPr>
            <p:nvPr/>
          </p:nvSpPr>
          <p:spPr bwMode="auto">
            <a:xfrm>
              <a:off x="2016125" y="2200275"/>
              <a:ext cx="76200" cy="19050"/>
            </a:xfrm>
            <a:prstGeom prst="line">
              <a:avLst/>
            </a:prstGeom>
            <a:noFill/>
            <a:ln w="25400">
              <a:solidFill>
                <a:srgbClr val="0000FF"/>
              </a:solidFill>
              <a:round/>
              <a:headEnd/>
              <a:tailEnd/>
            </a:ln>
          </p:spPr>
          <p:txBody>
            <a:bodyPr/>
            <a:lstStyle/>
            <a:p>
              <a:endParaRPr lang="en-AU" dirty="0"/>
            </a:p>
          </p:txBody>
        </p:sp>
        <p:sp>
          <p:nvSpPr>
            <p:cNvPr id="20599" name="Line 119"/>
            <p:cNvSpPr>
              <a:spLocks noChangeShapeType="1"/>
            </p:cNvSpPr>
            <p:nvPr/>
          </p:nvSpPr>
          <p:spPr bwMode="auto">
            <a:xfrm>
              <a:off x="2092325" y="2219325"/>
              <a:ext cx="84138" cy="19050"/>
            </a:xfrm>
            <a:prstGeom prst="line">
              <a:avLst/>
            </a:prstGeom>
            <a:noFill/>
            <a:ln w="25400">
              <a:solidFill>
                <a:srgbClr val="0000FF"/>
              </a:solidFill>
              <a:prstDash val="sysDot"/>
              <a:round/>
              <a:headEnd/>
              <a:tailEnd/>
            </a:ln>
          </p:spPr>
          <p:txBody>
            <a:bodyPr/>
            <a:lstStyle/>
            <a:p>
              <a:endParaRPr lang="en-AU" dirty="0"/>
            </a:p>
          </p:txBody>
        </p:sp>
        <p:sp>
          <p:nvSpPr>
            <p:cNvPr id="20600" name="Line 120"/>
            <p:cNvSpPr>
              <a:spLocks noChangeShapeType="1"/>
            </p:cNvSpPr>
            <p:nvPr/>
          </p:nvSpPr>
          <p:spPr bwMode="auto">
            <a:xfrm>
              <a:off x="2176463" y="2238375"/>
              <a:ext cx="84137" cy="9525"/>
            </a:xfrm>
            <a:prstGeom prst="line">
              <a:avLst/>
            </a:prstGeom>
            <a:noFill/>
            <a:ln w="25400">
              <a:solidFill>
                <a:srgbClr val="0000FF"/>
              </a:solidFill>
              <a:round/>
              <a:headEnd/>
              <a:tailEnd/>
            </a:ln>
          </p:spPr>
          <p:txBody>
            <a:bodyPr/>
            <a:lstStyle/>
            <a:p>
              <a:endParaRPr lang="en-AU" dirty="0"/>
            </a:p>
          </p:txBody>
        </p:sp>
        <p:sp>
          <p:nvSpPr>
            <p:cNvPr id="20601" name="Line 121"/>
            <p:cNvSpPr>
              <a:spLocks noChangeShapeType="1"/>
            </p:cNvSpPr>
            <p:nvPr/>
          </p:nvSpPr>
          <p:spPr bwMode="auto">
            <a:xfrm>
              <a:off x="2260600" y="2247900"/>
              <a:ext cx="85725" cy="19050"/>
            </a:xfrm>
            <a:prstGeom prst="line">
              <a:avLst/>
            </a:prstGeom>
            <a:noFill/>
            <a:ln w="25400">
              <a:solidFill>
                <a:srgbClr val="0000FF"/>
              </a:solidFill>
              <a:prstDash val="sysDot"/>
              <a:round/>
              <a:headEnd/>
              <a:tailEnd/>
            </a:ln>
          </p:spPr>
          <p:txBody>
            <a:bodyPr/>
            <a:lstStyle/>
            <a:p>
              <a:endParaRPr lang="en-AU" dirty="0"/>
            </a:p>
          </p:txBody>
        </p:sp>
        <p:sp>
          <p:nvSpPr>
            <p:cNvPr id="20602" name="Line 122"/>
            <p:cNvSpPr>
              <a:spLocks noChangeShapeType="1"/>
            </p:cNvSpPr>
            <p:nvPr/>
          </p:nvSpPr>
          <p:spPr bwMode="auto">
            <a:xfrm>
              <a:off x="2346325" y="2266950"/>
              <a:ext cx="84138" cy="9525"/>
            </a:xfrm>
            <a:prstGeom prst="line">
              <a:avLst/>
            </a:prstGeom>
            <a:noFill/>
            <a:ln w="25400">
              <a:solidFill>
                <a:srgbClr val="0000FF"/>
              </a:solidFill>
              <a:round/>
              <a:headEnd/>
              <a:tailEnd/>
            </a:ln>
          </p:spPr>
          <p:txBody>
            <a:bodyPr/>
            <a:lstStyle/>
            <a:p>
              <a:endParaRPr lang="en-AU" dirty="0"/>
            </a:p>
          </p:txBody>
        </p:sp>
        <p:sp>
          <p:nvSpPr>
            <p:cNvPr id="20603" name="Line 123"/>
            <p:cNvSpPr>
              <a:spLocks noChangeShapeType="1"/>
            </p:cNvSpPr>
            <p:nvPr/>
          </p:nvSpPr>
          <p:spPr bwMode="auto">
            <a:xfrm>
              <a:off x="2430463" y="2276475"/>
              <a:ext cx="84137" cy="9525"/>
            </a:xfrm>
            <a:prstGeom prst="line">
              <a:avLst/>
            </a:prstGeom>
            <a:noFill/>
            <a:ln w="25400">
              <a:solidFill>
                <a:srgbClr val="0000FF"/>
              </a:solidFill>
              <a:round/>
              <a:headEnd/>
              <a:tailEnd/>
            </a:ln>
          </p:spPr>
          <p:txBody>
            <a:bodyPr/>
            <a:lstStyle/>
            <a:p>
              <a:endParaRPr lang="en-AU" dirty="0"/>
            </a:p>
          </p:txBody>
        </p:sp>
        <p:sp>
          <p:nvSpPr>
            <p:cNvPr id="20604" name="Line 124"/>
            <p:cNvSpPr>
              <a:spLocks noChangeShapeType="1"/>
            </p:cNvSpPr>
            <p:nvPr/>
          </p:nvSpPr>
          <p:spPr bwMode="auto">
            <a:xfrm>
              <a:off x="2514600" y="2286000"/>
              <a:ext cx="76200" cy="9525"/>
            </a:xfrm>
            <a:prstGeom prst="line">
              <a:avLst/>
            </a:prstGeom>
            <a:noFill/>
            <a:ln w="25400">
              <a:solidFill>
                <a:srgbClr val="0000FF"/>
              </a:solidFill>
              <a:round/>
              <a:headEnd/>
              <a:tailEnd/>
            </a:ln>
          </p:spPr>
          <p:txBody>
            <a:bodyPr/>
            <a:lstStyle/>
            <a:p>
              <a:endParaRPr lang="en-AU" dirty="0"/>
            </a:p>
          </p:txBody>
        </p:sp>
        <p:sp>
          <p:nvSpPr>
            <p:cNvPr id="20605" name="Line 125"/>
            <p:cNvSpPr>
              <a:spLocks noChangeShapeType="1"/>
            </p:cNvSpPr>
            <p:nvPr/>
          </p:nvSpPr>
          <p:spPr bwMode="auto">
            <a:xfrm>
              <a:off x="2590800" y="2295525"/>
              <a:ext cx="85725" cy="9525"/>
            </a:xfrm>
            <a:prstGeom prst="line">
              <a:avLst/>
            </a:prstGeom>
            <a:noFill/>
            <a:ln w="25400">
              <a:solidFill>
                <a:srgbClr val="0000FF"/>
              </a:solidFill>
              <a:round/>
              <a:headEnd/>
              <a:tailEnd/>
            </a:ln>
          </p:spPr>
          <p:txBody>
            <a:bodyPr/>
            <a:lstStyle/>
            <a:p>
              <a:endParaRPr lang="en-AU" dirty="0"/>
            </a:p>
          </p:txBody>
        </p:sp>
        <p:sp>
          <p:nvSpPr>
            <p:cNvPr id="20606" name="Line 126"/>
            <p:cNvSpPr>
              <a:spLocks noChangeShapeType="1"/>
            </p:cNvSpPr>
            <p:nvPr/>
          </p:nvSpPr>
          <p:spPr bwMode="auto">
            <a:xfrm>
              <a:off x="2676525" y="2305050"/>
              <a:ext cx="84138" cy="9525"/>
            </a:xfrm>
            <a:prstGeom prst="line">
              <a:avLst/>
            </a:prstGeom>
            <a:noFill/>
            <a:ln w="25400">
              <a:solidFill>
                <a:srgbClr val="0000FF"/>
              </a:solidFill>
              <a:round/>
              <a:headEnd/>
              <a:tailEnd/>
            </a:ln>
          </p:spPr>
          <p:txBody>
            <a:bodyPr/>
            <a:lstStyle/>
            <a:p>
              <a:endParaRPr lang="en-AU" dirty="0"/>
            </a:p>
          </p:txBody>
        </p:sp>
        <p:sp>
          <p:nvSpPr>
            <p:cNvPr id="20607" name="Line 127"/>
            <p:cNvSpPr>
              <a:spLocks noChangeShapeType="1"/>
            </p:cNvSpPr>
            <p:nvPr/>
          </p:nvSpPr>
          <p:spPr bwMode="auto">
            <a:xfrm>
              <a:off x="2760663" y="2314575"/>
              <a:ext cx="84137" cy="1588"/>
            </a:xfrm>
            <a:prstGeom prst="line">
              <a:avLst/>
            </a:prstGeom>
            <a:noFill/>
            <a:ln w="25400">
              <a:solidFill>
                <a:srgbClr val="0000FF"/>
              </a:solidFill>
              <a:round/>
              <a:headEnd/>
              <a:tailEnd/>
            </a:ln>
          </p:spPr>
          <p:txBody>
            <a:bodyPr/>
            <a:lstStyle/>
            <a:p>
              <a:endParaRPr lang="en-AU" dirty="0"/>
            </a:p>
          </p:txBody>
        </p:sp>
        <p:sp>
          <p:nvSpPr>
            <p:cNvPr id="20608" name="Rectangle 128"/>
            <p:cNvSpPr>
              <a:spLocks noChangeArrowheads="1"/>
            </p:cNvSpPr>
            <p:nvPr/>
          </p:nvSpPr>
          <p:spPr bwMode="auto">
            <a:xfrm>
              <a:off x="703263" y="361950"/>
              <a:ext cx="2240692" cy="298431"/>
            </a:xfrm>
            <a:prstGeom prst="rect">
              <a:avLst/>
            </a:prstGeom>
            <a:noFill/>
            <a:ln w="9525">
              <a:noFill/>
              <a:miter lim="800000"/>
              <a:headEnd/>
              <a:tailEnd/>
            </a:ln>
          </p:spPr>
          <p:txBody>
            <a:bodyPr wrap="none" lIns="0" tIns="0" rIns="0" bIns="0">
              <a:spAutoFit/>
            </a:bodyPr>
            <a:lstStyle/>
            <a:p>
              <a:r>
                <a:rPr lang="en-GB" altLang="en-US" b="1" dirty="0">
                  <a:latin typeface="Arial" charset="0"/>
                </a:rPr>
                <a:t>Incubation period</a:t>
              </a:r>
              <a:endParaRPr lang="en-GB" altLang="en-US" sz="3200" dirty="0"/>
            </a:p>
          </p:txBody>
        </p:sp>
        <p:sp>
          <p:nvSpPr>
            <p:cNvPr id="20609" name="Rectangle 129"/>
            <p:cNvSpPr>
              <a:spLocks noChangeArrowheads="1"/>
            </p:cNvSpPr>
            <p:nvPr/>
          </p:nvSpPr>
          <p:spPr bwMode="auto">
            <a:xfrm>
              <a:off x="576264" y="2390775"/>
              <a:ext cx="9830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a:t>
              </a:r>
              <a:endParaRPr lang="en-GB" altLang="en-US" dirty="0"/>
            </a:p>
          </p:txBody>
        </p:sp>
        <p:sp>
          <p:nvSpPr>
            <p:cNvPr id="20610" name="Rectangle 130"/>
            <p:cNvSpPr>
              <a:spLocks noChangeArrowheads="1"/>
            </p:cNvSpPr>
            <p:nvPr/>
          </p:nvSpPr>
          <p:spPr bwMode="auto">
            <a:xfrm>
              <a:off x="500063" y="20478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10</a:t>
              </a:r>
              <a:endParaRPr lang="en-GB" altLang="en-US" dirty="0"/>
            </a:p>
          </p:txBody>
        </p:sp>
        <p:sp>
          <p:nvSpPr>
            <p:cNvPr id="20611" name="Rectangle 131"/>
            <p:cNvSpPr>
              <a:spLocks noChangeArrowheads="1"/>
            </p:cNvSpPr>
            <p:nvPr/>
          </p:nvSpPr>
          <p:spPr bwMode="auto">
            <a:xfrm>
              <a:off x="500063" y="17049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20</a:t>
              </a:r>
              <a:endParaRPr lang="en-GB" altLang="en-US" dirty="0"/>
            </a:p>
          </p:txBody>
        </p:sp>
        <p:sp>
          <p:nvSpPr>
            <p:cNvPr id="20612" name="Rectangle 132"/>
            <p:cNvSpPr>
              <a:spLocks noChangeArrowheads="1"/>
            </p:cNvSpPr>
            <p:nvPr/>
          </p:nvSpPr>
          <p:spPr bwMode="auto">
            <a:xfrm>
              <a:off x="500063" y="1362074"/>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30</a:t>
              </a:r>
              <a:endParaRPr lang="en-GB" altLang="en-US" dirty="0"/>
            </a:p>
          </p:txBody>
        </p:sp>
        <p:sp>
          <p:nvSpPr>
            <p:cNvPr id="20613" name="Rectangle 133"/>
            <p:cNvSpPr>
              <a:spLocks noChangeArrowheads="1"/>
            </p:cNvSpPr>
            <p:nvPr/>
          </p:nvSpPr>
          <p:spPr bwMode="auto">
            <a:xfrm>
              <a:off x="500063" y="10191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40</a:t>
              </a:r>
              <a:endParaRPr lang="en-GB" altLang="en-US" dirty="0"/>
            </a:p>
          </p:txBody>
        </p:sp>
        <p:sp>
          <p:nvSpPr>
            <p:cNvPr id="20614" name="Rectangle 134"/>
            <p:cNvSpPr>
              <a:spLocks noChangeArrowheads="1"/>
            </p:cNvSpPr>
            <p:nvPr/>
          </p:nvSpPr>
          <p:spPr bwMode="auto">
            <a:xfrm>
              <a:off x="500063" y="6762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50</a:t>
              </a:r>
              <a:endParaRPr lang="en-GB" altLang="en-US" dirty="0"/>
            </a:p>
          </p:txBody>
        </p:sp>
        <p:sp>
          <p:nvSpPr>
            <p:cNvPr id="20615" name="Rectangle 135"/>
            <p:cNvSpPr>
              <a:spLocks noChangeArrowheads="1"/>
            </p:cNvSpPr>
            <p:nvPr/>
          </p:nvSpPr>
          <p:spPr bwMode="auto">
            <a:xfrm>
              <a:off x="685799"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15</a:t>
              </a:r>
              <a:endParaRPr lang="en-GB" altLang="en-US" dirty="0"/>
            </a:p>
          </p:txBody>
        </p:sp>
        <p:sp>
          <p:nvSpPr>
            <p:cNvPr id="20616" name="Rectangle 136"/>
            <p:cNvSpPr>
              <a:spLocks noChangeArrowheads="1"/>
            </p:cNvSpPr>
            <p:nvPr/>
          </p:nvSpPr>
          <p:spPr bwMode="auto">
            <a:xfrm>
              <a:off x="1101725"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20</a:t>
              </a:r>
              <a:endParaRPr lang="en-GB" altLang="en-US" dirty="0"/>
            </a:p>
          </p:txBody>
        </p:sp>
        <p:sp>
          <p:nvSpPr>
            <p:cNvPr id="20617" name="Rectangle 137"/>
            <p:cNvSpPr>
              <a:spLocks noChangeArrowheads="1"/>
            </p:cNvSpPr>
            <p:nvPr/>
          </p:nvSpPr>
          <p:spPr bwMode="auto">
            <a:xfrm>
              <a:off x="1516063"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25</a:t>
              </a:r>
              <a:endParaRPr lang="en-GB" altLang="en-US" dirty="0"/>
            </a:p>
          </p:txBody>
        </p:sp>
        <p:sp>
          <p:nvSpPr>
            <p:cNvPr id="20618" name="Rectangle 138"/>
            <p:cNvSpPr>
              <a:spLocks noChangeArrowheads="1"/>
            </p:cNvSpPr>
            <p:nvPr/>
          </p:nvSpPr>
          <p:spPr bwMode="auto">
            <a:xfrm>
              <a:off x="1939925"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30</a:t>
              </a:r>
              <a:endParaRPr lang="en-GB" altLang="en-US" dirty="0"/>
            </a:p>
          </p:txBody>
        </p:sp>
        <p:sp>
          <p:nvSpPr>
            <p:cNvPr id="20619" name="Rectangle 139"/>
            <p:cNvSpPr>
              <a:spLocks noChangeArrowheads="1"/>
            </p:cNvSpPr>
            <p:nvPr/>
          </p:nvSpPr>
          <p:spPr bwMode="auto">
            <a:xfrm>
              <a:off x="2354264"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35</a:t>
              </a:r>
              <a:endParaRPr lang="en-GB" altLang="en-US" dirty="0"/>
            </a:p>
          </p:txBody>
        </p:sp>
        <p:sp>
          <p:nvSpPr>
            <p:cNvPr id="20620" name="Rectangle 140"/>
            <p:cNvSpPr>
              <a:spLocks noChangeArrowheads="1"/>
            </p:cNvSpPr>
            <p:nvPr/>
          </p:nvSpPr>
          <p:spPr bwMode="auto">
            <a:xfrm>
              <a:off x="27686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40</a:t>
              </a:r>
              <a:endParaRPr lang="en-GB" altLang="en-US" dirty="0"/>
            </a:p>
          </p:txBody>
        </p:sp>
        <p:sp>
          <p:nvSpPr>
            <p:cNvPr id="20621" name="Rectangle 141"/>
            <p:cNvSpPr>
              <a:spLocks noChangeArrowheads="1"/>
            </p:cNvSpPr>
            <p:nvPr/>
          </p:nvSpPr>
          <p:spPr bwMode="auto">
            <a:xfrm rot="16200000">
              <a:off x="51731" y="1432691"/>
              <a:ext cx="566466" cy="249296"/>
            </a:xfrm>
            <a:prstGeom prst="rect">
              <a:avLst/>
            </a:prstGeom>
            <a:noFill/>
            <a:ln w="9525">
              <a:noFill/>
              <a:miter lim="800000"/>
              <a:headEnd/>
              <a:tailEnd/>
            </a:ln>
          </p:spPr>
          <p:txBody>
            <a:bodyPr wrap="none" lIns="0" tIns="0" rIns="0" bIns="0">
              <a:spAutoFit/>
            </a:bodyPr>
            <a:lstStyle/>
            <a:p>
              <a:r>
                <a:rPr lang="en-GB" altLang="en-US" sz="1400" b="1" dirty="0">
                  <a:latin typeface="Arial" charset="0"/>
                </a:rPr>
                <a:t>(days)</a:t>
              </a:r>
              <a:endParaRPr lang="en-GB" altLang="en-US" sz="2800" dirty="0"/>
            </a:p>
          </p:txBody>
        </p:sp>
        <p:sp>
          <p:nvSpPr>
            <p:cNvPr id="20622" name="Rectangle 142"/>
            <p:cNvSpPr>
              <a:spLocks noChangeArrowheads="1"/>
            </p:cNvSpPr>
            <p:nvPr/>
          </p:nvSpPr>
          <p:spPr bwMode="auto">
            <a:xfrm>
              <a:off x="152400" y="304800"/>
              <a:ext cx="2819400" cy="2762250"/>
            </a:xfrm>
            <a:prstGeom prst="rect">
              <a:avLst/>
            </a:prstGeom>
            <a:noFill/>
            <a:ln w="0">
              <a:solidFill>
                <a:srgbClr val="000000"/>
              </a:solidFill>
              <a:miter lim="800000"/>
              <a:headEnd/>
              <a:tailEnd/>
            </a:ln>
          </p:spPr>
          <p:txBody>
            <a:bodyPr/>
            <a:lstStyle/>
            <a:p>
              <a:endParaRPr lang="en-AU" dirty="0"/>
            </a:p>
          </p:txBody>
        </p:sp>
        <p:sp>
          <p:nvSpPr>
            <p:cNvPr id="20623" name="Rectangle 143"/>
            <p:cNvSpPr>
              <a:spLocks noChangeArrowheads="1"/>
            </p:cNvSpPr>
            <p:nvPr/>
          </p:nvSpPr>
          <p:spPr bwMode="auto">
            <a:xfrm>
              <a:off x="3835400" y="704850"/>
              <a:ext cx="1981200" cy="1771650"/>
            </a:xfrm>
            <a:prstGeom prst="rect">
              <a:avLst/>
            </a:prstGeom>
            <a:solidFill>
              <a:srgbClr val="00FFFF"/>
            </a:solidFill>
            <a:ln w="9525">
              <a:noFill/>
              <a:miter lim="800000"/>
              <a:headEnd/>
              <a:tailEnd/>
            </a:ln>
          </p:spPr>
          <p:txBody>
            <a:bodyPr/>
            <a:lstStyle/>
            <a:p>
              <a:endParaRPr lang="en-AU" dirty="0"/>
            </a:p>
          </p:txBody>
        </p:sp>
        <p:sp>
          <p:nvSpPr>
            <p:cNvPr id="20624" name="Line 144"/>
            <p:cNvSpPr>
              <a:spLocks noChangeShapeType="1"/>
            </p:cNvSpPr>
            <p:nvPr/>
          </p:nvSpPr>
          <p:spPr bwMode="auto">
            <a:xfrm>
              <a:off x="3835400" y="2219325"/>
              <a:ext cx="1981200" cy="1588"/>
            </a:xfrm>
            <a:prstGeom prst="line">
              <a:avLst/>
            </a:prstGeom>
            <a:noFill/>
            <a:ln w="0">
              <a:solidFill>
                <a:srgbClr val="000000"/>
              </a:solidFill>
              <a:prstDash val="sysDot"/>
              <a:round/>
              <a:headEnd/>
              <a:tailEnd/>
            </a:ln>
          </p:spPr>
          <p:txBody>
            <a:bodyPr/>
            <a:lstStyle/>
            <a:p>
              <a:endParaRPr lang="en-AU" dirty="0"/>
            </a:p>
          </p:txBody>
        </p:sp>
        <p:sp>
          <p:nvSpPr>
            <p:cNvPr id="20625" name="Line 145"/>
            <p:cNvSpPr>
              <a:spLocks noChangeShapeType="1"/>
            </p:cNvSpPr>
            <p:nvPr/>
          </p:nvSpPr>
          <p:spPr bwMode="auto">
            <a:xfrm>
              <a:off x="3835400" y="1971675"/>
              <a:ext cx="1981200" cy="1588"/>
            </a:xfrm>
            <a:prstGeom prst="line">
              <a:avLst/>
            </a:prstGeom>
            <a:noFill/>
            <a:ln w="0">
              <a:solidFill>
                <a:srgbClr val="000000"/>
              </a:solidFill>
              <a:prstDash val="sysDot"/>
              <a:round/>
              <a:headEnd/>
              <a:tailEnd/>
            </a:ln>
          </p:spPr>
          <p:txBody>
            <a:bodyPr/>
            <a:lstStyle/>
            <a:p>
              <a:endParaRPr lang="en-AU" dirty="0"/>
            </a:p>
          </p:txBody>
        </p:sp>
        <p:sp>
          <p:nvSpPr>
            <p:cNvPr id="20626" name="Line 146"/>
            <p:cNvSpPr>
              <a:spLocks noChangeShapeType="1"/>
            </p:cNvSpPr>
            <p:nvPr/>
          </p:nvSpPr>
          <p:spPr bwMode="auto">
            <a:xfrm>
              <a:off x="3835400" y="1714500"/>
              <a:ext cx="1981200" cy="1588"/>
            </a:xfrm>
            <a:prstGeom prst="line">
              <a:avLst/>
            </a:prstGeom>
            <a:noFill/>
            <a:ln w="0">
              <a:solidFill>
                <a:srgbClr val="000000"/>
              </a:solidFill>
              <a:prstDash val="sysDot"/>
              <a:round/>
              <a:headEnd/>
              <a:tailEnd/>
            </a:ln>
          </p:spPr>
          <p:txBody>
            <a:bodyPr/>
            <a:lstStyle/>
            <a:p>
              <a:endParaRPr lang="en-AU" dirty="0"/>
            </a:p>
          </p:txBody>
        </p:sp>
        <p:sp>
          <p:nvSpPr>
            <p:cNvPr id="20627" name="Line 147"/>
            <p:cNvSpPr>
              <a:spLocks noChangeShapeType="1"/>
            </p:cNvSpPr>
            <p:nvPr/>
          </p:nvSpPr>
          <p:spPr bwMode="auto">
            <a:xfrm>
              <a:off x="3835400" y="1466850"/>
              <a:ext cx="1981200" cy="1588"/>
            </a:xfrm>
            <a:prstGeom prst="line">
              <a:avLst/>
            </a:prstGeom>
            <a:noFill/>
            <a:ln w="0">
              <a:solidFill>
                <a:srgbClr val="000000"/>
              </a:solidFill>
              <a:prstDash val="sysDot"/>
              <a:round/>
              <a:headEnd/>
              <a:tailEnd/>
            </a:ln>
          </p:spPr>
          <p:txBody>
            <a:bodyPr/>
            <a:lstStyle/>
            <a:p>
              <a:endParaRPr lang="en-AU" dirty="0"/>
            </a:p>
          </p:txBody>
        </p:sp>
        <p:sp>
          <p:nvSpPr>
            <p:cNvPr id="20628" name="Line 148"/>
            <p:cNvSpPr>
              <a:spLocks noChangeShapeType="1"/>
            </p:cNvSpPr>
            <p:nvPr/>
          </p:nvSpPr>
          <p:spPr bwMode="auto">
            <a:xfrm>
              <a:off x="3835400" y="1209675"/>
              <a:ext cx="1981200" cy="1588"/>
            </a:xfrm>
            <a:prstGeom prst="line">
              <a:avLst/>
            </a:prstGeom>
            <a:noFill/>
            <a:ln w="0">
              <a:solidFill>
                <a:srgbClr val="000000"/>
              </a:solidFill>
              <a:prstDash val="sysDot"/>
              <a:round/>
              <a:headEnd/>
              <a:tailEnd/>
            </a:ln>
          </p:spPr>
          <p:txBody>
            <a:bodyPr/>
            <a:lstStyle/>
            <a:p>
              <a:endParaRPr lang="en-AU" dirty="0"/>
            </a:p>
          </p:txBody>
        </p:sp>
        <p:sp>
          <p:nvSpPr>
            <p:cNvPr id="20629" name="Line 149"/>
            <p:cNvSpPr>
              <a:spLocks noChangeShapeType="1"/>
            </p:cNvSpPr>
            <p:nvPr/>
          </p:nvSpPr>
          <p:spPr bwMode="auto">
            <a:xfrm>
              <a:off x="3835400" y="962025"/>
              <a:ext cx="1981200" cy="1588"/>
            </a:xfrm>
            <a:prstGeom prst="line">
              <a:avLst/>
            </a:prstGeom>
            <a:noFill/>
            <a:ln w="0">
              <a:solidFill>
                <a:srgbClr val="000000"/>
              </a:solidFill>
              <a:prstDash val="sysDot"/>
              <a:round/>
              <a:headEnd/>
              <a:tailEnd/>
            </a:ln>
          </p:spPr>
          <p:txBody>
            <a:bodyPr/>
            <a:lstStyle/>
            <a:p>
              <a:endParaRPr lang="en-AU" dirty="0"/>
            </a:p>
          </p:txBody>
        </p:sp>
        <p:sp>
          <p:nvSpPr>
            <p:cNvPr id="20630" name="Line 150"/>
            <p:cNvSpPr>
              <a:spLocks noChangeShapeType="1"/>
            </p:cNvSpPr>
            <p:nvPr/>
          </p:nvSpPr>
          <p:spPr bwMode="auto">
            <a:xfrm>
              <a:off x="3835400" y="704850"/>
              <a:ext cx="1981200" cy="1588"/>
            </a:xfrm>
            <a:prstGeom prst="line">
              <a:avLst/>
            </a:prstGeom>
            <a:noFill/>
            <a:ln w="0">
              <a:solidFill>
                <a:srgbClr val="000000"/>
              </a:solidFill>
              <a:prstDash val="sysDot"/>
              <a:round/>
              <a:headEnd/>
              <a:tailEnd/>
            </a:ln>
          </p:spPr>
          <p:txBody>
            <a:bodyPr/>
            <a:lstStyle/>
            <a:p>
              <a:endParaRPr lang="en-AU" dirty="0"/>
            </a:p>
          </p:txBody>
        </p:sp>
        <p:sp>
          <p:nvSpPr>
            <p:cNvPr id="20631" name="Line 151"/>
            <p:cNvSpPr>
              <a:spLocks noChangeShapeType="1"/>
            </p:cNvSpPr>
            <p:nvPr/>
          </p:nvSpPr>
          <p:spPr bwMode="auto">
            <a:xfrm>
              <a:off x="4165600" y="704850"/>
              <a:ext cx="1588" cy="1771650"/>
            </a:xfrm>
            <a:prstGeom prst="line">
              <a:avLst/>
            </a:prstGeom>
            <a:noFill/>
            <a:ln w="0">
              <a:solidFill>
                <a:srgbClr val="000000"/>
              </a:solidFill>
              <a:prstDash val="sysDot"/>
              <a:round/>
              <a:headEnd/>
              <a:tailEnd/>
            </a:ln>
          </p:spPr>
          <p:txBody>
            <a:bodyPr/>
            <a:lstStyle/>
            <a:p>
              <a:endParaRPr lang="en-AU" dirty="0"/>
            </a:p>
          </p:txBody>
        </p:sp>
        <p:sp>
          <p:nvSpPr>
            <p:cNvPr id="20632" name="Line 152"/>
            <p:cNvSpPr>
              <a:spLocks noChangeShapeType="1"/>
            </p:cNvSpPr>
            <p:nvPr/>
          </p:nvSpPr>
          <p:spPr bwMode="auto">
            <a:xfrm>
              <a:off x="4495800" y="704850"/>
              <a:ext cx="1588" cy="1771650"/>
            </a:xfrm>
            <a:prstGeom prst="line">
              <a:avLst/>
            </a:prstGeom>
            <a:noFill/>
            <a:ln w="0">
              <a:solidFill>
                <a:srgbClr val="000000"/>
              </a:solidFill>
              <a:prstDash val="sysDot"/>
              <a:round/>
              <a:headEnd/>
              <a:tailEnd/>
            </a:ln>
          </p:spPr>
          <p:txBody>
            <a:bodyPr/>
            <a:lstStyle/>
            <a:p>
              <a:endParaRPr lang="en-AU" dirty="0"/>
            </a:p>
          </p:txBody>
        </p:sp>
        <p:sp>
          <p:nvSpPr>
            <p:cNvPr id="20633" name="Line 153"/>
            <p:cNvSpPr>
              <a:spLocks noChangeShapeType="1"/>
            </p:cNvSpPr>
            <p:nvPr/>
          </p:nvSpPr>
          <p:spPr bwMode="auto">
            <a:xfrm>
              <a:off x="4826000" y="704850"/>
              <a:ext cx="1588" cy="1771650"/>
            </a:xfrm>
            <a:prstGeom prst="line">
              <a:avLst/>
            </a:prstGeom>
            <a:noFill/>
            <a:ln w="0">
              <a:solidFill>
                <a:srgbClr val="000000"/>
              </a:solidFill>
              <a:prstDash val="sysDot"/>
              <a:round/>
              <a:headEnd/>
              <a:tailEnd/>
            </a:ln>
          </p:spPr>
          <p:txBody>
            <a:bodyPr/>
            <a:lstStyle/>
            <a:p>
              <a:endParaRPr lang="en-AU" dirty="0"/>
            </a:p>
          </p:txBody>
        </p:sp>
        <p:sp>
          <p:nvSpPr>
            <p:cNvPr id="20634" name="Line 154"/>
            <p:cNvSpPr>
              <a:spLocks noChangeShapeType="1"/>
            </p:cNvSpPr>
            <p:nvPr/>
          </p:nvSpPr>
          <p:spPr bwMode="auto">
            <a:xfrm>
              <a:off x="5156200" y="704850"/>
              <a:ext cx="1588" cy="1771650"/>
            </a:xfrm>
            <a:prstGeom prst="line">
              <a:avLst/>
            </a:prstGeom>
            <a:noFill/>
            <a:ln w="0">
              <a:solidFill>
                <a:srgbClr val="000000"/>
              </a:solidFill>
              <a:prstDash val="sysDot"/>
              <a:round/>
              <a:headEnd/>
              <a:tailEnd/>
            </a:ln>
          </p:spPr>
          <p:txBody>
            <a:bodyPr/>
            <a:lstStyle/>
            <a:p>
              <a:endParaRPr lang="en-AU" dirty="0"/>
            </a:p>
          </p:txBody>
        </p:sp>
        <p:sp>
          <p:nvSpPr>
            <p:cNvPr id="20635" name="Line 155"/>
            <p:cNvSpPr>
              <a:spLocks noChangeShapeType="1"/>
            </p:cNvSpPr>
            <p:nvPr/>
          </p:nvSpPr>
          <p:spPr bwMode="auto">
            <a:xfrm>
              <a:off x="5486400" y="704850"/>
              <a:ext cx="1588" cy="1771650"/>
            </a:xfrm>
            <a:prstGeom prst="line">
              <a:avLst/>
            </a:prstGeom>
            <a:noFill/>
            <a:ln w="0">
              <a:solidFill>
                <a:srgbClr val="000000"/>
              </a:solidFill>
              <a:prstDash val="sysDot"/>
              <a:round/>
              <a:headEnd/>
              <a:tailEnd/>
            </a:ln>
          </p:spPr>
          <p:txBody>
            <a:bodyPr/>
            <a:lstStyle/>
            <a:p>
              <a:endParaRPr lang="en-AU" dirty="0"/>
            </a:p>
          </p:txBody>
        </p:sp>
        <p:sp>
          <p:nvSpPr>
            <p:cNvPr id="20636" name="Line 156"/>
            <p:cNvSpPr>
              <a:spLocks noChangeShapeType="1"/>
            </p:cNvSpPr>
            <p:nvPr/>
          </p:nvSpPr>
          <p:spPr bwMode="auto">
            <a:xfrm>
              <a:off x="5816600" y="704850"/>
              <a:ext cx="1588" cy="1771650"/>
            </a:xfrm>
            <a:prstGeom prst="line">
              <a:avLst/>
            </a:prstGeom>
            <a:noFill/>
            <a:ln w="0">
              <a:solidFill>
                <a:srgbClr val="000000"/>
              </a:solidFill>
              <a:prstDash val="sysDot"/>
              <a:round/>
              <a:headEnd/>
              <a:tailEnd/>
            </a:ln>
          </p:spPr>
          <p:txBody>
            <a:bodyPr/>
            <a:lstStyle/>
            <a:p>
              <a:endParaRPr lang="en-AU" dirty="0"/>
            </a:p>
          </p:txBody>
        </p:sp>
        <p:sp>
          <p:nvSpPr>
            <p:cNvPr id="20637" name="Rectangle 157"/>
            <p:cNvSpPr>
              <a:spLocks noChangeArrowheads="1"/>
            </p:cNvSpPr>
            <p:nvPr/>
          </p:nvSpPr>
          <p:spPr bwMode="auto">
            <a:xfrm>
              <a:off x="3835400" y="704850"/>
              <a:ext cx="1981200" cy="1771650"/>
            </a:xfrm>
            <a:prstGeom prst="rect">
              <a:avLst/>
            </a:prstGeom>
            <a:noFill/>
            <a:ln w="7938">
              <a:solidFill>
                <a:srgbClr val="000000"/>
              </a:solidFill>
              <a:miter lim="800000"/>
              <a:headEnd/>
              <a:tailEnd/>
            </a:ln>
          </p:spPr>
          <p:txBody>
            <a:bodyPr/>
            <a:lstStyle/>
            <a:p>
              <a:endParaRPr lang="en-AU" dirty="0"/>
            </a:p>
          </p:txBody>
        </p:sp>
        <p:sp>
          <p:nvSpPr>
            <p:cNvPr id="20638" name="Line 158"/>
            <p:cNvSpPr>
              <a:spLocks noChangeShapeType="1"/>
            </p:cNvSpPr>
            <p:nvPr/>
          </p:nvSpPr>
          <p:spPr bwMode="auto">
            <a:xfrm>
              <a:off x="3835400" y="704850"/>
              <a:ext cx="1588" cy="1771650"/>
            </a:xfrm>
            <a:prstGeom prst="line">
              <a:avLst/>
            </a:prstGeom>
            <a:noFill/>
            <a:ln w="0">
              <a:solidFill>
                <a:srgbClr val="000000"/>
              </a:solidFill>
              <a:round/>
              <a:headEnd/>
              <a:tailEnd/>
            </a:ln>
          </p:spPr>
          <p:txBody>
            <a:bodyPr/>
            <a:lstStyle/>
            <a:p>
              <a:endParaRPr lang="en-AU" dirty="0"/>
            </a:p>
          </p:txBody>
        </p:sp>
        <p:sp>
          <p:nvSpPr>
            <p:cNvPr id="20639" name="Line 159"/>
            <p:cNvSpPr>
              <a:spLocks noChangeShapeType="1"/>
            </p:cNvSpPr>
            <p:nvPr/>
          </p:nvSpPr>
          <p:spPr bwMode="auto">
            <a:xfrm>
              <a:off x="3794125" y="2476500"/>
              <a:ext cx="84138" cy="1588"/>
            </a:xfrm>
            <a:prstGeom prst="line">
              <a:avLst/>
            </a:prstGeom>
            <a:noFill/>
            <a:ln w="0">
              <a:solidFill>
                <a:srgbClr val="000000"/>
              </a:solidFill>
              <a:round/>
              <a:headEnd/>
              <a:tailEnd/>
            </a:ln>
          </p:spPr>
          <p:txBody>
            <a:bodyPr/>
            <a:lstStyle/>
            <a:p>
              <a:endParaRPr lang="en-AU" dirty="0"/>
            </a:p>
          </p:txBody>
        </p:sp>
        <p:sp>
          <p:nvSpPr>
            <p:cNvPr id="20640" name="Line 160"/>
            <p:cNvSpPr>
              <a:spLocks noChangeShapeType="1"/>
            </p:cNvSpPr>
            <p:nvPr/>
          </p:nvSpPr>
          <p:spPr bwMode="auto">
            <a:xfrm>
              <a:off x="3794125" y="2219325"/>
              <a:ext cx="84138" cy="1588"/>
            </a:xfrm>
            <a:prstGeom prst="line">
              <a:avLst/>
            </a:prstGeom>
            <a:noFill/>
            <a:ln w="0">
              <a:solidFill>
                <a:srgbClr val="000000"/>
              </a:solidFill>
              <a:round/>
              <a:headEnd/>
              <a:tailEnd/>
            </a:ln>
          </p:spPr>
          <p:txBody>
            <a:bodyPr/>
            <a:lstStyle/>
            <a:p>
              <a:endParaRPr lang="en-AU" dirty="0"/>
            </a:p>
          </p:txBody>
        </p:sp>
        <p:sp>
          <p:nvSpPr>
            <p:cNvPr id="20641" name="Line 161"/>
            <p:cNvSpPr>
              <a:spLocks noChangeShapeType="1"/>
            </p:cNvSpPr>
            <p:nvPr/>
          </p:nvSpPr>
          <p:spPr bwMode="auto">
            <a:xfrm>
              <a:off x="3794125" y="1971675"/>
              <a:ext cx="84138" cy="1588"/>
            </a:xfrm>
            <a:prstGeom prst="line">
              <a:avLst/>
            </a:prstGeom>
            <a:noFill/>
            <a:ln w="0">
              <a:solidFill>
                <a:srgbClr val="000000"/>
              </a:solidFill>
              <a:round/>
              <a:headEnd/>
              <a:tailEnd/>
            </a:ln>
          </p:spPr>
          <p:txBody>
            <a:bodyPr/>
            <a:lstStyle/>
            <a:p>
              <a:endParaRPr lang="en-AU" dirty="0"/>
            </a:p>
          </p:txBody>
        </p:sp>
        <p:sp>
          <p:nvSpPr>
            <p:cNvPr id="20642" name="Line 162"/>
            <p:cNvSpPr>
              <a:spLocks noChangeShapeType="1"/>
            </p:cNvSpPr>
            <p:nvPr/>
          </p:nvSpPr>
          <p:spPr bwMode="auto">
            <a:xfrm>
              <a:off x="3794125" y="1714500"/>
              <a:ext cx="84138" cy="1588"/>
            </a:xfrm>
            <a:prstGeom prst="line">
              <a:avLst/>
            </a:prstGeom>
            <a:noFill/>
            <a:ln w="0">
              <a:solidFill>
                <a:srgbClr val="000000"/>
              </a:solidFill>
              <a:round/>
              <a:headEnd/>
              <a:tailEnd/>
            </a:ln>
          </p:spPr>
          <p:txBody>
            <a:bodyPr/>
            <a:lstStyle/>
            <a:p>
              <a:endParaRPr lang="en-AU" dirty="0"/>
            </a:p>
          </p:txBody>
        </p:sp>
        <p:sp>
          <p:nvSpPr>
            <p:cNvPr id="20643" name="Line 163"/>
            <p:cNvSpPr>
              <a:spLocks noChangeShapeType="1"/>
            </p:cNvSpPr>
            <p:nvPr/>
          </p:nvSpPr>
          <p:spPr bwMode="auto">
            <a:xfrm>
              <a:off x="3794125" y="1466850"/>
              <a:ext cx="84138" cy="1588"/>
            </a:xfrm>
            <a:prstGeom prst="line">
              <a:avLst/>
            </a:prstGeom>
            <a:noFill/>
            <a:ln w="0">
              <a:solidFill>
                <a:srgbClr val="000000"/>
              </a:solidFill>
              <a:round/>
              <a:headEnd/>
              <a:tailEnd/>
            </a:ln>
          </p:spPr>
          <p:txBody>
            <a:bodyPr/>
            <a:lstStyle/>
            <a:p>
              <a:endParaRPr lang="en-AU" dirty="0"/>
            </a:p>
          </p:txBody>
        </p:sp>
        <p:sp>
          <p:nvSpPr>
            <p:cNvPr id="20644" name="Line 164"/>
            <p:cNvSpPr>
              <a:spLocks noChangeShapeType="1"/>
            </p:cNvSpPr>
            <p:nvPr/>
          </p:nvSpPr>
          <p:spPr bwMode="auto">
            <a:xfrm>
              <a:off x="3794125" y="1209675"/>
              <a:ext cx="84138" cy="1588"/>
            </a:xfrm>
            <a:prstGeom prst="line">
              <a:avLst/>
            </a:prstGeom>
            <a:noFill/>
            <a:ln w="0">
              <a:solidFill>
                <a:srgbClr val="000000"/>
              </a:solidFill>
              <a:round/>
              <a:headEnd/>
              <a:tailEnd/>
            </a:ln>
          </p:spPr>
          <p:txBody>
            <a:bodyPr/>
            <a:lstStyle/>
            <a:p>
              <a:endParaRPr lang="en-AU" dirty="0"/>
            </a:p>
          </p:txBody>
        </p:sp>
        <p:sp>
          <p:nvSpPr>
            <p:cNvPr id="20645" name="Line 165"/>
            <p:cNvSpPr>
              <a:spLocks noChangeShapeType="1"/>
            </p:cNvSpPr>
            <p:nvPr/>
          </p:nvSpPr>
          <p:spPr bwMode="auto">
            <a:xfrm>
              <a:off x="3794125" y="962025"/>
              <a:ext cx="84138" cy="1588"/>
            </a:xfrm>
            <a:prstGeom prst="line">
              <a:avLst/>
            </a:prstGeom>
            <a:noFill/>
            <a:ln w="0">
              <a:solidFill>
                <a:srgbClr val="000000"/>
              </a:solidFill>
              <a:round/>
              <a:headEnd/>
              <a:tailEnd/>
            </a:ln>
          </p:spPr>
          <p:txBody>
            <a:bodyPr/>
            <a:lstStyle/>
            <a:p>
              <a:endParaRPr lang="en-AU" dirty="0"/>
            </a:p>
          </p:txBody>
        </p:sp>
        <p:sp>
          <p:nvSpPr>
            <p:cNvPr id="20646" name="Line 166"/>
            <p:cNvSpPr>
              <a:spLocks noChangeShapeType="1"/>
            </p:cNvSpPr>
            <p:nvPr/>
          </p:nvSpPr>
          <p:spPr bwMode="auto">
            <a:xfrm>
              <a:off x="3794125" y="704850"/>
              <a:ext cx="84138" cy="1588"/>
            </a:xfrm>
            <a:prstGeom prst="line">
              <a:avLst/>
            </a:prstGeom>
            <a:noFill/>
            <a:ln w="0">
              <a:solidFill>
                <a:srgbClr val="000000"/>
              </a:solidFill>
              <a:round/>
              <a:headEnd/>
              <a:tailEnd/>
            </a:ln>
          </p:spPr>
          <p:txBody>
            <a:bodyPr/>
            <a:lstStyle/>
            <a:p>
              <a:endParaRPr lang="en-AU" dirty="0"/>
            </a:p>
          </p:txBody>
        </p:sp>
        <p:sp>
          <p:nvSpPr>
            <p:cNvPr id="20647" name="Line 167"/>
            <p:cNvSpPr>
              <a:spLocks noChangeShapeType="1"/>
            </p:cNvSpPr>
            <p:nvPr/>
          </p:nvSpPr>
          <p:spPr bwMode="auto">
            <a:xfrm>
              <a:off x="3835400" y="2476500"/>
              <a:ext cx="1981200" cy="1588"/>
            </a:xfrm>
            <a:prstGeom prst="line">
              <a:avLst/>
            </a:prstGeom>
            <a:noFill/>
            <a:ln w="0">
              <a:solidFill>
                <a:srgbClr val="000000"/>
              </a:solidFill>
              <a:round/>
              <a:headEnd/>
              <a:tailEnd/>
            </a:ln>
          </p:spPr>
          <p:txBody>
            <a:bodyPr/>
            <a:lstStyle/>
            <a:p>
              <a:endParaRPr lang="en-AU" dirty="0"/>
            </a:p>
          </p:txBody>
        </p:sp>
        <p:sp>
          <p:nvSpPr>
            <p:cNvPr id="20648" name="Line 168"/>
            <p:cNvSpPr>
              <a:spLocks noChangeShapeType="1"/>
            </p:cNvSpPr>
            <p:nvPr/>
          </p:nvSpPr>
          <p:spPr bwMode="auto">
            <a:xfrm flipV="1">
              <a:off x="3835400" y="2428875"/>
              <a:ext cx="1588" cy="95250"/>
            </a:xfrm>
            <a:prstGeom prst="line">
              <a:avLst/>
            </a:prstGeom>
            <a:noFill/>
            <a:ln w="0">
              <a:solidFill>
                <a:srgbClr val="000000"/>
              </a:solidFill>
              <a:round/>
              <a:headEnd/>
              <a:tailEnd/>
            </a:ln>
          </p:spPr>
          <p:txBody>
            <a:bodyPr/>
            <a:lstStyle/>
            <a:p>
              <a:endParaRPr lang="en-AU" dirty="0"/>
            </a:p>
          </p:txBody>
        </p:sp>
        <p:sp>
          <p:nvSpPr>
            <p:cNvPr id="20649" name="Line 169"/>
            <p:cNvSpPr>
              <a:spLocks noChangeShapeType="1"/>
            </p:cNvSpPr>
            <p:nvPr/>
          </p:nvSpPr>
          <p:spPr bwMode="auto">
            <a:xfrm flipV="1">
              <a:off x="4165600" y="2428875"/>
              <a:ext cx="1588" cy="95250"/>
            </a:xfrm>
            <a:prstGeom prst="line">
              <a:avLst/>
            </a:prstGeom>
            <a:noFill/>
            <a:ln w="0">
              <a:solidFill>
                <a:srgbClr val="000000"/>
              </a:solidFill>
              <a:round/>
              <a:headEnd/>
              <a:tailEnd/>
            </a:ln>
          </p:spPr>
          <p:txBody>
            <a:bodyPr/>
            <a:lstStyle/>
            <a:p>
              <a:endParaRPr lang="en-AU" dirty="0"/>
            </a:p>
          </p:txBody>
        </p:sp>
        <p:sp>
          <p:nvSpPr>
            <p:cNvPr id="20650" name="Line 170"/>
            <p:cNvSpPr>
              <a:spLocks noChangeShapeType="1"/>
            </p:cNvSpPr>
            <p:nvPr/>
          </p:nvSpPr>
          <p:spPr bwMode="auto">
            <a:xfrm flipV="1">
              <a:off x="4495800" y="2428875"/>
              <a:ext cx="1588" cy="95250"/>
            </a:xfrm>
            <a:prstGeom prst="line">
              <a:avLst/>
            </a:prstGeom>
            <a:noFill/>
            <a:ln w="0">
              <a:solidFill>
                <a:srgbClr val="000000"/>
              </a:solidFill>
              <a:round/>
              <a:headEnd/>
              <a:tailEnd/>
            </a:ln>
          </p:spPr>
          <p:txBody>
            <a:bodyPr/>
            <a:lstStyle/>
            <a:p>
              <a:endParaRPr lang="en-AU" dirty="0"/>
            </a:p>
          </p:txBody>
        </p:sp>
        <p:sp>
          <p:nvSpPr>
            <p:cNvPr id="20651" name="Line 171"/>
            <p:cNvSpPr>
              <a:spLocks noChangeShapeType="1"/>
            </p:cNvSpPr>
            <p:nvPr/>
          </p:nvSpPr>
          <p:spPr bwMode="auto">
            <a:xfrm flipV="1">
              <a:off x="4826000" y="2428875"/>
              <a:ext cx="1588" cy="95250"/>
            </a:xfrm>
            <a:prstGeom prst="line">
              <a:avLst/>
            </a:prstGeom>
            <a:noFill/>
            <a:ln w="0">
              <a:solidFill>
                <a:srgbClr val="000000"/>
              </a:solidFill>
              <a:round/>
              <a:headEnd/>
              <a:tailEnd/>
            </a:ln>
          </p:spPr>
          <p:txBody>
            <a:bodyPr/>
            <a:lstStyle/>
            <a:p>
              <a:endParaRPr lang="en-AU" dirty="0"/>
            </a:p>
          </p:txBody>
        </p:sp>
        <p:sp>
          <p:nvSpPr>
            <p:cNvPr id="20652" name="Line 172"/>
            <p:cNvSpPr>
              <a:spLocks noChangeShapeType="1"/>
            </p:cNvSpPr>
            <p:nvPr/>
          </p:nvSpPr>
          <p:spPr bwMode="auto">
            <a:xfrm flipV="1">
              <a:off x="5156200" y="2428875"/>
              <a:ext cx="1588" cy="95250"/>
            </a:xfrm>
            <a:prstGeom prst="line">
              <a:avLst/>
            </a:prstGeom>
            <a:noFill/>
            <a:ln w="0">
              <a:solidFill>
                <a:srgbClr val="000000"/>
              </a:solidFill>
              <a:round/>
              <a:headEnd/>
              <a:tailEnd/>
            </a:ln>
          </p:spPr>
          <p:txBody>
            <a:bodyPr/>
            <a:lstStyle/>
            <a:p>
              <a:endParaRPr lang="en-AU" dirty="0"/>
            </a:p>
          </p:txBody>
        </p:sp>
        <p:sp>
          <p:nvSpPr>
            <p:cNvPr id="20653" name="Line 173"/>
            <p:cNvSpPr>
              <a:spLocks noChangeShapeType="1"/>
            </p:cNvSpPr>
            <p:nvPr/>
          </p:nvSpPr>
          <p:spPr bwMode="auto">
            <a:xfrm flipV="1">
              <a:off x="5486400" y="2428875"/>
              <a:ext cx="1588" cy="95250"/>
            </a:xfrm>
            <a:prstGeom prst="line">
              <a:avLst/>
            </a:prstGeom>
            <a:noFill/>
            <a:ln w="0">
              <a:solidFill>
                <a:srgbClr val="000000"/>
              </a:solidFill>
              <a:round/>
              <a:headEnd/>
              <a:tailEnd/>
            </a:ln>
          </p:spPr>
          <p:txBody>
            <a:bodyPr/>
            <a:lstStyle/>
            <a:p>
              <a:endParaRPr lang="en-AU" dirty="0"/>
            </a:p>
          </p:txBody>
        </p:sp>
        <p:sp>
          <p:nvSpPr>
            <p:cNvPr id="20654" name="Line 174"/>
            <p:cNvSpPr>
              <a:spLocks noChangeShapeType="1"/>
            </p:cNvSpPr>
            <p:nvPr/>
          </p:nvSpPr>
          <p:spPr bwMode="auto">
            <a:xfrm flipV="1">
              <a:off x="5816600" y="2428875"/>
              <a:ext cx="1588" cy="95250"/>
            </a:xfrm>
            <a:prstGeom prst="line">
              <a:avLst/>
            </a:prstGeom>
            <a:noFill/>
            <a:ln w="0">
              <a:solidFill>
                <a:srgbClr val="000000"/>
              </a:solidFill>
              <a:round/>
              <a:headEnd/>
              <a:tailEnd/>
            </a:ln>
          </p:spPr>
          <p:txBody>
            <a:bodyPr/>
            <a:lstStyle/>
            <a:p>
              <a:endParaRPr lang="en-AU" dirty="0"/>
            </a:p>
          </p:txBody>
        </p:sp>
        <p:sp>
          <p:nvSpPr>
            <p:cNvPr id="20655" name="Line 175"/>
            <p:cNvSpPr>
              <a:spLocks noChangeShapeType="1"/>
            </p:cNvSpPr>
            <p:nvPr/>
          </p:nvSpPr>
          <p:spPr bwMode="auto">
            <a:xfrm flipV="1">
              <a:off x="3835400" y="2428875"/>
              <a:ext cx="68263" cy="47625"/>
            </a:xfrm>
            <a:prstGeom prst="line">
              <a:avLst/>
            </a:prstGeom>
            <a:noFill/>
            <a:ln w="25400">
              <a:solidFill>
                <a:srgbClr val="FF0000"/>
              </a:solidFill>
              <a:round/>
              <a:headEnd/>
              <a:tailEnd/>
            </a:ln>
          </p:spPr>
          <p:txBody>
            <a:bodyPr/>
            <a:lstStyle/>
            <a:p>
              <a:endParaRPr lang="en-AU" dirty="0"/>
            </a:p>
          </p:txBody>
        </p:sp>
        <p:sp>
          <p:nvSpPr>
            <p:cNvPr id="20656" name="Line 176"/>
            <p:cNvSpPr>
              <a:spLocks noChangeShapeType="1"/>
            </p:cNvSpPr>
            <p:nvPr/>
          </p:nvSpPr>
          <p:spPr bwMode="auto">
            <a:xfrm flipV="1">
              <a:off x="3903663" y="2371725"/>
              <a:ext cx="68262" cy="57150"/>
            </a:xfrm>
            <a:prstGeom prst="line">
              <a:avLst/>
            </a:prstGeom>
            <a:noFill/>
            <a:ln w="25400">
              <a:solidFill>
                <a:srgbClr val="FF0000"/>
              </a:solidFill>
              <a:round/>
              <a:headEnd/>
              <a:tailEnd/>
            </a:ln>
          </p:spPr>
          <p:txBody>
            <a:bodyPr/>
            <a:lstStyle/>
            <a:p>
              <a:endParaRPr lang="en-AU" dirty="0"/>
            </a:p>
          </p:txBody>
        </p:sp>
        <p:sp>
          <p:nvSpPr>
            <p:cNvPr id="20657" name="Line 177"/>
            <p:cNvSpPr>
              <a:spLocks noChangeShapeType="1"/>
            </p:cNvSpPr>
            <p:nvPr/>
          </p:nvSpPr>
          <p:spPr bwMode="auto">
            <a:xfrm flipV="1">
              <a:off x="3971925" y="2324100"/>
              <a:ext cx="58738" cy="47625"/>
            </a:xfrm>
            <a:prstGeom prst="line">
              <a:avLst/>
            </a:prstGeom>
            <a:noFill/>
            <a:ln w="25400">
              <a:solidFill>
                <a:srgbClr val="FF0000"/>
              </a:solidFill>
              <a:round/>
              <a:headEnd/>
              <a:tailEnd/>
            </a:ln>
          </p:spPr>
          <p:txBody>
            <a:bodyPr/>
            <a:lstStyle/>
            <a:p>
              <a:endParaRPr lang="en-AU" dirty="0"/>
            </a:p>
          </p:txBody>
        </p:sp>
        <p:sp>
          <p:nvSpPr>
            <p:cNvPr id="20658" name="Line 178"/>
            <p:cNvSpPr>
              <a:spLocks noChangeShapeType="1"/>
            </p:cNvSpPr>
            <p:nvPr/>
          </p:nvSpPr>
          <p:spPr bwMode="auto">
            <a:xfrm flipV="1">
              <a:off x="4030663" y="2276475"/>
              <a:ext cx="68262" cy="47625"/>
            </a:xfrm>
            <a:prstGeom prst="line">
              <a:avLst/>
            </a:prstGeom>
            <a:noFill/>
            <a:ln w="25400">
              <a:solidFill>
                <a:srgbClr val="FF0000"/>
              </a:solidFill>
              <a:round/>
              <a:headEnd/>
              <a:tailEnd/>
            </a:ln>
          </p:spPr>
          <p:txBody>
            <a:bodyPr/>
            <a:lstStyle/>
            <a:p>
              <a:endParaRPr lang="en-AU" dirty="0"/>
            </a:p>
          </p:txBody>
        </p:sp>
        <p:sp>
          <p:nvSpPr>
            <p:cNvPr id="20659" name="Line 179"/>
            <p:cNvSpPr>
              <a:spLocks noChangeShapeType="1"/>
            </p:cNvSpPr>
            <p:nvPr/>
          </p:nvSpPr>
          <p:spPr bwMode="auto">
            <a:xfrm flipV="1">
              <a:off x="4098925" y="2219325"/>
              <a:ext cx="66675" cy="57150"/>
            </a:xfrm>
            <a:prstGeom prst="line">
              <a:avLst/>
            </a:prstGeom>
            <a:noFill/>
            <a:ln w="25400">
              <a:solidFill>
                <a:srgbClr val="FF0000"/>
              </a:solidFill>
              <a:round/>
              <a:headEnd/>
              <a:tailEnd/>
            </a:ln>
          </p:spPr>
          <p:txBody>
            <a:bodyPr/>
            <a:lstStyle/>
            <a:p>
              <a:endParaRPr lang="en-AU" dirty="0"/>
            </a:p>
          </p:txBody>
        </p:sp>
        <p:sp>
          <p:nvSpPr>
            <p:cNvPr id="20660" name="Line 180"/>
            <p:cNvSpPr>
              <a:spLocks noChangeShapeType="1"/>
            </p:cNvSpPr>
            <p:nvPr/>
          </p:nvSpPr>
          <p:spPr bwMode="auto">
            <a:xfrm flipV="1">
              <a:off x="4165600" y="2171700"/>
              <a:ext cx="68263" cy="47625"/>
            </a:xfrm>
            <a:prstGeom prst="line">
              <a:avLst/>
            </a:prstGeom>
            <a:noFill/>
            <a:ln w="25400">
              <a:solidFill>
                <a:srgbClr val="FF0000"/>
              </a:solidFill>
              <a:round/>
              <a:headEnd/>
              <a:tailEnd/>
            </a:ln>
          </p:spPr>
          <p:txBody>
            <a:bodyPr/>
            <a:lstStyle/>
            <a:p>
              <a:endParaRPr lang="en-AU" dirty="0"/>
            </a:p>
          </p:txBody>
        </p:sp>
        <p:sp>
          <p:nvSpPr>
            <p:cNvPr id="20661" name="Line 181"/>
            <p:cNvSpPr>
              <a:spLocks noChangeShapeType="1"/>
            </p:cNvSpPr>
            <p:nvPr/>
          </p:nvSpPr>
          <p:spPr bwMode="auto">
            <a:xfrm flipV="1">
              <a:off x="4233863" y="2124075"/>
              <a:ext cx="68262" cy="47625"/>
            </a:xfrm>
            <a:prstGeom prst="line">
              <a:avLst/>
            </a:prstGeom>
            <a:noFill/>
            <a:ln w="25400">
              <a:solidFill>
                <a:srgbClr val="FF0000"/>
              </a:solidFill>
              <a:round/>
              <a:headEnd/>
              <a:tailEnd/>
            </a:ln>
          </p:spPr>
          <p:txBody>
            <a:bodyPr/>
            <a:lstStyle/>
            <a:p>
              <a:endParaRPr lang="en-AU" dirty="0"/>
            </a:p>
          </p:txBody>
        </p:sp>
        <p:sp>
          <p:nvSpPr>
            <p:cNvPr id="20662" name="Line 182"/>
            <p:cNvSpPr>
              <a:spLocks noChangeShapeType="1"/>
            </p:cNvSpPr>
            <p:nvPr/>
          </p:nvSpPr>
          <p:spPr bwMode="auto">
            <a:xfrm flipV="1">
              <a:off x="4302125" y="2066925"/>
              <a:ext cx="58738" cy="57150"/>
            </a:xfrm>
            <a:prstGeom prst="line">
              <a:avLst/>
            </a:prstGeom>
            <a:noFill/>
            <a:ln w="25400">
              <a:solidFill>
                <a:srgbClr val="FF0000"/>
              </a:solidFill>
              <a:round/>
              <a:headEnd/>
              <a:tailEnd/>
            </a:ln>
          </p:spPr>
          <p:txBody>
            <a:bodyPr/>
            <a:lstStyle/>
            <a:p>
              <a:endParaRPr lang="en-AU" dirty="0"/>
            </a:p>
          </p:txBody>
        </p:sp>
        <p:sp>
          <p:nvSpPr>
            <p:cNvPr id="20663" name="Line 183"/>
            <p:cNvSpPr>
              <a:spLocks noChangeShapeType="1"/>
            </p:cNvSpPr>
            <p:nvPr/>
          </p:nvSpPr>
          <p:spPr bwMode="auto">
            <a:xfrm flipV="1">
              <a:off x="4360863" y="2019300"/>
              <a:ext cx="68262" cy="47625"/>
            </a:xfrm>
            <a:prstGeom prst="line">
              <a:avLst/>
            </a:prstGeom>
            <a:noFill/>
            <a:ln w="25400">
              <a:solidFill>
                <a:srgbClr val="FF0000"/>
              </a:solidFill>
              <a:round/>
              <a:headEnd/>
              <a:tailEnd/>
            </a:ln>
          </p:spPr>
          <p:txBody>
            <a:bodyPr/>
            <a:lstStyle/>
            <a:p>
              <a:endParaRPr lang="en-AU" dirty="0"/>
            </a:p>
          </p:txBody>
        </p:sp>
        <p:sp>
          <p:nvSpPr>
            <p:cNvPr id="20664" name="Line 184"/>
            <p:cNvSpPr>
              <a:spLocks noChangeShapeType="1"/>
            </p:cNvSpPr>
            <p:nvPr/>
          </p:nvSpPr>
          <p:spPr bwMode="auto">
            <a:xfrm flipV="1">
              <a:off x="4429125" y="1971675"/>
              <a:ext cx="66675" cy="47625"/>
            </a:xfrm>
            <a:prstGeom prst="line">
              <a:avLst/>
            </a:prstGeom>
            <a:noFill/>
            <a:ln w="25400">
              <a:solidFill>
                <a:srgbClr val="FF0000"/>
              </a:solidFill>
              <a:round/>
              <a:headEnd/>
              <a:tailEnd/>
            </a:ln>
          </p:spPr>
          <p:txBody>
            <a:bodyPr/>
            <a:lstStyle/>
            <a:p>
              <a:endParaRPr lang="en-AU" dirty="0"/>
            </a:p>
          </p:txBody>
        </p:sp>
        <p:sp>
          <p:nvSpPr>
            <p:cNvPr id="20665" name="Line 185"/>
            <p:cNvSpPr>
              <a:spLocks noChangeShapeType="1"/>
            </p:cNvSpPr>
            <p:nvPr/>
          </p:nvSpPr>
          <p:spPr bwMode="auto">
            <a:xfrm flipV="1">
              <a:off x="4495800" y="1924050"/>
              <a:ext cx="68263" cy="47625"/>
            </a:xfrm>
            <a:prstGeom prst="line">
              <a:avLst/>
            </a:prstGeom>
            <a:noFill/>
            <a:ln w="25400">
              <a:solidFill>
                <a:srgbClr val="FF0000"/>
              </a:solidFill>
              <a:round/>
              <a:headEnd/>
              <a:tailEnd/>
            </a:ln>
          </p:spPr>
          <p:txBody>
            <a:bodyPr/>
            <a:lstStyle/>
            <a:p>
              <a:endParaRPr lang="en-AU" dirty="0"/>
            </a:p>
          </p:txBody>
        </p:sp>
        <p:sp>
          <p:nvSpPr>
            <p:cNvPr id="20666" name="Line 186"/>
            <p:cNvSpPr>
              <a:spLocks noChangeShapeType="1"/>
            </p:cNvSpPr>
            <p:nvPr/>
          </p:nvSpPr>
          <p:spPr bwMode="auto">
            <a:xfrm flipV="1">
              <a:off x="4564063" y="1866900"/>
              <a:ext cx="68262" cy="57150"/>
            </a:xfrm>
            <a:prstGeom prst="line">
              <a:avLst/>
            </a:prstGeom>
            <a:noFill/>
            <a:ln w="25400">
              <a:solidFill>
                <a:srgbClr val="FF0000"/>
              </a:solidFill>
              <a:round/>
              <a:headEnd/>
              <a:tailEnd/>
            </a:ln>
          </p:spPr>
          <p:txBody>
            <a:bodyPr/>
            <a:lstStyle/>
            <a:p>
              <a:endParaRPr lang="en-AU" dirty="0"/>
            </a:p>
          </p:txBody>
        </p:sp>
        <p:sp>
          <p:nvSpPr>
            <p:cNvPr id="20667" name="Line 187"/>
            <p:cNvSpPr>
              <a:spLocks noChangeShapeType="1"/>
            </p:cNvSpPr>
            <p:nvPr/>
          </p:nvSpPr>
          <p:spPr bwMode="auto">
            <a:xfrm flipV="1">
              <a:off x="4632325" y="1819275"/>
              <a:ext cx="58738" cy="47625"/>
            </a:xfrm>
            <a:prstGeom prst="line">
              <a:avLst/>
            </a:prstGeom>
            <a:noFill/>
            <a:ln w="25400">
              <a:solidFill>
                <a:srgbClr val="FF0000"/>
              </a:solidFill>
              <a:round/>
              <a:headEnd/>
              <a:tailEnd/>
            </a:ln>
          </p:spPr>
          <p:txBody>
            <a:bodyPr/>
            <a:lstStyle/>
            <a:p>
              <a:endParaRPr lang="en-AU" dirty="0"/>
            </a:p>
          </p:txBody>
        </p:sp>
        <p:sp>
          <p:nvSpPr>
            <p:cNvPr id="20668" name="Line 188"/>
            <p:cNvSpPr>
              <a:spLocks noChangeShapeType="1"/>
            </p:cNvSpPr>
            <p:nvPr/>
          </p:nvSpPr>
          <p:spPr bwMode="auto">
            <a:xfrm flipV="1">
              <a:off x="4691063" y="1771650"/>
              <a:ext cx="68262" cy="47625"/>
            </a:xfrm>
            <a:prstGeom prst="line">
              <a:avLst/>
            </a:prstGeom>
            <a:noFill/>
            <a:ln w="25400">
              <a:solidFill>
                <a:srgbClr val="FF0000"/>
              </a:solidFill>
              <a:round/>
              <a:headEnd/>
              <a:tailEnd/>
            </a:ln>
          </p:spPr>
          <p:txBody>
            <a:bodyPr/>
            <a:lstStyle/>
            <a:p>
              <a:endParaRPr lang="en-AU" dirty="0"/>
            </a:p>
          </p:txBody>
        </p:sp>
        <p:sp>
          <p:nvSpPr>
            <p:cNvPr id="20669" name="Line 189"/>
            <p:cNvSpPr>
              <a:spLocks noChangeShapeType="1"/>
            </p:cNvSpPr>
            <p:nvPr/>
          </p:nvSpPr>
          <p:spPr bwMode="auto">
            <a:xfrm flipV="1">
              <a:off x="4759325" y="1714500"/>
              <a:ext cx="66675" cy="57150"/>
            </a:xfrm>
            <a:prstGeom prst="line">
              <a:avLst/>
            </a:prstGeom>
            <a:noFill/>
            <a:ln w="25400">
              <a:solidFill>
                <a:srgbClr val="FF0000"/>
              </a:solidFill>
              <a:round/>
              <a:headEnd/>
              <a:tailEnd/>
            </a:ln>
          </p:spPr>
          <p:txBody>
            <a:bodyPr/>
            <a:lstStyle/>
            <a:p>
              <a:endParaRPr lang="en-AU" dirty="0"/>
            </a:p>
          </p:txBody>
        </p:sp>
        <p:sp>
          <p:nvSpPr>
            <p:cNvPr id="20670" name="Line 190"/>
            <p:cNvSpPr>
              <a:spLocks noChangeShapeType="1"/>
            </p:cNvSpPr>
            <p:nvPr/>
          </p:nvSpPr>
          <p:spPr bwMode="auto">
            <a:xfrm flipV="1">
              <a:off x="4826000" y="1666875"/>
              <a:ext cx="68263" cy="47625"/>
            </a:xfrm>
            <a:prstGeom prst="line">
              <a:avLst/>
            </a:prstGeom>
            <a:noFill/>
            <a:ln w="25400">
              <a:solidFill>
                <a:srgbClr val="FF0000"/>
              </a:solidFill>
              <a:round/>
              <a:headEnd/>
              <a:tailEnd/>
            </a:ln>
          </p:spPr>
          <p:txBody>
            <a:bodyPr/>
            <a:lstStyle/>
            <a:p>
              <a:endParaRPr lang="en-AU" dirty="0"/>
            </a:p>
          </p:txBody>
        </p:sp>
        <p:sp>
          <p:nvSpPr>
            <p:cNvPr id="20671" name="Line 191"/>
            <p:cNvSpPr>
              <a:spLocks noChangeShapeType="1"/>
            </p:cNvSpPr>
            <p:nvPr/>
          </p:nvSpPr>
          <p:spPr bwMode="auto">
            <a:xfrm flipV="1">
              <a:off x="4894263" y="1619250"/>
              <a:ext cx="68262" cy="47625"/>
            </a:xfrm>
            <a:prstGeom prst="line">
              <a:avLst/>
            </a:prstGeom>
            <a:noFill/>
            <a:ln w="25400">
              <a:solidFill>
                <a:srgbClr val="FF0000"/>
              </a:solidFill>
              <a:round/>
              <a:headEnd/>
              <a:tailEnd/>
            </a:ln>
          </p:spPr>
          <p:txBody>
            <a:bodyPr/>
            <a:lstStyle/>
            <a:p>
              <a:endParaRPr lang="en-AU" dirty="0"/>
            </a:p>
          </p:txBody>
        </p:sp>
        <p:sp>
          <p:nvSpPr>
            <p:cNvPr id="20672" name="Line 192"/>
            <p:cNvSpPr>
              <a:spLocks noChangeShapeType="1"/>
            </p:cNvSpPr>
            <p:nvPr/>
          </p:nvSpPr>
          <p:spPr bwMode="auto">
            <a:xfrm flipV="1">
              <a:off x="4962525" y="1562100"/>
              <a:ext cx="58738" cy="57150"/>
            </a:xfrm>
            <a:prstGeom prst="line">
              <a:avLst/>
            </a:prstGeom>
            <a:noFill/>
            <a:ln w="25400">
              <a:solidFill>
                <a:srgbClr val="FF0000"/>
              </a:solidFill>
              <a:round/>
              <a:headEnd/>
              <a:tailEnd/>
            </a:ln>
          </p:spPr>
          <p:txBody>
            <a:bodyPr/>
            <a:lstStyle/>
            <a:p>
              <a:endParaRPr lang="en-AU" dirty="0"/>
            </a:p>
          </p:txBody>
        </p:sp>
        <p:sp>
          <p:nvSpPr>
            <p:cNvPr id="20673" name="Line 193"/>
            <p:cNvSpPr>
              <a:spLocks noChangeShapeType="1"/>
            </p:cNvSpPr>
            <p:nvPr/>
          </p:nvSpPr>
          <p:spPr bwMode="auto">
            <a:xfrm flipV="1">
              <a:off x="5021263" y="1514475"/>
              <a:ext cx="68262" cy="47625"/>
            </a:xfrm>
            <a:prstGeom prst="line">
              <a:avLst/>
            </a:prstGeom>
            <a:noFill/>
            <a:ln w="25400">
              <a:solidFill>
                <a:srgbClr val="FF0000"/>
              </a:solidFill>
              <a:round/>
              <a:headEnd/>
              <a:tailEnd/>
            </a:ln>
          </p:spPr>
          <p:txBody>
            <a:bodyPr/>
            <a:lstStyle/>
            <a:p>
              <a:endParaRPr lang="en-AU" dirty="0"/>
            </a:p>
          </p:txBody>
        </p:sp>
        <p:sp>
          <p:nvSpPr>
            <p:cNvPr id="20674" name="Line 194"/>
            <p:cNvSpPr>
              <a:spLocks noChangeShapeType="1"/>
            </p:cNvSpPr>
            <p:nvPr/>
          </p:nvSpPr>
          <p:spPr bwMode="auto">
            <a:xfrm flipV="1">
              <a:off x="5089525" y="1466850"/>
              <a:ext cx="66675" cy="47625"/>
            </a:xfrm>
            <a:prstGeom prst="line">
              <a:avLst/>
            </a:prstGeom>
            <a:noFill/>
            <a:ln w="25400">
              <a:solidFill>
                <a:srgbClr val="FF0000"/>
              </a:solidFill>
              <a:round/>
              <a:headEnd/>
              <a:tailEnd/>
            </a:ln>
          </p:spPr>
          <p:txBody>
            <a:bodyPr/>
            <a:lstStyle/>
            <a:p>
              <a:endParaRPr lang="en-AU" dirty="0"/>
            </a:p>
          </p:txBody>
        </p:sp>
        <p:sp>
          <p:nvSpPr>
            <p:cNvPr id="20675" name="Line 195"/>
            <p:cNvSpPr>
              <a:spLocks noChangeShapeType="1"/>
            </p:cNvSpPr>
            <p:nvPr/>
          </p:nvSpPr>
          <p:spPr bwMode="auto">
            <a:xfrm flipV="1">
              <a:off x="5156200" y="1409700"/>
              <a:ext cx="68263" cy="57150"/>
            </a:xfrm>
            <a:prstGeom prst="line">
              <a:avLst/>
            </a:prstGeom>
            <a:noFill/>
            <a:ln w="25400">
              <a:solidFill>
                <a:srgbClr val="FF0000"/>
              </a:solidFill>
              <a:round/>
              <a:headEnd/>
              <a:tailEnd/>
            </a:ln>
          </p:spPr>
          <p:txBody>
            <a:bodyPr/>
            <a:lstStyle/>
            <a:p>
              <a:endParaRPr lang="en-AU" dirty="0"/>
            </a:p>
          </p:txBody>
        </p:sp>
        <p:sp>
          <p:nvSpPr>
            <p:cNvPr id="20676" name="Line 196"/>
            <p:cNvSpPr>
              <a:spLocks noChangeShapeType="1"/>
            </p:cNvSpPr>
            <p:nvPr/>
          </p:nvSpPr>
          <p:spPr bwMode="auto">
            <a:xfrm flipV="1">
              <a:off x="5224463" y="1362075"/>
              <a:ext cx="68262" cy="47625"/>
            </a:xfrm>
            <a:prstGeom prst="line">
              <a:avLst/>
            </a:prstGeom>
            <a:noFill/>
            <a:ln w="25400">
              <a:solidFill>
                <a:srgbClr val="FF0000"/>
              </a:solidFill>
              <a:round/>
              <a:headEnd/>
              <a:tailEnd/>
            </a:ln>
          </p:spPr>
          <p:txBody>
            <a:bodyPr/>
            <a:lstStyle/>
            <a:p>
              <a:endParaRPr lang="en-AU" dirty="0"/>
            </a:p>
          </p:txBody>
        </p:sp>
        <p:sp>
          <p:nvSpPr>
            <p:cNvPr id="20677" name="Line 197"/>
            <p:cNvSpPr>
              <a:spLocks noChangeShapeType="1"/>
            </p:cNvSpPr>
            <p:nvPr/>
          </p:nvSpPr>
          <p:spPr bwMode="auto">
            <a:xfrm flipV="1">
              <a:off x="5292725" y="1314450"/>
              <a:ext cx="58738" cy="47625"/>
            </a:xfrm>
            <a:prstGeom prst="line">
              <a:avLst/>
            </a:prstGeom>
            <a:noFill/>
            <a:ln w="25400">
              <a:solidFill>
                <a:srgbClr val="FF0000"/>
              </a:solidFill>
              <a:round/>
              <a:headEnd/>
              <a:tailEnd/>
            </a:ln>
          </p:spPr>
          <p:txBody>
            <a:bodyPr/>
            <a:lstStyle/>
            <a:p>
              <a:endParaRPr lang="en-AU" dirty="0"/>
            </a:p>
          </p:txBody>
        </p:sp>
        <p:sp>
          <p:nvSpPr>
            <p:cNvPr id="20678" name="Line 198"/>
            <p:cNvSpPr>
              <a:spLocks noChangeShapeType="1"/>
            </p:cNvSpPr>
            <p:nvPr/>
          </p:nvSpPr>
          <p:spPr bwMode="auto">
            <a:xfrm flipV="1">
              <a:off x="5351463" y="1257300"/>
              <a:ext cx="68262" cy="57150"/>
            </a:xfrm>
            <a:prstGeom prst="line">
              <a:avLst/>
            </a:prstGeom>
            <a:noFill/>
            <a:ln w="25400">
              <a:solidFill>
                <a:srgbClr val="FF0000"/>
              </a:solidFill>
              <a:round/>
              <a:headEnd/>
              <a:tailEnd/>
            </a:ln>
          </p:spPr>
          <p:txBody>
            <a:bodyPr/>
            <a:lstStyle/>
            <a:p>
              <a:endParaRPr lang="en-AU" dirty="0"/>
            </a:p>
          </p:txBody>
        </p:sp>
        <p:sp>
          <p:nvSpPr>
            <p:cNvPr id="20679" name="Line 199"/>
            <p:cNvSpPr>
              <a:spLocks noChangeShapeType="1"/>
            </p:cNvSpPr>
            <p:nvPr/>
          </p:nvSpPr>
          <p:spPr bwMode="auto">
            <a:xfrm flipV="1">
              <a:off x="5419725" y="1209675"/>
              <a:ext cx="66675" cy="47625"/>
            </a:xfrm>
            <a:prstGeom prst="line">
              <a:avLst/>
            </a:prstGeom>
            <a:noFill/>
            <a:ln w="25400">
              <a:solidFill>
                <a:srgbClr val="FF0000"/>
              </a:solidFill>
              <a:round/>
              <a:headEnd/>
              <a:tailEnd/>
            </a:ln>
          </p:spPr>
          <p:txBody>
            <a:bodyPr/>
            <a:lstStyle/>
            <a:p>
              <a:endParaRPr lang="en-AU" dirty="0"/>
            </a:p>
          </p:txBody>
        </p:sp>
        <p:sp>
          <p:nvSpPr>
            <p:cNvPr id="20680" name="Line 200"/>
            <p:cNvSpPr>
              <a:spLocks noChangeShapeType="1"/>
            </p:cNvSpPr>
            <p:nvPr/>
          </p:nvSpPr>
          <p:spPr bwMode="auto">
            <a:xfrm flipV="1">
              <a:off x="5486400" y="1162050"/>
              <a:ext cx="68263" cy="47625"/>
            </a:xfrm>
            <a:prstGeom prst="line">
              <a:avLst/>
            </a:prstGeom>
            <a:noFill/>
            <a:ln w="25400">
              <a:solidFill>
                <a:srgbClr val="FF0000"/>
              </a:solidFill>
              <a:round/>
              <a:headEnd/>
              <a:tailEnd/>
            </a:ln>
          </p:spPr>
          <p:txBody>
            <a:bodyPr/>
            <a:lstStyle/>
            <a:p>
              <a:endParaRPr lang="en-AU" dirty="0"/>
            </a:p>
          </p:txBody>
        </p:sp>
        <p:sp>
          <p:nvSpPr>
            <p:cNvPr id="20681" name="Line 201"/>
            <p:cNvSpPr>
              <a:spLocks noChangeShapeType="1"/>
            </p:cNvSpPr>
            <p:nvPr/>
          </p:nvSpPr>
          <p:spPr bwMode="auto">
            <a:xfrm flipV="1">
              <a:off x="5554663" y="1114425"/>
              <a:ext cx="68262" cy="47625"/>
            </a:xfrm>
            <a:prstGeom prst="line">
              <a:avLst/>
            </a:prstGeom>
            <a:noFill/>
            <a:ln w="25400">
              <a:solidFill>
                <a:srgbClr val="FF0000"/>
              </a:solidFill>
              <a:round/>
              <a:headEnd/>
              <a:tailEnd/>
            </a:ln>
          </p:spPr>
          <p:txBody>
            <a:bodyPr/>
            <a:lstStyle/>
            <a:p>
              <a:endParaRPr lang="en-AU" dirty="0"/>
            </a:p>
          </p:txBody>
        </p:sp>
        <p:sp>
          <p:nvSpPr>
            <p:cNvPr id="20682" name="Line 202"/>
            <p:cNvSpPr>
              <a:spLocks noChangeShapeType="1"/>
            </p:cNvSpPr>
            <p:nvPr/>
          </p:nvSpPr>
          <p:spPr bwMode="auto">
            <a:xfrm flipV="1">
              <a:off x="5622925" y="1057275"/>
              <a:ext cx="58738" cy="57150"/>
            </a:xfrm>
            <a:prstGeom prst="line">
              <a:avLst/>
            </a:prstGeom>
            <a:noFill/>
            <a:ln w="25400">
              <a:solidFill>
                <a:srgbClr val="FF0000"/>
              </a:solidFill>
              <a:round/>
              <a:headEnd/>
              <a:tailEnd/>
            </a:ln>
          </p:spPr>
          <p:txBody>
            <a:bodyPr/>
            <a:lstStyle/>
            <a:p>
              <a:endParaRPr lang="en-AU" dirty="0"/>
            </a:p>
          </p:txBody>
        </p:sp>
        <p:sp>
          <p:nvSpPr>
            <p:cNvPr id="20683" name="Line 203"/>
            <p:cNvSpPr>
              <a:spLocks noChangeShapeType="1"/>
            </p:cNvSpPr>
            <p:nvPr/>
          </p:nvSpPr>
          <p:spPr bwMode="auto">
            <a:xfrm flipV="1">
              <a:off x="5681663" y="1009650"/>
              <a:ext cx="68262" cy="47625"/>
            </a:xfrm>
            <a:prstGeom prst="line">
              <a:avLst/>
            </a:prstGeom>
            <a:noFill/>
            <a:ln w="25400">
              <a:solidFill>
                <a:srgbClr val="FF0000"/>
              </a:solidFill>
              <a:round/>
              <a:headEnd/>
              <a:tailEnd/>
            </a:ln>
          </p:spPr>
          <p:txBody>
            <a:bodyPr/>
            <a:lstStyle/>
            <a:p>
              <a:endParaRPr lang="en-AU" dirty="0"/>
            </a:p>
          </p:txBody>
        </p:sp>
        <p:sp>
          <p:nvSpPr>
            <p:cNvPr id="20684" name="Line 204"/>
            <p:cNvSpPr>
              <a:spLocks noChangeShapeType="1"/>
            </p:cNvSpPr>
            <p:nvPr/>
          </p:nvSpPr>
          <p:spPr bwMode="auto">
            <a:xfrm flipV="1">
              <a:off x="5749925" y="962025"/>
              <a:ext cx="66675" cy="47625"/>
            </a:xfrm>
            <a:prstGeom prst="line">
              <a:avLst/>
            </a:prstGeom>
            <a:noFill/>
            <a:ln w="25400">
              <a:solidFill>
                <a:srgbClr val="FF0000"/>
              </a:solidFill>
              <a:round/>
              <a:headEnd/>
              <a:tailEnd/>
            </a:ln>
          </p:spPr>
          <p:txBody>
            <a:bodyPr/>
            <a:lstStyle/>
            <a:p>
              <a:endParaRPr lang="en-AU" dirty="0"/>
            </a:p>
          </p:txBody>
        </p:sp>
        <p:sp>
          <p:nvSpPr>
            <p:cNvPr id="20685" name="Rectangle 205"/>
            <p:cNvSpPr>
              <a:spLocks noChangeArrowheads="1"/>
            </p:cNvSpPr>
            <p:nvPr/>
          </p:nvSpPr>
          <p:spPr bwMode="auto">
            <a:xfrm>
              <a:off x="3751264" y="361950"/>
              <a:ext cx="2107140" cy="298431"/>
            </a:xfrm>
            <a:prstGeom prst="rect">
              <a:avLst/>
            </a:prstGeom>
            <a:noFill/>
            <a:ln w="9525">
              <a:noFill/>
              <a:miter lim="800000"/>
              <a:headEnd/>
              <a:tailEnd/>
            </a:ln>
          </p:spPr>
          <p:txBody>
            <a:bodyPr wrap="none" lIns="0" tIns="0" rIns="0" bIns="0">
              <a:spAutoFit/>
            </a:bodyPr>
            <a:lstStyle/>
            <a:p>
              <a:r>
                <a:rPr lang="en-GB" altLang="en-US" b="1" dirty="0">
                  <a:latin typeface="Arial" charset="0"/>
                </a:rPr>
                <a:t>Biting frequency</a:t>
              </a:r>
              <a:endParaRPr lang="en-GB" altLang="en-US" sz="2800" dirty="0"/>
            </a:p>
          </p:txBody>
        </p:sp>
        <p:sp>
          <p:nvSpPr>
            <p:cNvPr id="20686" name="Rectangle 206"/>
            <p:cNvSpPr>
              <a:spLocks noChangeArrowheads="1"/>
            </p:cNvSpPr>
            <p:nvPr/>
          </p:nvSpPr>
          <p:spPr bwMode="auto">
            <a:xfrm>
              <a:off x="3649663" y="2390775"/>
              <a:ext cx="9830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a:t>
              </a:r>
              <a:endParaRPr lang="en-GB" altLang="en-US" dirty="0"/>
            </a:p>
          </p:txBody>
        </p:sp>
        <p:sp>
          <p:nvSpPr>
            <p:cNvPr id="20687" name="Rectangle 207"/>
            <p:cNvSpPr>
              <a:spLocks noChangeArrowheads="1"/>
            </p:cNvSpPr>
            <p:nvPr/>
          </p:nvSpPr>
          <p:spPr bwMode="auto">
            <a:xfrm>
              <a:off x="3540125" y="1885950"/>
              <a:ext cx="24669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0.1</a:t>
              </a:r>
              <a:endParaRPr lang="en-GB" altLang="en-US" dirty="0"/>
            </a:p>
          </p:txBody>
        </p:sp>
        <p:sp>
          <p:nvSpPr>
            <p:cNvPr id="20688" name="Rectangle 208"/>
            <p:cNvSpPr>
              <a:spLocks noChangeArrowheads="1"/>
            </p:cNvSpPr>
            <p:nvPr/>
          </p:nvSpPr>
          <p:spPr bwMode="auto">
            <a:xfrm>
              <a:off x="3540125" y="1381125"/>
              <a:ext cx="24669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0.2</a:t>
              </a:r>
              <a:endParaRPr lang="en-GB" altLang="en-US" dirty="0"/>
            </a:p>
          </p:txBody>
        </p:sp>
        <p:sp>
          <p:nvSpPr>
            <p:cNvPr id="20689" name="Rectangle 209"/>
            <p:cNvSpPr>
              <a:spLocks noChangeArrowheads="1"/>
            </p:cNvSpPr>
            <p:nvPr/>
          </p:nvSpPr>
          <p:spPr bwMode="auto">
            <a:xfrm>
              <a:off x="3540125" y="876300"/>
              <a:ext cx="24669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0.3</a:t>
              </a:r>
              <a:endParaRPr lang="en-GB" altLang="en-US" dirty="0"/>
            </a:p>
          </p:txBody>
        </p:sp>
        <p:sp>
          <p:nvSpPr>
            <p:cNvPr id="20690" name="Rectangle 210"/>
            <p:cNvSpPr>
              <a:spLocks noChangeArrowheads="1"/>
            </p:cNvSpPr>
            <p:nvPr/>
          </p:nvSpPr>
          <p:spPr bwMode="auto">
            <a:xfrm>
              <a:off x="37592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10</a:t>
              </a:r>
              <a:endParaRPr lang="en-GB" altLang="en-US" dirty="0"/>
            </a:p>
          </p:txBody>
        </p:sp>
        <p:sp>
          <p:nvSpPr>
            <p:cNvPr id="20691" name="Rectangle 211"/>
            <p:cNvSpPr>
              <a:spLocks noChangeArrowheads="1"/>
            </p:cNvSpPr>
            <p:nvPr/>
          </p:nvSpPr>
          <p:spPr bwMode="auto">
            <a:xfrm>
              <a:off x="40894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15</a:t>
              </a:r>
              <a:endParaRPr lang="en-GB" altLang="en-US" dirty="0"/>
            </a:p>
          </p:txBody>
        </p:sp>
        <p:sp>
          <p:nvSpPr>
            <p:cNvPr id="20692" name="Rectangle 212"/>
            <p:cNvSpPr>
              <a:spLocks noChangeArrowheads="1"/>
            </p:cNvSpPr>
            <p:nvPr/>
          </p:nvSpPr>
          <p:spPr bwMode="auto">
            <a:xfrm>
              <a:off x="44196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20</a:t>
              </a:r>
              <a:endParaRPr lang="en-GB" altLang="en-US" dirty="0"/>
            </a:p>
          </p:txBody>
        </p:sp>
        <p:sp>
          <p:nvSpPr>
            <p:cNvPr id="20693" name="Rectangle 213"/>
            <p:cNvSpPr>
              <a:spLocks noChangeArrowheads="1"/>
            </p:cNvSpPr>
            <p:nvPr/>
          </p:nvSpPr>
          <p:spPr bwMode="auto">
            <a:xfrm>
              <a:off x="47498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25</a:t>
              </a:r>
              <a:endParaRPr lang="en-GB" altLang="en-US" dirty="0"/>
            </a:p>
          </p:txBody>
        </p:sp>
        <p:sp>
          <p:nvSpPr>
            <p:cNvPr id="20694" name="Rectangle 214"/>
            <p:cNvSpPr>
              <a:spLocks noChangeArrowheads="1"/>
            </p:cNvSpPr>
            <p:nvPr/>
          </p:nvSpPr>
          <p:spPr bwMode="auto">
            <a:xfrm>
              <a:off x="50800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30</a:t>
              </a:r>
              <a:endParaRPr lang="en-GB" altLang="en-US" dirty="0"/>
            </a:p>
          </p:txBody>
        </p:sp>
        <p:sp>
          <p:nvSpPr>
            <p:cNvPr id="20695" name="Rectangle 215"/>
            <p:cNvSpPr>
              <a:spLocks noChangeArrowheads="1"/>
            </p:cNvSpPr>
            <p:nvPr/>
          </p:nvSpPr>
          <p:spPr bwMode="auto">
            <a:xfrm>
              <a:off x="54102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35</a:t>
              </a:r>
              <a:endParaRPr lang="en-GB" altLang="en-US" dirty="0"/>
            </a:p>
          </p:txBody>
        </p:sp>
        <p:sp>
          <p:nvSpPr>
            <p:cNvPr id="20696" name="Rectangle 216"/>
            <p:cNvSpPr>
              <a:spLocks noChangeArrowheads="1"/>
            </p:cNvSpPr>
            <p:nvPr/>
          </p:nvSpPr>
          <p:spPr bwMode="auto">
            <a:xfrm>
              <a:off x="57404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40</a:t>
              </a:r>
              <a:endParaRPr lang="en-GB" altLang="en-US" dirty="0"/>
            </a:p>
          </p:txBody>
        </p:sp>
        <p:sp>
          <p:nvSpPr>
            <p:cNvPr id="20697" name="Rectangle 217"/>
            <p:cNvSpPr>
              <a:spLocks noChangeArrowheads="1"/>
            </p:cNvSpPr>
            <p:nvPr/>
          </p:nvSpPr>
          <p:spPr bwMode="auto">
            <a:xfrm>
              <a:off x="4267200" y="2819400"/>
              <a:ext cx="1245216" cy="298431"/>
            </a:xfrm>
            <a:prstGeom prst="rect">
              <a:avLst/>
            </a:prstGeom>
            <a:noFill/>
            <a:ln w="9525">
              <a:noFill/>
              <a:miter lim="800000"/>
              <a:headEnd/>
              <a:tailEnd/>
            </a:ln>
          </p:spPr>
          <p:txBody>
            <a:bodyPr wrap="none" lIns="0" tIns="0" rIns="0" bIns="0">
              <a:spAutoFit/>
            </a:bodyPr>
            <a:lstStyle/>
            <a:p>
              <a:r>
                <a:rPr lang="en-GB" altLang="en-US" b="1" dirty="0">
                  <a:latin typeface="Arial" charset="0"/>
                </a:rPr>
                <a:t>Temp (°C)</a:t>
              </a:r>
              <a:endParaRPr lang="en-GB" altLang="en-US" sz="3600" dirty="0"/>
            </a:p>
          </p:txBody>
        </p:sp>
        <p:sp>
          <p:nvSpPr>
            <p:cNvPr id="20698" name="Rectangle 218"/>
            <p:cNvSpPr>
              <a:spLocks noChangeArrowheads="1"/>
            </p:cNvSpPr>
            <p:nvPr/>
          </p:nvSpPr>
          <p:spPr bwMode="auto">
            <a:xfrm rot="16200000">
              <a:off x="2900047" y="1468409"/>
              <a:ext cx="813432" cy="249296"/>
            </a:xfrm>
            <a:prstGeom prst="rect">
              <a:avLst/>
            </a:prstGeom>
            <a:noFill/>
            <a:ln w="9525">
              <a:noFill/>
              <a:miter lim="800000"/>
              <a:headEnd/>
              <a:tailEnd/>
            </a:ln>
          </p:spPr>
          <p:txBody>
            <a:bodyPr wrap="none" lIns="0" tIns="0" rIns="0" bIns="0">
              <a:spAutoFit/>
            </a:bodyPr>
            <a:lstStyle/>
            <a:p>
              <a:r>
                <a:rPr lang="en-GB" altLang="en-US" sz="1400" b="1" dirty="0">
                  <a:latin typeface="Arial" charset="0"/>
                </a:rPr>
                <a:t>(per day)</a:t>
              </a:r>
              <a:endParaRPr lang="en-GB" altLang="en-US" sz="2800" dirty="0"/>
            </a:p>
          </p:txBody>
        </p:sp>
        <p:sp>
          <p:nvSpPr>
            <p:cNvPr id="20699" name="Rectangle 219"/>
            <p:cNvSpPr>
              <a:spLocks noChangeArrowheads="1"/>
            </p:cNvSpPr>
            <p:nvPr/>
          </p:nvSpPr>
          <p:spPr bwMode="auto">
            <a:xfrm>
              <a:off x="3124200" y="314325"/>
              <a:ext cx="2895600" cy="2762250"/>
            </a:xfrm>
            <a:prstGeom prst="rect">
              <a:avLst/>
            </a:prstGeom>
            <a:noFill/>
            <a:ln w="0">
              <a:solidFill>
                <a:srgbClr val="000000"/>
              </a:solidFill>
              <a:miter lim="800000"/>
              <a:headEnd/>
              <a:tailEnd/>
            </a:ln>
          </p:spPr>
          <p:txBody>
            <a:bodyPr/>
            <a:lstStyle/>
            <a:p>
              <a:endParaRPr lang="en-AU" dirty="0"/>
            </a:p>
          </p:txBody>
        </p:sp>
        <p:sp>
          <p:nvSpPr>
            <p:cNvPr id="20700" name="Rectangle 220"/>
            <p:cNvSpPr>
              <a:spLocks noChangeArrowheads="1"/>
            </p:cNvSpPr>
            <p:nvPr/>
          </p:nvSpPr>
          <p:spPr bwMode="auto">
            <a:xfrm>
              <a:off x="6807200" y="685800"/>
              <a:ext cx="2039938" cy="1790700"/>
            </a:xfrm>
            <a:prstGeom prst="rect">
              <a:avLst/>
            </a:prstGeom>
            <a:solidFill>
              <a:srgbClr val="00FFFF"/>
            </a:solidFill>
            <a:ln w="9525">
              <a:noFill/>
              <a:miter lim="800000"/>
              <a:headEnd/>
              <a:tailEnd/>
            </a:ln>
          </p:spPr>
          <p:txBody>
            <a:bodyPr/>
            <a:lstStyle/>
            <a:p>
              <a:endParaRPr lang="en-AU" dirty="0"/>
            </a:p>
          </p:txBody>
        </p:sp>
        <p:sp>
          <p:nvSpPr>
            <p:cNvPr id="20701" name="Line 221"/>
            <p:cNvSpPr>
              <a:spLocks noChangeShapeType="1"/>
            </p:cNvSpPr>
            <p:nvPr/>
          </p:nvSpPr>
          <p:spPr bwMode="auto">
            <a:xfrm>
              <a:off x="6807200" y="2114550"/>
              <a:ext cx="2039938" cy="1588"/>
            </a:xfrm>
            <a:prstGeom prst="line">
              <a:avLst/>
            </a:prstGeom>
            <a:noFill/>
            <a:ln w="0">
              <a:solidFill>
                <a:srgbClr val="000000"/>
              </a:solidFill>
              <a:prstDash val="sysDot"/>
              <a:round/>
              <a:headEnd/>
              <a:tailEnd/>
            </a:ln>
          </p:spPr>
          <p:txBody>
            <a:bodyPr/>
            <a:lstStyle/>
            <a:p>
              <a:endParaRPr lang="en-AU" dirty="0"/>
            </a:p>
          </p:txBody>
        </p:sp>
        <p:sp>
          <p:nvSpPr>
            <p:cNvPr id="20702" name="Line 222"/>
            <p:cNvSpPr>
              <a:spLocks noChangeShapeType="1"/>
            </p:cNvSpPr>
            <p:nvPr/>
          </p:nvSpPr>
          <p:spPr bwMode="auto">
            <a:xfrm>
              <a:off x="6807200" y="1762125"/>
              <a:ext cx="2039938" cy="1588"/>
            </a:xfrm>
            <a:prstGeom prst="line">
              <a:avLst/>
            </a:prstGeom>
            <a:noFill/>
            <a:ln w="0">
              <a:solidFill>
                <a:srgbClr val="000000"/>
              </a:solidFill>
              <a:prstDash val="sysDot"/>
              <a:round/>
              <a:headEnd/>
              <a:tailEnd/>
            </a:ln>
          </p:spPr>
          <p:txBody>
            <a:bodyPr/>
            <a:lstStyle/>
            <a:p>
              <a:endParaRPr lang="en-AU" dirty="0"/>
            </a:p>
          </p:txBody>
        </p:sp>
        <p:sp>
          <p:nvSpPr>
            <p:cNvPr id="20703" name="Line 223"/>
            <p:cNvSpPr>
              <a:spLocks noChangeShapeType="1"/>
            </p:cNvSpPr>
            <p:nvPr/>
          </p:nvSpPr>
          <p:spPr bwMode="auto">
            <a:xfrm>
              <a:off x="6807200" y="1400175"/>
              <a:ext cx="2039938" cy="1588"/>
            </a:xfrm>
            <a:prstGeom prst="line">
              <a:avLst/>
            </a:prstGeom>
            <a:noFill/>
            <a:ln w="0">
              <a:solidFill>
                <a:srgbClr val="000000"/>
              </a:solidFill>
              <a:prstDash val="sysDot"/>
              <a:round/>
              <a:headEnd/>
              <a:tailEnd/>
            </a:ln>
          </p:spPr>
          <p:txBody>
            <a:bodyPr/>
            <a:lstStyle/>
            <a:p>
              <a:endParaRPr lang="en-AU" dirty="0"/>
            </a:p>
          </p:txBody>
        </p:sp>
        <p:sp>
          <p:nvSpPr>
            <p:cNvPr id="20704" name="Line 224"/>
            <p:cNvSpPr>
              <a:spLocks noChangeShapeType="1"/>
            </p:cNvSpPr>
            <p:nvPr/>
          </p:nvSpPr>
          <p:spPr bwMode="auto">
            <a:xfrm>
              <a:off x="6807200" y="1047750"/>
              <a:ext cx="2039938" cy="1588"/>
            </a:xfrm>
            <a:prstGeom prst="line">
              <a:avLst/>
            </a:prstGeom>
            <a:noFill/>
            <a:ln w="0">
              <a:solidFill>
                <a:srgbClr val="000000"/>
              </a:solidFill>
              <a:prstDash val="sysDot"/>
              <a:round/>
              <a:headEnd/>
              <a:tailEnd/>
            </a:ln>
          </p:spPr>
          <p:txBody>
            <a:bodyPr/>
            <a:lstStyle/>
            <a:p>
              <a:endParaRPr lang="en-AU" dirty="0"/>
            </a:p>
          </p:txBody>
        </p:sp>
        <p:sp>
          <p:nvSpPr>
            <p:cNvPr id="20705" name="Line 225"/>
            <p:cNvSpPr>
              <a:spLocks noChangeShapeType="1"/>
            </p:cNvSpPr>
            <p:nvPr/>
          </p:nvSpPr>
          <p:spPr bwMode="auto">
            <a:xfrm>
              <a:off x="6807200" y="685800"/>
              <a:ext cx="2039938" cy="1588"/>
            </a:xfrm>
            <a:prstGeom prst="line">
              <a:avLst/>
            </a:prstGeom>
            <a:noFill/>
            <a:ln w="0">
              <a:solidFill>
                <a:srgbClr val="000000"/>
              </a:solidFill>
              <a:prstDash val="sysDot"/>
              <a:round/>
              <a:headEnd/>
              <a:tailEnd/>
            </a:ln>
          </p:spPr>
          <p:txBody>
            <a:bodyPr/>
            <a:lstStyle/>
            <a:p>
              <a:endParaRPr lang="en-AU" dirty="0"/>
            </a:p>
          </p:txBody>
        </p:sp>
        <p:sp>
          <p:nvSpPr>
            <p:cNvPr id="20706" name="Line 226"/>
            <p:cNvSpPr>
              <a:spLocks noChangeShapeType="1"/>
            </p:cNvSpPr>
            <p:nvPr/>
          </p:nvSpPr>
          <p:spPr bwMode="auto">
            <a:xfrm>
              <a:off x="7145338" y="685800"/>
              <a:ext cx="1587" cy="1790700"/>
            </a:xfrm>
            <a:prstGeom prst="line">
              <a:avLst/>
            </a:prstGeom>
            <a:noFill/>
            <a:ln w="0">
              <a:solidFill>
                <a:srgbClr val="000000"/>
              </a:solidFill>
              <a:prstDash val="sysDot"/>
              <a:round/>
              <a:headEnd/>
              <a:tailEnd/>
            </a:ln>
          </p:spPr>
          <p:txBody>
            <a:bodyPr/>
            <a:lstStyle/>
            <a:p>
              <a:endParaRPr lang="en-AU" dirty="0"/>
            </a:p>
          </p:txBody>
        </p:sp>
        <p:sp>
          <p:nvSpPr>
            <p:cNvPr id="20707" name="Line 227"/>
            <p:cNvSpPr>
              <a:spLocks noChangeShapeType="1"/>
            </p:cNvSpPr>
            <p:nvPr/>
          </p:nvSpPr>
          <p:spPr bwMode="auto">
            <a:xfrm>
              <a:off x="7485063" y="685800"/>
              <a:ext cx="1587" cy="1790700"/>
            </a:xfrm>
            <a:prstGeom prst="line">
              <a:avLst/>
            </a:prstGeom>
            <a:noFill/>
            <a:ln w="0">
              <a:solidFill>
                <a:srgbClr val="000000"/>
              </a:solidFill>
              <a:prstDash val="sysDot"/>
              <a:round/>
              <a:headEnd/>
              <a:tailEnd/>
            </a:ln>
          </p:spPr>
          <p:txBody>
            <a:bodyPr/>
            <a:lstStyle/>
            <a:p>
              <a:endParaRPr lang="en-AU" dirty="0"/>
            </a:p>
          </p:txBody>
        </p:sp>
        <p:sp>
          <p:nvSpPr>
            <p:cNvPr id="20708" name="Line 228"/>
            <p:cNvSpPr>
              <a:spLocks noChangeShapeType="1"/>
            </p:cNvSpPr>
            <p:nvPr/>
          </p:nvSpPr>
          <p:spPr bwMode="auto">
            <a:xfrm>
              <a:off x="7831138" y="685800"/>
              <a:ext cx="1587" cy="1790700"/>
            </a:xfrm>
            <a:prstGeom prst="line">
              <a:avLst/>
            </a:prstGeom>
            <a:noFill/>
            <a:ln w="0">
              <a:solidFill>
                <a:srgbClr val="000000"/>
              </a:solidFill>
              <a:prstDash val="sysDot"/>
              <a:round/>
              <a:headEnd/>
              <a:tailEnd/>
            </a:ln>
          </p:spPr>
          <p:txBody>
            <a:bodyPr/>
            <a:lstStyle/>
            <a:p>
              <a:endParaRPr lang="en-AU" dirty="0"/>
            </a:p>
          </p:txBody>
        </p:sp>
        <p:sp>
          <p:nvSpPr>
            <p:cNvPr id="20709" name="Line 229"/>
            <p:cNvSpPr>
              <a:spLocks noChangeShapeType="1"/>
            </p:cNvSpPr>
            <p:nvPr/>
          </p:nvSpPr>
          <p:spPr bwMode="auto">
            <a:xfrm>
              <a:off x="8170863" y="685800"/>
              <a:ext cx="1587" cy="1790700"/>
            </a:xfrm>
            <a:prstGeom prst="line">
              <a:avLst/>
            </a:prstGeom>
            <a:noFill/>
            <a:ln w="0">
              <a:solidFill>
                <a:srgbClr val="000000"/>
              </a:solidFill>
              <a:prstDash val="sysDot"/>
              <a:round/>
              <a:headEnd/>
              <a:tailEnd/>
            </a:ln>
          </p:spPr>
          <p:txBody>
            <a:bodyPr/>
            <a:lstStyle/>
            <a:p>
              <a:endParaRPr lang="en-AU" dirty="0"/>
            </a:p>
          </p:txBody>
        </p:sp>
        <p:sp>
          <p:nvSpPr>
            <p:cNvPr id="20710" name="Line 230"/>
            <p:cNvSpPr>
              <a:spLocks noChangeShapeType="1"/>
            </p:cNvSpPr>
            <p:nvPr/>
          </p:nvSpPr>
          <p:spPr bwMode="auto">
            <a:xfrm>
              <a:off x="8509000" y="685800"/>
              <a:ext cx="1588" cy="1790700"/>
            </a:xfrm>
            <a:prstGeom prst="line">
              <a:avLst/>
            </a:prstGeom>
            <a:noFill/>
            <a:ln w="0">
              <a:solidFill>
                <a:srgbClr val="000000"/>
              </a:solidFill>
              <a:prstDash val="sysDot"/>
              <a:round/>
              <a:headEnd/>
              <a:tailEnd/>
            </a:ln>
          </p:spPr>
          <p:txBody>
            <a:bodyPr/>
            <a:lstStyle/>
            <a:p>
              <a:endParaRPr lang="en-AU" dirty="0"/>
            </a:p>
          </p:txBody>
        </p:sp>
        <p:sp>
          <p:nvSpPr>
            <p:cNvPr id="20711" name="Line 231"/>
            <p:cNvSpPr>
              <a:spLocks noChangeShapeType="1"/>
            </p:cNvSpPr>
            <p:nvPr/>
          </p:nvSpPr>
          <p:spPr bwMode="auto">
            <a:xfrm>
              <a:off x="8847138" y="685800"/>
              <a:ext cx="1587" cy="1790700"/>
            </a:xfrm>
            <a:prstGeom prst="line">
              <a:avLst/>
            </a:prstGeom>
            <a:noFill/>
            <a:ln w="0">
              <a:solidFill>
                <a:srgbClr val="000000"/>
              </a:solidFill>
              <a:prstDash val="sysDot"/>
              <a:round/>
              <a:headEnd/>
              <a:tailEnd/>
            </a:ln>
          </p:spPr>
          <p:txBody>
            <a:bodyPr/>
            <a:lstStyle/>
            <a:p>
              <a:endParaRPr lang="en-AU" dirty="0"/>
            </a:p>
          </p:txBody>
        </p:sp>
        <p:sp>
          <p:nvSpPr>
            <p:cNvPr id="20712" name="Rectangle 232"/>
            <p:cNvSpPr>
              <a:spLocks noChangeArrowheads="1"/>
            </p:cNvSpPr>
            <p:nvPr/>
          </p:nvSpPr>
          <p:spPr bwMode="auto">
            <a:xfrm>
              <a:off x="6807200" y="685800"/>
              <a:ext cx="2039938" cy="1790700"/>
            </a:xfrm>
            <a:prstGeom prst="rect">
              <a:avLst/>
            </a:prstGeom>
            <a:noFill/>
            <a:ln w="7938">
              <a:solidFill>
                <a:srgbClr val="000000"/>
              </a:solidFill>
              <a:miter lim="800000"/>
              <a:headEnd/>
              <a:tailEnd/>
            </a:ln>
          </p:spPr>
          <p:txBody>
            <a:bodyPr/>
            <a:lstStyle/>
            <a:p>
              <a:endParaRPr lang="en-AU" dirty="0"/>
            </a:p>
          </p:txBody>
        </p:sp>
        <p:sp>
          <p:nvSpPr>
            <p:cNvPr id="20713" name="Line 233"/>
            <p:cNvSpPr>
              <a:spLocks noChangeShapeType="1"/>
            </p:cNvSpPr>
            <p:nvPr/>
          </p:nvSpPr>
          <p:spPr bwMode="auto">
            <a:xfrm>
              <a:off x="6807200" y="685800"/>
              <a:ext cx="1588" cy="1790700"/>
            </a:xfrm>
            <a:prstGeom prst="line">
              <a:avLst/>
            </a:prstGeom>
            <a:noFill/>
            <a:ln w="0">
              <a:solidFill>
                <a:srgbClr val="000000"/>
              </a:solidFill>
              <a:round/>
              <a:headEnd/>
              <a:tailEnd/>
            </a:ln>
          </p:spPr>
          <p:txBody>
            <a:bodyPr/>
            <a:lstStyle/>
            <a:p>
              <a:endParaRPr lang="en-AU" dirty="0"/>
            </a:p>
          </p:txBody>
        </p:sp>
        <p:sp>
          <p:nvSpPr>
            <p:cNvPr id="20714" name="Line 234"/>
            <p:cNvSpPr>
              <a:spLocks noChangeShapeType="1"/>
            </p:cNvSpPr>
            <p:nvPr/>
          </p:nvSpPr>
          <p:spPr bwMode="auto">
            <a:xfrm>
              <a:off x="6764338" y="2476500"/>
              <a:ext cx="85725" cy="1588"/>
            </a:xfrm>
            <a:prstGeom prst="line">
              <a:avLst/>
            </a:prstGeom>
            <a:noFill/>
            <a:ln w="0">
              <a:solidFill>
                <a:srgbClr val="000000"/>
              </a:solidFill>
              <a:round/>
              <a:headEnd/>
              <a:tailEnd/>
            </a:ln>
          </p:spPr>
          <p:txBody>
            <a:bodyPr/>
            <a:lstStyle/>
            <a:p>
              <a:endParaRPr lang="en-AU" dirty="0"/>
            </a:p>
          </p:txBody>
        </p:sp>
        <p:sp>
          <p:nvSpPr>
            <p:cNvPr id="20715" name="Line 235"/>
            <p:cNvSpPr>
              <a:spLocks noChangeShapeType="1"/>
            </p:cNvSpPr>
            <p:nvPr/>
          </p:nvSpPr>
          <p:spPr bwMode="auto">
            <a:xfrm>
              <a:off x="6764338" y="2114550"/>
              <a:ext cx="85725" cy="1588"/>
            </a:xfrm>
            <a:prstGeom prst="line">
              <a:avLst/>
            </a:prstGeom>
            <a:noFill/>
            <a:ln w="0">
              <a:solidFill>
                <a:srgbClr val="000000"/>
              </a:solidFill>
              <a:round/>
              <a:headEnd/>
              <a:tailEnd/>
            </a:ln>
          </p:spPr>
          <p:txBody>
            <a:bodyPr/>
            <a:lstStyle/>
            <a:p>
              <a:endParaRPr lang="en-AU" dirty="0"/>
            </a:p>
          </p:txBody>
        </p:sp>
        <p:sp>
          <p:nvSpPr>
            <p:cNvPr id="20716" name="Line 236"/>
            <p:cNvSpPr>
              <a:spLocks noChangeShapeType="1"/>
            </p:cNvSpPr>
            <p:nvPr/>
          </p:nvSpPr>
          <p:spPr bwMode="auto">
            <a:xfrm>
              <a:off x="6764338" y="1762125"/>
              <a:ext cx="85725" cy="1588"/>
            </a:xfrm>
            <a:prstGeom prst="line">
              <a:avLst/>
            </a:prstGeom>
            <a:noFill/>
            <a:ln w="0">
              <a:solidFill>
                <a:srgbClr val="000000"/>
              </a:solidFill>
              <a:round/>
              <a:headEnd/>
              <a:tailEnd/>
            </a:ln>
          </p:spPr>
          <p:txBody>
            <a:bodyPr/>
            <a:lstStyle/>
            <a:p>
              <a:endParaRPr lang="en-AU" dirty="0"/>
            </a:p>
          </p:txBody>
        </p:sp>
        <p:sp>
          <p:nvSpPr>
            <p:cNvPr id="20717" name="Line 237"/>
            <p:cNvSpPr>
              <a:spLocks noChangeShapeType="1"/>
            </p:cNvSpPr>
            <p:nvPr/>
          </p:nvSpPr>
          <p:spPr bwMode="auto">
            <a:xfrm>
              <a:off x="6764338" y="1400175"/>
              <a:ext cx="85725" cy="1588"/>
            </a:xfrm>
            <a:prstGeom prst="line">
              <a:avLst/>
            </a:prstGeom>
            <a:noFill/>
            <a:ln w="0">
              <a:solidFill>
                <a:srgbClr val="000000"/>
              </a:solidFill>
              <a:round/>
              <a:headEnd/>
              <a:tailEnd/>
            </a:ln>
          </p:spPr>
          <p:txBody>
            <a:bodyPr/>
            <a:lstStyle/>
            <a:p>
              <a:endParaRPr lang="en-AU" dirty="0"/>
            </a:p>
          </p:txBody>
        </p:sp>
        <p:sp>
          <p:nvSpPr>
            <p:cNvPr id="20718" name="Line 238"/>
            <p:cNvSpPr>
              <a:spLocks noChangeShapeType="1"/>
            </p:cNvSpPr>
            <p:nvPr/>
          </p:nvSpPr>
          <p:spPr bwMode="auto">
            <a:xfrm>
              <a:off x="6764338" y="1047750"/>
              <a:ext cx="85725" cy="1588"/>
            </a:xfrm>
            <a:prstGeom prst="line">
              <a:avLst/>
            </a:prstGeom>
            <a:noFill/>
            <a:ln w="0">
              <a:solidFill>
                <a:srgbClr val="000000"/>
              </a:solidFill>
              <a:round/>
              <a:headEnd/>
              <a:tailEnd/>
            </a:ln>
          </p:spPr>
          <p:txBody>
            <a:bodyPr/>
            <a:lstStyle/>
            <a:p>
              <a:endParaRPr lang="en-AU" dirty="0"/>
            </a:p>
          </p:txBody>
        </p:sp>
        <p:sp>
          <p:nvSpPr>
            <p:cNvPr id="20719" name="Line 239"/>
            <p:cNvSpPr>
              <a:spLocks noChangeShapeType="1"/>
            </p:cNvSpPr>
            <p:nvPr/>
          </p:nvSpPr>
          <p:spPr bwMode="auto">
            <a:xfrm>
              <a:off x="6764338" y="685800"/>
              <a:ext cx="85725" cy="1588"/>
            </a:xfrm>
            <a:prstGeom prst="line">
              <a:avLst/>
            </a:prstGeom>
            <a:noFill/>
            <a:ln w="0">
              <a:solidFill>
                <a:srgbClr val="000000"/>
              </a:solidFill>
              <a:round/>
              <a:headEnd/>
              <a:tailEnd/>
            </a:ln>
          </p:spPr>
          <p:txBody>
            <a:bodyPr/>
            <a:lstStyle/>
            <a:p>
              <a:endParaRPr lang="en-AU" dirty="0"/>
            </a:p>
          </p:txBody>
        </p:sp>
        <p:sp>
          <p:nvSpPr>
            <p:cNvPr id="20720" name="Line 240"/>
            <p:cNvSpPr>
              <a:spLocks noChangeShapeType="1"/>
            </p:cNvSpPr>
            <p:nvPr/>
          </p:nvSpPr>
          <p:spPr bwMode="auto">
            <a:xfrm>
              <a:off x="6807200" y="2476500"/>
              <a:ext cx="2039938" cy="1588"/>
            </a:xfrm>
            <a:prstGeom prst="line">
              <a:avLst/>
            </a:prstGeom>
            <a:noFill/>
            <a:ln w="0">
              <a:solidFill>
                <a:srgbClr val="000000"/>
              </a:solidFill>
              <a:round/>
              <a:headEnd/>
              <a:tailEnd/>
            </a:ln>
          </p:spPr>
          <p:txBody>
            <a:bodyPr/>
            <a:lstStyle/>
            <a:p>
              <a:endParaRPr lang="en-AU" dirty="0"/>
            </a:p>
          </p:txBody>
        </p:sp>
        <p:sp>
          <p:nvSpPr>
            <p:cNvPr id="20721" name="Line 241"/>
            <p:cNvSpPr>
              <a:spLocks noChangeShapeType="1"/>
            </p:cNvSpPr>
            <p:nvPr/>
          </p:nvSpPr>
          <p:spPr bwMode="auto">
            <a:xfrm flipV="1">
              <a:off x="6807200" y="2428875"/>
              <a:ext cx="1588" cy="95250"/>
            </a:xfrm>
            <a:prstGeom prst="line">
              <a:avLst/>
            </a:prstGeom>
            <a:noFill/>
            <a:ln w="0">
              <a:solidFill>
                <a:srgbClr val="000000"/>
              </a:solidFill>
              <a:round/>
              <a:headEnd/>
              <a:tailEnd/>
            </a:ln>
          </p:spPr>
          <p:txBody>
            <a:bodyPr/>
            <a:lstStyle/>
            <a:p>
              <a:endParaRPr lang="en-AU" dirty="0"/>
            </a:p>
          </p:txBody>
        </p:sp>
        <p:sp>
          <p:nvSpPr>
            <p:cNvPr id="20722" name="Line 242"/>
            <p:cNvSpPr>
              <a:spLocks noChangeShapeType="1"/>
            </p:cNvSpPr>
            <p:nvPr/>
          </p:nvSpPr>
          <p:spPr bwMode="auto">
            <a:xfrm flipV="1">
              <a:off x="7145338" y="2428875"/>
              <a:ext cx="1587" cy="95250"/>
            </a:xfrm>
            <a:prstGeom prst="line">
              <a:avLst/>
            </a:prstGeom>
            <a:noFill/>
            <a:ln w="0">
              <a:solidFill>
                <a:srgbClr val="000000"/>
              </a:solidFill>
              <a:round/>
              <a:headEnd/>
              <a:tailEnd/>
            </a:ln>
          </p:spPr>
          <p:txBody>
            <a:bodyPr/>
            <a:lstStyle/>
            <a:p>
              <a:endParaRPr lang="en-AU" dirty="0"/>
            </a:p>
          </p:txBody>
        </p:sp>
        <p:sp>
          <p:nvSpPr>
            <p:cNvPr id="20723" name="Line 243"/>
            <p:cNvSpPr>
              <a:spLocks noChangeShapeType="1"/>
            </p:cNvSpPr>
            <p:nvPr/>
          </p:nvSpPr>
          <p:spPr bwMode="auto">
            <a:xfrm flipV="1">
              <a:off x="7485063" y="2428875"/>
              <a:ext cx="1587" cy="95250"/>
            </a:xfrm>
            <a:prstGeom prst="line">
              <a:avLst/>
            </a:prstGeom>
            <a:noFill/>
            <a:ln w="0">
              <a:solidFill>
                <a:srgbClr val="000000"/>
              </a:solidFill>
              <a:round/>
              <a:headEnd/>
              <a:tailEnd/>
            </a:ln>
          </p:spPr>
          <p:txBody>
            <a:bodyPr/>
            <a:lstStyle/>
            <a:p>
              <a:endParaRPr lang="en-AU" dirty="0"/>
            </a:p>
          </p:txBody>
        </p:sp>
        <p:sp>
          <p:nvSpPr>
            <p:cNvPr id="20724" name="Line 244"/>
            <p:cNvSpPr>
              <a:spLocks noChangeShapeType="1"/>
            </p:cNvSpPr>
            <p:nvPr/>
          </p:nvSpPr>
          <p:spPr bwMode="auto">
            <a:xfrm flipV="1">
              <a:off x="7831138" y="2428875"/>
              <a:ext cx="1587" cy="95250"/>
            </a:xfrm>
            <a:prstGeom prst="line">
              <a:avLst/>
            </a:prstGeom>
            <a:noFill/>
            <a:ln w="0">
              <a:solidFill>
                <a:srgbClr val="000000"/>
              </a:solidFill>
              <a:round/>
              <a:headEnd/>
              <a:tailEnd/>
            </a:ln>
          </p:spPr>
          <p:txBody>
            <a:bodyPr/>
            <a:lstStyle/>
            <a:p>
              <a:endParaRPr lang="en-AU" dirty="0"/>
            </a:p>
          </p:txBody>
        </p:sp>
        <p:sp>
          <p:nvSpPr>
            <p:cNvPr id="20725" name="Line 245"/>
            <p:cNvSpPr>
              <a:spLocks noChangeShapeType="1"/>
            </p:cNvSpPr>
            <p:nvPr/>
          </p:nvSpPr>
          <p:spPr bwMode="auto">
            <a:xfrm flipV="1">
              <a:off x="8170863" y="2428875"/>
              <a:ext cx="1587" cy="95250"/>
            </a:xfrm>
            <a:prstGeom prst="line">
              <a:avLst/>
            </a:prstGeom>
            <a:noFill/>
            <a:ln w="0">
              <a:solidFill>
                <a:srgbClr val="000000"/>
              </a:solidFill>
              <a:round/>
              <a:headEnd/>
              <a:tailEnd/>
            </a:ln>
          </p:spPr>
          <p:txBody>
            <a:bodyPr/>
            <a:lstStyle/>
            <a:p>
              <a:endParaRPr lang="en-AU" dirty="0"/>
            </a:p>
          </p:txBody>
        </p:sp>
        <p:sp>
          <p:nvSpPr>
            <p:cNvPr id="20726" name="Line 246"/>
            <p:cNvSpPr>
              <a:spLocks noChangeShapeType="1"/>
            </p:cNvSpPr>
            <p:nvPr/>
          </p:nvSpPr>
          <p:spPr bwMode="auto">
            <a:xfrm flipV="1">
              <a:off x="8509000" y="2428875"/>
              <a:ext cx="1588" cy="95250"/>
            </a:xfrm>
            <a:prstGeom prst="line">
              <a:avLst/>
            </a:prstGeom>
            <a:noFill/>
            <a:ln w="0">
              <a:solidFill>
                <a:srgbClr val="000000"/>
              </a:solidFill>
              <a:round/>
              <a:headEnd/>
              <a:tailEnd/>
            </a:ln>
          </p:spPr>
          <p:txBody>
            <a:bodyPr/>
            <a:lstStyle/>
            <a:p>
              <a:endParaRPr lang="en-AU" dirty="0"/>
            </a:p>
          </p:txBody>
        </p:sp>
        <p:sp>
          <p:nvSpPr>
            <p:cNvPr id="20727" name="Line 247"/>
            <p:cNvSpPr>
              <a:spLocks noChangeShapeType="1"/>
            </p:cNvSpPr>
            <p:nvPr/>
          </p:nvSpPr>
          <p:spPr bwMode="auto">
            <a:xfrm flipV="1">
              <a:off x="8847138" y="2428875"/>
              <a:ext cx="1587" cy="95250"/>
            </a:xfrm>
            <a:prstGeom prst="line">
              <a:avLst/>
            </a:prstGeom>
            <a:noFill/>
            <a:ln w="0">
              <a:solidFill>
                <a:srgbClr val="000000"/>
              </a:solidFill>
              <a:round/>
              <a:headEnd/>
              <a:tailEnd/>
            </a:ln>
          </p:spPr>
          <p:txBody>
            <a:bodyPr/>
            <a:lstStyle/>
            <a:p>
              <a:endParaRPr lang="en-AU" dirty="0"/>
            </a:p>
          </p:txBody>
        </p:sp>
        <p:sp>
          <p:nvSpPr>
            <p:cNvPr id="20728" name="Line 248"/>
            <p:cNvSpPr>
              <a:spLocks noChangeShapeType="1"/>
            </p:cNvSpPr>
            <p:nvPr/>
          </p:nvSpPr>
          <p:spPr bwMode="auto">
            <a:xfrm flipV="1">
              <a:off x="6807200" y="942975"/>
              <a:ext cx="68263" cy="28575"/>
            </a:xfrm>
            <a:prstGeom prst="line">
              <a:avLst/>
            </a:prstGeom>
            <a:noFill/>
            <a:ln w="25400">
              <a:solidFill>
                <a:srgbClr val="FF0000"/>
              </a:solidFill>
              <a:round/>
              <a:headEnd/>
              <a:tailEnd/>
            </a:ln>
          </p:spPr>
          <p:txBody>
            <a:bodyPr/>
            <a:lstStyle/>
            <a:p>
              <a:endParaRPr lang="en-AU" dirty="0"/>
            </a:p>
          </p:txBody>
        </p:sp>
        <p:sp>
          <p:nvSpPr>
            <p:cNvPr id="20729" name="Line 249"/>
            <p:cNvSpPr>
              <a:spLocks noChangeShapeType="1"/>
            </p:cNvSpPr>
            <p:nvPr/>
          </p:nvSpPr>
          <p:spPr bwMode="auto">
            <a:xfrm flipV="1">
              <a:off x="6875463" y="923925"/>
              <a:ext cx="66675" cy="19050"/>
            </a:xfrm>
            <a:prstGeom prst="line">
              <a:avLst/>
            </a:prstGeom>
            <a:noFill/>
            <a:ln w="25400">
              <a:solidFill>
                <a:srgbClr val="FF0000"/>
              </a:solidFill>
              <a:round/>
              <a:headEnd/>
              <a:tailEnd/>
            </a:ln>
          </p:spPr>
          <p:txBody>
            <a:bodyPr/>
            <a:lstStyle/>
            <a:p>
              <a:endParaRPr lang="en-AU" dirty="0"/>
            </a:p>
          </p:txBody>
        </p:sp>
        <p:sp>
          <p:nvSpPr>
            <p:cNvPr id="20730" name="Line 250"/>
            <p:cNvSpPr>
              <a:spLocks noChangeShapeType="1"/>
            </p:cNvSpPr>
            <p:nvPr/>
          </p:nvSpPr>
          <p:spPr bwMode="auto">
            <a:xfrm flipV="1">
              <a:off x="6942138" y="904875"/>
              <a:ext cx="68262" cy="19050"/>
            </a:xfrm>
            <a:prstGeom prst="line">
              <a:avLst/>
            </a:prstGeom>
            <a:noFill/>
            <a:ln w="25400">
              <a:solidFill>
                <a:srgbClr val="FF0000"/>
              </a:solidFill>
              <a:round/>
              <a:headEnd/>
              <a:tailEnd/>
            </a:ln>
          </p:spPr>
          <p:txBody>
            <a:bodyPr/>
            <a:lstStyle/>
            <a:p>
              <a:endParaRPr lang="en-AU" dirty="0"/>
            </a:p>
          </p:txBody>
        </p:sp>
        <p:sp>
          <p:nvSpPr>
            <p:cNvPr id="20731" name="Line 251"/>
            <p:cNvSpPr>
              <a:spLocks noChangeShapeType="1"/>
            </p:cNvSpPr>
            <p:nvPr/>
          </p:nvSpPr>
          <p:spPr bwMode="auto">
            <a:xfrm flipV="1">
              <a:off x="7010400" y="895350"/>
              <a:ext cx="68263" cy="9525"/>
            </a:xfrm>
            <a:prstGeom prst="line">
              <a:avLst/>
            </a:prstGeom>
            <a:noFill/>
            <a:ln w="25400">
              <a:solidFill>
                <a:srgbClr val="FF0000"/>
              </a:solidFill>
              <a:round/>
              <a:headEnd/>
              <a:tailEnd/>
            </a:ln>
          </p:spPr>
          <p:txBody>
            <a:bodyPr/>
            <a:lstStyle/>
            <a:p>
              <a:endParaRPr lang="en-AU" dirty="0"/>
            </a:p>
          </p:txBody>
        </p:sp>
        <p:sp>
          <p:nvSpPr>
            <p:cNvPr id="20732" name="Line 252"/>
            <p:cNvSpPr>
              <a:spLocks noChangeShapeType="1"/>
            </p:cNvSpPr>
            <p:nvPr/>
          </p:nvSpPr>
          <p:spPr bwMode="auto">
            <a:xfrm flipV="1">
              <a:off x="7078663" y="885825"/>
              <a:ext cx="66675" cy="9525"/>
            </a:xfrm>
            <a:prstGeom prst="line">
              <a:avLst/>
            </a:prstGeom>
            <a:noFill/>
            <a:ln w="25400">
              <a:solidFill>
                <a:srgbClr val="FF0000"/>
              </a:solidFill>
              <a:round/>
              <a:headEnd/>
              <a:tailEnd/>
            </a:ln>
          </p:spPr>
          <p:txBody>
            <a:bodyPr/>
            <a:lstStyle/>
            <a:p>
              <a:endParaRPr lang="en-AU" dirty="0"/>
            </a:p>
          </p:txBody>
        </p:sp>
        <p:sp>
          <p:nvSpPr>
            <p:cNvPr id="20733" name="Line 253"/>
            <p:cNvSpPr>
              <a:spLocks noChangeShapeType="1"/>
            </p:cNvSpPr>
            <p:nvPr/>
          </p:nvSpPr>
          <p:spPr bwMode="auto">
            <a:xfrm flipV="1">
              <a:off x="7145338" y="876300"/>
              <a:ext cx="68262" cy="9525"/>
            </a:xfrm>
            <a:prstGeom prst="line">
              <a:avLst/>
            </a:prstGeom>
            <a:noFill/>
            <a:ln w="25400">
              <a:solidFill>
                <a:srgbClr val="FF0000"/>
              </a:solidFill>
              <a:round/>
              <a:headEnd/>
              <a:tailEnd/>
            </a:ln>
          </p:spPr>
          <p:txBody>
            <a:bodyPr/>
            <a:lstStyle/>
            <a:p>
              <a:endParaRPr lang="en-AU" dirty="0"/>
            </a:p>
          </p:txBody>
        </p:sp>
        <p:sp>
          <p:nvSpPr>
            <p:cNvPr id="20734" name="Line 254"/>
            <p:cNvSpPr>
              <a:spLocks noChangeShapeType="1"/>
            </p:cNvSpPr>
            <p:nvPr/>
          </p:nvSpPr>
          <p:spPr bwMode="auto">
            <a:xfrm flipV="1">
              <a:off x="7213600" y="866775"/>
              <a:ext cx="68263" cy="9525"/>
            </a:xfrm>
            <a:prstGeom prst="line">
              <a:avLst/>
            </a:prstGeom>
            <a:noFill/>
            <a:ln w="25400">
              <a:solidFill>
                <a:srgbClr val="FF0000"/>
              </a:solidFill>
              <a:round/>
              <a:headEnd/>
              <a:tailEnd/>
            </a:ln>
          </p:spPr>
          <p:txBody>
            <a:bodyPr/>
            <a:lstStyle/>
            <a:p>
              <a:endParaRPr lang="en-AU" dirty="0"/>
            </a:p>
          </p:txBody>
        </p:sp>
        <p:sp>
          <p:nvSpPr>
            <p:cNvPr id="20735" name="Line 255"/>
            <p:cNvSpPr>
              <a:spLocks noChangeShapeType="1"/>
            </p:cNvSpPr>
            <p:nvPr/>
          </p:nvSpPr>
          <p:spPr bwMode="auto">
            <a:xfrm>
              <a:off x="7281863" y="866775"/>
              <a:ext cx="66675" cy="1588"/>
            </a:xfrm>
            <a:prstGeom prst="line">
              <a:avLst/>
            </a:prstGeom>
            <a:noFill/>
            <a:ln w="25400">
              <a:solidFill>
                <a:srgbClr val="FF0000"/>
              </a:solidFill>
              <a:round/>
              <a:headEnd/>
              <a:tailEnd/>
            </a:ln>
          </p:spPr>
          <p:txBody>
            <a:bodyPr/>
            <a:lstStyle/>
            <a:p>
              <a:endParaRPr lang="en-AU" dirty="0"/>
            </a:p>
          </p:txBody>
        </p:sp>
        <p:sp>
          <p:nvSpPr>
            <p:cNvPr id="20736" name="Line 256"/>
            <p:cNvSpPr>
              <a:spLocks noChangeShapeType="1"/>
            </p:cNvSpPr>
            <p:nvPr/>
          </p:nvSpPr>
          <p:spPr bwMode="auto">
            <a:xfrm flipV="1">
              <a:off x="7348538" y="857250"/>
              <a:ext cx="68262" cy="9525"/>
            </a:xfrm>
            <a:prstGeom prst="line">
              <a:avLst/>
            </a:prstGeom>
            <a:noFill/>
            <a:ln w="25400">
              <a:solidFill>
                <a:srgbClr val="FF0000"/>
              </a:solidFill>
              <a:round/>
              <a:headEnd/>
              <a:tailEnd/>
            </a:ln>
          </p:spPr>
          <p:txBody>
            <a:bodyPr/>
            <a:lstStyle/>
            <a:p>
              <a:endParaRPr lang="en-AU" dirty="0"/>
            </a:p>
          </p:txBody>
        </p:sp>
        <p:sp>
          <p:nvSpPr>
            <p:cNvPr id="20737" name="Line 257"/>
            <p:cNvSpPr>
              <a:spLocks noChangeShapeType="1"/>
            </p:cNvSpPr>
            <p:nvPr/>
          </p:nvSpPr>
          <p:spPr bwMode="auto">
            <a:xfrm>
              <a:off x="7416800" y="857250"/>
              <a:ext cx="68263" cy="1588"/>
            </a:xfrm>
            <a:prstGeom prst="line">
              <a:avLst/>
            </a:prstGeom>
            <a:noFill/>
            <a:ln w="25400">
              <a:solidFill>
                <a:srgbClr val="FF0000"/>
              </a:solidFill>
              <a:round/>
              <a:headEnd/>
              <a:tailEnd/>
            </a:ln>
          </p:spPr>
          <p:txBody>
            <a:bodyPr/>
            <a:lstStyle/>
            <a:p>
              <a:endParaRPr lang="en-AU" dirty="0"/>
            </a:p>
          </p:txBody>
        </p:sp>
        <p:sp>
          <p:nvSpPr>
            <p:cNvPr id="20738" name="Line 258"/>
            <p:cNvSpPr>
              <a:spLocks noChangeShapeType="1"/>
            </p:cNvSpPr>
            <p:nvPr/>
          </p:nvSpPr>
          <p:spPr bwMode="auto">
            <a:xfrm>
              <a:off x="7485063" y="857250"/>
              <a:ext cx="66675" cy="1588"/>
            </a:xfrm>
            <a:prstGeom prst="line">
              <a:avLst/>
            </a:prstGeom>
            <a:noFill/>
            <a:ln w="25400">
              <a:solidFill>
                <a:srgbClr val="FF0000"/>
              </a:solidFill>
              <a:round/>
              <a:headEnd/>
              <a:tailEnd/>
            </a:ln>
          </p:spPr>
          <p:txBody>
            <a:bodyPr/>
            <a:lstStyle/>
            <a:p>
              <a:endParaRPr lang="en-AU" dirty="0"/>
            </a:p>
          </p:txBody>
        </p:sp>
        <p:sp>
          <p:nvSpPr>
            <p:cNvPr id="20739" name="Line 259"/>
            <p:cNvSpPr>
              <a:spLocks noChangeShapeType="1"/>
            </p:cNvSpPr>
            <p:nvPr/>
          </p:nvSpPr>
          <p:spPr bwMode="auto">
            <a:xfrm>
              <a:off x="7551738" y="857250"/>
              <a:ext cx="68262" cy="1588"/>
            </a:xfrm>
            <a:prstGeom prst="line">
              <a:avLst/>
            </a:prstGeom>
            <a:noFill/>
            <a:ln w="25400">
              <a:solidFill>
                <a:srgbClr val="FF0000"/>
              </a:solidFill>
              <a:round/>
              <a:headEnd/>
              <a:tailEnd/>
            </a:ln>
          </p:spPr>
          <p:txBody>
            <a:bodyPr/>
            <a:lstStyle/>
            <a:p>
              <a:endParaRPr lang="en-AU" dirty="0"/>
            </a:p>
          </p:txBody>
        </p:sp>
        <p:sp>
          <p:nvSpPr>
            <p:cNvPr id="20740" name="Line 260"/>
            <p:cNvSpPr>
              <a:spLocks noChangeShapeType="1"/>
            </p:cNvSpPr>
            <p:nvPr/>
          </p:nvSpPr>
          <p:spPr bwMode="auto">
            <a:xfrm>
              <a:off x="7620000" y="857250"/>
              <a:ext cx="68263" cy="1588"/>
            </a:xfrm>
            <a:prstGeom prst="line">
              <a:avLst/>
            </a:prstGeom>
            <a:noFill/>
            <a:ln w="25400">
              <a:solidFill>
                <a:srgbClr val="FF0000"/>
              </a:solidFill>
              <a:round/>
              <a:headEnd/>
              <a:tailEnd/>
            </a:ln>
          </p:spPr>
          <p:txBody>
            <a:bodyPr/>
            <a:lstStyle/>
            <a:p>
              <a:endParaRPr lang="en-AU" dirty="0"/>
            </a:p>
          </p:txBody>
        </p:sp>
        <p:sp>
          <p:nvSpPr>
            <p:cNvPr id="20741" name="Line 261"/>
            <p:cNvSpPr>
              <a:spLocks noChangeShapeType="1"/>
            </p:cNvSpPr>
            <p:nvPr/>
          </p:nvSpPr>
          <p:spPr bwMode="auto">
            <a:xfrm>
              <a:off x="7688263" y="857250"/>
              <a:ext cx="66675" cy="1588"/>
            </a:xfrm>
            <a:prstGeom prst="line">
              <a:avLst/>
            </a:prstGeom>
            <a:noFill/>
            <a:ln w="25400">
              <a:solidFill>
                <a:srgbClr val="FF0000"/>
              </a:solidFill>
              <a:round/>
              <a:headEnd/>
              <a:tailEnd/>
            </a:ln>
          </p:spPr>
          <p:txBody>
            <a:bodyPr/>
            <a:lstStyle/>
            <a:p>
              <a:endParaRPr lang="en-AU" dirty="0"/>
            </a:p>
          </p:txBody>
        </p:sp>
        <p:sp>
          <p:nvSpPr>
            <p:cNvPr id="20742" name="Line 262"/>
            <p:cNvSpPr>
              <a:spLocks noChangeShapeType="1"/>
            </p:cNvSpPr>
            <p:nvPr/>
          </p:nvSpPr>
          <p:spPr bwMode="auto">
            <a:xfrm>
              <a:off x="7754938" y="857250"/>
              <a:ext cx="76200" cy="9525"/>
            </a:xfrm>
            <a:prstGeom prst="line">
              <a:avLst/>
            </a:prstGeom>
            <a:noFill/>
            <a:ln w="25400">
              <a:solidFill>
                <a:srgbClr val="FF0000"/>
              </a:solidFill>
              <a:round/>
              <a:headEnd/>
              <a:tailEnd/>
            </a:ln>
          </p:spPr>
          <p:txBody>
            <a:bodyPr/>
            <a:lstStyle/>
            <a:p>
              <a:endParaRPr lang="en-AU" dirty="0"/>
            </a:p>
          </p:txBody>
        </p:sp>
        <p:sp>
          <p:nvSpPr>
            <p:cNvPr id="20743" name="Line 263"/>
            <p:cNvSpPr>
              <a:spLocks noChangeShapeType="1"/>
            </p:cNvSpPr>
            <p:nvPr/>
          </p:nvSpPr>
          <p:spPr bwMode="auto">
            <a:xfrm>
              <a:off x="7831138" y="866775"/>
              <a:ext cx="68262" cy="1588"/>
            </a:xfrm>
            <a:prstGeom prst="line">
              <a:avLst/>
            </a:prstGeom>
            <a:noFill/>
            <a:ln w="25400">
              <a:solidFill>
                <a:srgbClr val="FF0000"/>
              </a:solidFill>
              <a:round/>
              <a:headEnd/>
              <a:tailEnd/>
            </a:ln>
          </p:spPr>
          <p:txBody>
            <a:bodyPr/>
            <a:lstStyle/>
            <a:p>
              <a:endParaRPr lang="en-AU" dirty="0"/>
            </a:p>
          </p:txBody>
        </p:sp>
        <p:sp>
          <p:nvSpPr>
            <p:cNvPr id="20744" name="Line 264"/>
            <p:cNvSpPr>
              <a:spLocks noChangeShapeType="1"/>
            </p:cNvSpPr>
            <p:nvPr/>
          </p:nvSpPr>
          <p:spPr bwMode="auto">
            <a:xfrm>
              <a:off x="7899400" y="866775"/>
              <a:ext cx="68263" cy="9525"/>
            </a:xfrm>
            <a:prstGeom prst="line">
              <a:avLst/>
            </a:prstGeom>
            <a:noFill/>
            <a:ln w="25400">
              <a:solidFill>
                <a:srgbClr val="FF0000"/>
              </a:solidFill>
              <a:round/>
              <a:headEnd/>
              <a:tailEnd/>
            </a:ln>
          </p:spPr>
          <p:txBody>
            <a:bodyPr/>
            <a:lstStyle/>
            <a:p>
              <a:endParaRPr lang="en-AU" dirty="0"/>
            </a:p>
          </p:txBody>
        </p:sp>
        <p:sp>
          <p:nvSpPr>
            <p:cNvPr id="20745" name="Line 265"/>
            <p:cNvSpPr>
              <a:spLocks noChangeShapeType="1"/>
            </p:cNvSpPr>
            <p:nvPr/>
          </p:nvSpPr>
          <p:spPr bwMode="auto">
            <a:xfrm>
              <a:off x="7967663" y="876300"/>
              <a:ext cx="66675" cy="1588"/>
            </a:xfrm>
            <a:prstGeom prst="line">
              <a:avLst/>
            </a:prstGeom>
            <a:noFill/>
            <a:ln w="25400">
              <a:solidFill>
                <a:srgbClr val="FF0000"/>
              </a:solidFill>
              <a:round/>
              <a:headEnd/>
              <a:tailEnd/>
            </a:ln>
          </p:spPr>
          <p:txBody>
            <a:bodyPr/>
            <a:lstStyle/>
            <a:p>
              <a:endParaRPr lang="en-AU" dirty="0"/>
            </a:p>
          </p:txBody>
        </p:sp>
        <p:sp>
          <p:nvSpPr>
            <p:cNvPr id="20746" name="Line 266"/>
            <p:cNvSpPr>
              <a:spLocks noChangeShapeType="1"/>
            </p:cNvSpPr>
            <p:nvPr/>
          </p:nvSpPr>
          <p:spPr bwMode="auto">
            <a:xfrm>
              <a:off x="8034338" y="876300"/>
              <a:ext cx="68262" cy="9525"/>
            </a:xfrm>
            <a:prstGeom prst="line">
              <a:avLst/>
            </a:prstGeom>
            <a:noFill/>
            <a:ln w="25400">
              <a:solidFill>
                <a:srgbClr val="FF0000"/>
              </a:solidFill>
              <a:round/>
              <a:headEnd/>
              <a:tailEnd/>
            </a:ln>
          </p:spPr>
          <p:txBody>
            <a:bodyPr/>
            <a:lstStyle/>
            <a:p>
              <a:endParaRPr lang="en-AU" dirty="0"/>
            </a:p>
          </p:txBody>
        </p:sp>
        <p:sp>
          <p:nvSpPr>
            <p:cNvPr id="20747" name="Line 267"/>
            <p:cNvSpPr>
              <a:spLocks noChangeShapeType="1"/>
            </p:cNvSpPr>
            <p:nvPr/>
          </p:nvSpPr>
          <p:spPr bwMode="auto">
            <a:xfrm>
              <a:off x="8102600" y="885825"/>
              <a:ext cx="68263" cy="9525"/>
            </a:xfrm>
            <a:prstGeom prst="line">
              <a:avLst/>
            </a:prstGeom>
            <a:noFill/>
            <a:ln w="25400">
              <a:solidFill>
                <a:srgbClr val="FF0000"/>
              </a:solidFill>
              <a:round/>
              <a:headEnd/>
              <a:tailEnd/>
            </a:ln>
          </p:spPr>
          <p:txBody>
            <a:bodyPr/>
            <a:lstStyle/>
            <a:p>
              <a:endParaRPr lang="en-AU" dirty="0"/>
            </a:p>
          </p:txBody>
        </p:sp>
        <p:sp>
          <p:nvSpPr>
            <p:cNvPr id="20748" name="Line 268"/>
            <p:cNvSpPr>
              <a:spLocks noChangeShapeType="1"/>
            </p:cNvSpPr>
            <p:nvPr/>
          </p:nvSpPr>
          <p:spPr bwMode="auto">
            <a:xfrm>
              <a:off x="8170863" y="895350"/>
              <a:ext cx="66675" cy="19050"/>
            </a:xfrm>
            <a:prstGeom prst="line">
              <a:avLst/>
            </a:prstGeom>
            <a:noFill/>
            <a:ln w="25400">
              <a:solidFill>
                <a:srgbClr val="FF0000"/>
              </a:solidFill>
              <a:round/>
              <a:headEnd/>
              <a:tailEnd/>
            </a:ln>
          </p:spPr>
          <p:txBody>
            <a:bodyPr/>
            <a:lstStyle/>
            <a:p>
              <a:endParaRPr lang="en-AU" dirty="0"/>
            </a:p>
          </p:txBody>
        </p:sp>
        <p:sp>
          <p:nvSpPr>
            <p:cNvPr id="20749" name="Line 269"/>
            <p:cNvSpPr>
              <a:spLocks noChangeShapeType="1"/>
            </p:cNvSpPr>
            <p:nvPr/>
          </p:nvSpPr>
          <p:spPr bwMode="auto">
            <a:xfrm>
              <a:off x="8237538" y="914400"/>
              <a:ext cx="68262" cy="19050"/>
            </a:xfrm>
            <a:prstGeom prst="line">
              <a:avLst/>
            </a:prstGeom>
            <a:noFill/>
            <a:ln w="25400">
              <a:solidFill>
                <a:srgbClr val="FF0000"/>
              </a:solidFill>
              <a:round/>
              <a:headEnd/>
              <a:tailEnd/>
            </a:ln>
          </p:spPr>
          <p:txBody>
            <a:bodyPr/>
            <a:lstStyle/>
            <a:p>
              <a:endParaRPr lang="en-AU" dirty="0"/>
            </a:p>
          </p:txBody>
        </p:sp>
        <p:sp>
          <p:nvSpPr>
            <p:cNvPr id="20750" name="Line 270"/>
            <p:cNvSpPr>
              <a:spLocks noChangeShapeType="1"/>
            </p:cNvSpPr>
            <p:nvPr/>
          </p:nvSpPr>
          <p:spPr bwMode="auto">
            <a:xfrm>
              <a:off x="8305800" y="933450"/>
              <a:ext cx="68263" cy="19050"/>
            </a:xfrm>
            <a:prstGeom prst="line">
              <a:avLst/>
            </a:prstGeom>
            <a:noFill/>
            <a:ln w="25400">
              <a:solidFill>
                <a:srgbClr val="FF0000"/>
              </a:solidFill>
              <a:round/>
              <a:headEnd/>
              <a:tailEnd/>
            </a:ln>
          </p:spPr>
          <p:txBody>
            <a:bodyPr/>
            <a:lstStyle/>
            <a:p>
              <a:endParaRPr lang="en-AU" dirty="0"/>
            </a:p>
          </p:txBody>
        </p:sp>
        <p:sp>
          <p:nvSpPr>
            <p:cNvPr id="20751" name="Line 271"/>
            <p:cNvSpPr>
              <a:spLocks noChangeShapeType="1"/>
            </p:cNvSpPr>
            <p:nvPr/>
          </p:nvSpPr>
          <p:spPr bwMode="auto">
            <a:xfrm>
              <a:off x="8374063" y="952500"/>
              <a:ext cx="66675" cy="28575"/>
            </a:xfrm>
            <a:prstGeom prst="line">
              <a:avLst/>
            </a:prstGeom>
            <a:noFill/>
            <a:ln w="25400">
              <a:solidFill>
                <a:srgbClr val="FF0000"/>
              </a:solidFill>
              <a:round/>
              <a:headEnd/>
              <a:tailEnd/>
            </a:ln>
          </p:spPr>
          <p:txBody>
            <a:bodyPr/>
            <a:lstStyle/>
            <a:p>
              <a:endParaRPr lang="en-AU" dirty="0"/>
            </a:p>
          </p:txBody>
        </p:sp>
        <p:sp>
          <p:nvSpPr>
            <p:cNvPr id="20752" name="Line 272"/>
            <p:cNvSpPr>
              <a:spLocks noChangeShapeType="1"/>
            </p:cNvSpPr>
            <p:nvPr/>
          </p:nvSpPr>
          <p:spPr bwMode="auto">
            <a:xfrm>
              <a:off x="8440738" y="981075"/>
              <a:ext cx="68262" cy="47625"/>
            </a:xfrm>
            <a:prstGeom prst="line">
              <a:avLst/>
            </a:prstGeom>
            <a:noFill/>
            <a:ln w="25400">
              <a:solidFill>
                <a:srgbClr val="FF0000"/>
              </a:solidFill>
              <a:round/>
              <a:headEnd/>
              <a:tailEnd/>
            </a:ln>
          </p:spPr>
          <p:txBody>
            <a:bodyPr/>
            <a:lstStyle/>
            <a:p>
              <a:endParaRPr lang="en-AU" dirty="0"/>
            </a:p>
          </p:txBody>
        </p:sp>
        <p:sp>
          <p:nvSpPr>
            <p:cNvPr id="20753" name="Line 273"/>
            <p:cNvSpPr>
              <a:spLocks noChangeShapeType="1"/>
            </p:cNvSpPr>
            <p:nvPr/>
          </p:nvSpPr>
          <p:spPr bwMode="auto">
            <a:xfrm>
              <a:off x="8509000" y="1028700"/>
              <a:ext cx="68263" cy="66675"/>
            </a:xfrm>
            <a:prstGeom prst="line">
              <a:avLst/>
            </a:prstGeom>
            <a:noFill/>
            <a:ln w="25400">
              <a:solidFill>
                <a:srgbClr val="FF0000"/>
              </a:solidFill>
              <a:round/>
              <a:headEnd/>
              <a:tailEnd/>
            </a:ln>
          </p:spPr>
          <p:txBody>
            <a:bodyPr/>
            <a:lstStyle/>
            <a:p>
              <a:endParaRPr lang="en-AU" dirty="0"/>
            </a:p>
          </p:txBody>
        </p:sp>
        <p:sp>
          <p:nvSpPr>
            <p:cNvPr id="20754" name="Line 274"/>
            <p:cNvSpPr>
              <a:spLocks noChangeShapeType="1"/>
            </p:cNvSpPr>
            <p:nvPr/>
          </p:nvSpPr>
          <p:spPr bwMode="auto">
            <a:xfrm>
              <a:off x="8577263" y="1095375"/>
              <a:ext cx="66675" cy="95250"/>
            </a:xfrm>
            <a:prstGeom prst="line">
              <a:avLst/>
            </a:prstGeom>
            <a:noFill/>
            <a:ln w="25400">
              <a:solidFill>
                <a:srgbClr val="FF0000"/>
              </a:solidFill>
              <a:round/>
              <a:headEnd/>
              <a:tailEnd/>
            </a:ln>
          </p:spPr>
          <p:txBody>
            <a:bodyPr/>
            <a:lstStyle/>
            <a:p>
              <a:endParaRPr lang="en-AU" dirty="0"/>
            </a:p>
          </p:txBody>
        </p:sp>
        <p:sp>
          <p:nvSpPr>
            <p:cNvPr id="20755" name="Line 275"/>
            <p:cNvSpPr>
              <a:spLocks noChangeShapeType="1"/>
            </p:cNvSpPr>
            <p:nvPr/>
          </p:nvSpPr>
          <p:spPr bwMode="auto">
            <a:xfrm>
              <a:off x="8643938" y="1190625"/>
              <a:ext cx="68262" cy="180975"/>
            </a:xfrm>
            <a:prstGeom prst="line">
              <a:avLst/>
            </a:prstGeom>
            <a:noFill/>
            <a:ln w="25400">
              <a:solidFill>
                <a:srgbClr val="FF0000"/>
              </a:solidFill>
              <a:round/>
              <a:headEnd/>
              <a:tailEnd/>
            </a:ln>
          </p:spPr>
          <p:txBody>
            <a:bodyPr/>
            <a:lstStyle/>
            <a:p>
              <a:endParaRPr lang="en-AU" dirty="0"/>
            </a:p>
          </p:txBody>
        </p:sp>
        <p:sp>
          <p:nvSpPr>
            <p:cNvPr id="20756" name="Line 276"/>
            <p:cNvSpPr>
              <a:spLocks noChangeShapeType="1"/>
            </p:cNvSpPr>
            <p:nvPr/>
          </p:nvSpPr>
          <p:spPr bwMode="auto">
            <a:xfrm>
              <a:off x="8712200" y="1371600"/>
              <a:ext cx="68263" cy="409575"/>
            </a:xfrm>
            <a:prstGeom prst="line">
              <a:avLst/>
            </a:prstGeom>
            <a:noFill/>
            <a:ln w="25400">
              <a:solidFill>
                <a:srgbClr val="FF0000"/>
              </a:solidFill>
              <a:round/>
              <a:headEnd/>
              <a:tailEnd/>
            </a:ln>
          </p:spPr>
          <p:txBody>
            <a:bodyPr/>
            <a:lstStyle/>
            <a:p>
              <a:endParaRPr lang="en-AU" dirty="0"/>
            </a:p>
          </p:txBody>
        </p:sp>
        <p:sp>
          <p:nvSpPr>
            <p:cNvPr id="20757" name="Line 277"/>
            <p:cNvSpPr>
              <a:spLocks noChangeShapeType="1"/>
            </p:cNvSpPr>
            <p:nvPr/>
          </p:nvSpPr>
          <p:spPr bwMode="auto">
            <a:xfrm>
              <a:off x="8780463" y="1781175"/>
              <a:ext cx="66675" cy="514350"/>
            </a:xfrm>
            <a:prstGeom prst="line">
              <a:avLst/>
            </a:prstGeom>
            <a:noFill/>
            <a:ln w="25400">
              <a:solidFill>
                <a:srgbClr val="FF0000"/>
              </a:solidFill>
              <a:round/>
              <a:headEnd/>
              <a:tailEnd/>
            </a:ln>
          </p:spPr>
          <p:txBody>
            <a:bodyPr/>
            <a:lstStyle/>
            <a:p>
              <a:endParaRPr lang="en-AU" dirty="0"/>
            </a:p>
          </p:txBody>
        </p:sp>
        <p:sp>
          <p:nvSpPr>
            <p:cNvPr id="20758" name="Rectangle 278"/>
            <p:cNvSpPr>
              <a:spLocks noChangeArrowheads="1"/>
            </p:cNvSpPr>
            <p:nvPr/>
          </p:nvSpPr>
          <p:spPr bwMode="auto">
            <a:xfrm>
              <a:off x="6654800" y="352425"/>
              <a:ext cx="2478116" cy="298431"/>
            </a:xfrm>
            <a:prstGeom prst="rect">
              <a:avLst/>
            </a:prstGeom>
            <a:noFill/>
            <a:ln w="9525">
              <a:noFill/>
              <a:miter lim="800000"/>
              <a:headEnd/>
              <a:tailEnd/>
            </a:ln>
          </p:spPr>
          <p:txBody>
            <a:bodyPr wrap="none" lIns="0" tIns="0" rIns="0" bIns="0">
              <a:spAutoFit/>
            </a:bodyPr>
            <a:lstStyle/>
            <a:p>
              <a:r>
                <a:rPr lang="en-GB" altLang="en-US" b="1" dirty="0">
                  <a:latin typeface="Arial" charset="0"/>
                </a:rPr>
                <a:t>Survival probability</a:t>
              </a:r>
              <a:endParaRPr lang="en-GB" altLang="en-US" sz="2800" dirty="0"/>
            </a:p>
          </p:txBody>
        </p:sp>
        <p:sp>
          <p:nvSpPr>
            <p:cNvPr id="20759" name="Rectangle 279"/>
            <p:cNvSpPr>
              <a:spLocks noChangeArrowheads="1"/>
            </p:cNvSpPr>
            <p:nvPr/>
          </p:nvSpPr>
          <p:spPr bwMode="auto">
            <a:xfrm>
              <a:off x="6621463" y="2390775"/>
              <a:ext cx="9830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a:t>
              </a:r>
              <a:endParaRPr lang="en-GB" altLang="en-US" dirty="0"/>
            </a:p>
          </p:txBody>
        </p:sp>
        <p:sp>
          <p:nvSpPr>
            <p:cNvPr id="20760" name="Rectangle 280"/>
            <p:cNvSpPr>
              <a:spLocks noChangeArrowheads="1"/>
            </p:cNvSpPr>
            <p:nvPr/>
          </p:nvSpPr>
          <p:spPr bwMode="auto">
            <a:xfrm>
              <a:off x="6510338" y="2028825"/>
              <a:ext cx="24669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0.2</a:t>
              </a:r>
              <a:endParaRPr lang="en-GB" altLang="en-US" dirty="0"/>
            </a:p>
          </p:txBody>
        </p:sp>
        <p:sp>
          <p:nvSpPr>
            <p:cNvPr id="20761" name="Rectangle 281"/>
            <p:cNvSpPr>
              <a:spLocks noChangeArrowheads="1"/>
            </p:cNvSpPr>
            <p:nvPr/>
          </p:nvSpPr>
          <p:spPr bwMode="auto">
            <a:xfrm>
              <a:off x="6510338" y="1676400"/>
              <a:ext cx="24669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0.4</a:t>
              </a:r>
              <a:endParaRPr lang="en-GB" altLang="en-US" dirty="0"/>
            </a:p>
          </p:txBody>
        </p:sp>
        <p:sp>
          <p:nvSpPr>
            <p:cNvPr id="20762" name="Rectangle 282"/>
            <p:cNvSpPr>
              <a:spLocks noChangeArrowheads="1"/>
            </p:cNvSpPr>
            <p:nvPr/>
          </p:nvSpPr>
          <p:spPr bwMode="auto">
            <a:xfrm>
              <a:off x="6510338" y="1314450"/>
              <a:ext cx="24669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0.6</a:t>
              </a:r>
              <a:endParaRPr lang="en-GB" altLang="en-US" dirty="0"/>
            </a:p>
          </p:txBody>
        </p:sp>
        <p:sp>
          <p:nvSpPr>
            <p:cNvPr id="20763" name="Rectangle 283"/>
            <p:cNvSpPr>
              <a:spLocks noChangeArrowheads="1"/>
            </p:cNvSpPr>
            <p:nvPr/>
          </p:nvSpPr>
          <p:spPr bwMode="auto">
            <a:xfrm>
              <a:off x="6510338" y="962025"/>
              <a:ext cx="24669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0.8</a:t>
              </a:r>
              <a:endParaRPr lang="en-GB" altLang="en-US" dirty="0"/>
            </a:p>
          </p:txBody>
        </p:sp>
        <p:sp>
          <p:nvSpPr>
            <p:cNvPr id="20764" name="Rectangle 284"/>
            <p:cNvSpPr>
              <a:spLocks noChangeArrowheads="1"/>
            </p:cNvSpPr>
            <p:nvPr/>
          </p:nvSpPr>
          <p:spPr bwMode="auto">
            <a:xfrm>
              <a:off x="6621463" y="600075"/>
              <a:ext cx="98309"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1</a:t>
              </a:r>
              <a:endParaRPr lang="en-GB" altLang="en-US" dirty="0"/>
            </a:p>
          </p:txBody>
        </p:sp>
        <p:sp>
          <p:nvSpPr>
            <p:cNvPr id="20765" name="Rectangle 285"/>
            <p:cNvSpPr>
              <a:spLocks noChangeArrowheads="1"/>
            </p:cNvSpPr>
            <p:nvPr/>
          </p:nvSpPr>
          <p:spPr bwMode="auto">
            <a:xfrm>
              <a:off x="67310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10</a:t>
              </a:r>
              <a:endParaRPr lang="en-GB" altLang="en-US" dirty="0"/>
            </a:p>
          </p:txBody>
        </p:sp>
        <p:sp>
          <p:nvSpPr>
            <p:cNvPr id="20766" name="Rectangle 286"/>
            <p:cNvSpPr>
              <a:spLocks noChangeArrowheads="1"/>
            </p:cNvSpPr>
            <p:nvPr/>
          </p:nvSpPr>
          <p:spPr bwMode="auto">
            <a:xfrm>
              <a:off x="7069138"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15</a:t>
              </a:r>
              <a:endParaRPr lang="en-GB" altLang="en-US" dirty="0"/>
            </a:p>
          </p:txBody>
        </p:sp>
        <p:sp>
          <p:nvSpPr>
            <p:cNvPr id="20767" name="Rectangle 287"/>
            <p:cNvSpPr>
              <a:spLocks noChangeArrowheads="1"/>
            </p:cNvSpPr>
            <p:nvPr/>
          </p:nvSpPr>
          <p:spPr bwMode="auto">
            <a:xfrm>
              <a:off x="7408862"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20</a:t>
              </a:r>
              <a:endParaRPr lang="en-GB" altLang="en-US" dirty="0"/>
            </a:p>
          </p:txBody>
        </p:sp>
        <p:sp>
          <p:nvSpPr>
            <p:cNvPr id="20768" name="Rectangle 288"/>
            <p:cNvSpPr>
              <a:spLocks noChangeArrowheads="1"/>
            </p:cNvSpPr>
            <p:nvPr/>
          </p:nvSpPr>
          <p:spPr bwMode="auto">
            <a:xfrm>
              <a:off x="7754938"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25</a:t>
              </a:r>
              <a:endParaRPr lang="en-GB" altLang="en-US" dirty="0"/>
            </a:p>
          </p:txBody>
        </p:sp>
        <p:sp>
          <p:nvSpPr>
            <p:cNvPr id="20769" name="Rectangle 289"/>
            <p:cNvSpPr>
              <a:spLocks noChangeArrowheads="1"/>
            </p:cNvSpPr>
            <p:nvPr/>
          </p:nvSpPr>
          <p:spPr bwMode="auto">
            <a:xfrm>
              <a:off x="8094663"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30</a:t>
              </a:r>
              <a:endParaRPr lang="en-GB" altLang="en-US" dirty="0"/>
            </a:p>
          </p:txBody>
        </p:sp>
        <p:sp>
          <p:nvSpPr>
            <p:cNvPr id="20770" name="Rectangle 290"/>
            <p:cNvSpPr>
              <a:spLocks noChangeArrowheads="1"/>
            </p:cNvSpPr>
            <p:nvPr/>
          </p:nvSpPr>
          <p:spPr bwMode="auto">
            <a:xfrm>
              <a:off x="8432800"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35</a:t>
              </a:r>
              <a:endParaRPr lang="en-GB" altLang="en-US" dirty="0"/>
            </a:p>
          </p:txBody>
        </p:sp>
        <p:sp>
          <p:nvSpPr>
            <p:cNvPr id="20771" name="Rectangle 291"/>
            <p:cNvSpPr>
              <a:spLocks noChangeArrowheads="1"/>
            </p:cNvSpPr>
            <p:nvPr/>
          </p:nvSpPr>
          <p:spPr bwMode="auto">
            <a:xfrm>
              <a:off x="8770938" y="2619375"/>
              <a:ext cx="196617" cy="198954"/>
            </a:xfrm>
            <a:prstGeom prst="rect">
              <a:avLst/>
            </a:prstGeom>
            <a:noFill/>
            <a:ln w="9525">
              <a:noFill/>
              <a:miter lim="800000"/>
              <a:headEnd/>
              <a:tailEnd/>
            </a:ln>
          </p:spPr>
          <p:txBody>
            <a:bodyPr wrap="none" lIns="0" tIns="0" rIns="0" bIns="0">
              <a:spAutoFit/>
            </a:bodyPr>
            <a:lstStyle/>
            <a:p>
              <a:r>
                <a:rPr lang="en-GB" altLang="en-US" sz="1200" b="1" dirty="0">
                  <a:latin typeface="Arial" charset="0"/>
                </a:rPr>
                <a:t>40</a:t>
              </a:r>
              <a:endParaRPr lang="en-GB" altLang="en-US" dirty="0"/>
            </a:p>
          </p:txBody>
        </p:sp>
        <p:sp>
          <p:nvSpPr>
            <p:cNvPr id="20772" name="Rectangle 292"/>
            <p:cNvSpPr>
              <a:spLocks noChangeArrowheads="1"/>
            </p:cNvSpPr>
            <p:nvPr/>
          </p:nvSpPr>
          <p:spPr bwMode="auto">
            <a:xfrm rot="16200000">
              <a:off x="5871847" y="1392209"/>
              <a:ext cx="813432" cy="249296"/>
            </a:xfrm>
            <a:prstGeom prst="rect">
              <a:avLst/>
            </a:prstGeom>
            <a:noFill/>
            <a:ln w="9525">
              <a:noFill/>
              <a:miter lim="800000"/>
              <a:headEnd/>
              <a:tailEnd/>
            </a:ln>
          </p:spPr>
          <p:txBody>
            <a:bodyPr wrap="none" lIns="0" tIns="0" rIns="0" bIns="0">
              <a:spAutoFit/>
            </a:bodyPr>
            <a:lstStyle/>
            <a:p>
              <a:r>
                <a:rPr lang="en-GB" altLang="en-US" sz="1400" b="1" dirty="0">
                  <a:latin typeface="Arial" charset="0"/>
                </a:rPr>
                <a:t>(per day)</a:t>
              </a:r>
              <a:endParaRPr lang="en-GB" altLang="en-US" sz="2800" dirty="0"/>
            </a:p>
          </p:txBody>
        </p:sp>
        <p:sp>
          <p:nvSpPr>
            <p:cNvPr id="20773" name="Rectangle 293"/>
            <p:cNvSpPr>
              <a:spLocks noChangeArrowheads="1"/>
            </p:cNvSpPr>
            <p:nvPr/>
          </p:nvSpPr>
          <p:spPr bwMode="auto">
            <a:xfrm>
              <a:off x="6172200" y="304800"/>
              <a:ext cx="2819400" cy="2762250"/>
            </a:xfrm>
            <a:prstGeom prst="rect">
              <a:avLst/>
            </a:prstGeom>
            <a:noFill/>
            <a:ln w="0">
              <a:solidFill>
                <a:srgbClr val="000000"/>
              </a:solidFill>
              <a:miter lim="800000"/>
              <a:headEnd/>
              <a:tailEnd/>
            </a:ln>
          </p:spPr>
          <p:txBody>
            <a:bodyPr/>
            <a:lstStyle/>
            <a:p>
              <a:endParaRPr lang="en-AU" dirty="0"/>
            </a:p>
          </p:txBody>
        </p:sp>
        <p:sp>
          <p:nvSpPr>
            <p:cNvPr id="20774" name="Line 294"/>
            <p:cNvSpPr>
              <a:spLocks noChangeShapeType="1"/>
            </p:cNvSpPr>
            <p:nvPr/>
          </p:nvSpPr>
          <p:spPr bwMode="auto">
            <a:xfrm>
              <a:off x="271463" y="4343400"/>
              <a:ext cx="334962" cy="1588"/>
            </a:xfrm>
            <a:prstGeom prst="line">
              <a:avLst/>
            </a:prstGeom>
            <a:noFill/>
            <a:ln w="38100">
              <a:solidFill>
                <a:srgbClr val="FF0000"/>
              </a:solidFill>
              <a:round/>
              <a:headEnd type="none" w="sm" len="sm"/>
              <a:tailEnd type="none" w="sm" len="sm"/>
            </a:ln>
            <a:effectLst/>
          </p:spPr>
          <p:txBody>
            <a:bodyPr wrap="none" anchor="ctr"/>
            <a:lstStyle/>
            <a:p>
              <a:endParaRPr lang="en-AU" dirty="0"/>
            </a:p>
          </p:txBody>
        </p:sp>
        <p:sp>
          <p:nvSpPr>
            <p:cNvPr id="20775" name="Rectangle 295"/>
            <p:cNvSpPr>
              <a:spLocks noChangeArrowheads="1"/>
            </p:cNvSpPr>
            <p:nvPr/>
          </p:nvSpPr>
          <p:spPr bwMode="auto">
            <a:xfrm>
              <a:off x="693738" y="4191001"/>
              <a:ext cx="885593" cy="298431"/>
            </a:xfrm>
            <a:prstGeom prst="rect">
              <a:avLst/>
            </a:prstGeom>
            <a:noFill/>
            <a:ln w="9525">
              <a:noFill/>
              <a:miter lim="800000"/>
              <a:headEnd/>
              <a:tailEnd/>
            </a:ln>
            <a:effectLst/>
          </p:spPr>
          <p:txBody>
            <a:bodyPr wrap="none" lIns="0" tIns="0" rIns="0" bIns="0">
              <a:spAutoFit/>
            </a:bodyPr>
            <a:lstStyle/>
            <a:p>
              <a:pPr>
                <a:spcBef>
                  <a:spcPct val="20000"/>
                </a:spcBef>
              </a:pPr>
              <a:r>
                <a:rPr lang="en-GB" altLang="en-US" b="1" dirty="0">
                  <a:solidFill>
                    <a:srgbClr val="000000"/>
                  </a:solidFill>
                  <a:latin typeface="Arial" charset="0"/>
                </a:rPr>
                <a:t>P.vivax</a:t>
              </a:r>
            </a:p>
          </p:txBody>
        </p:sp>
        <p:sp>
          <p:nvSpPr>
            <p:cNvPr id="20776" name="Line 296"/>
            <p:cNvSpPr>
              <a:spLocks noChangeShapeType="1"/>
            </p:cNvSpPr>
            <p:nvPr/>
          </p:nvSpPr>
          <p:spPr bwMode="auto">
            <a:xfrm>
              <a:off x="271463" y="4724400"/>
              <a:ext cx="336550" cy="1588"/>
            </a:xfrm>
            <a:prstGeom prst="line">
              <a:avLst/>
            </a:prstGeom>
            <a:noFill/>
            <a:ln w="38100">
              <a:solidFill>
                <a:srgbClr val="0000FF"/>
              </a:solidFill>
              <a:prstDash val="sysDot"/>
              <a:round/>
              <a:headEnd type="none" w="sm" len="sm"/>
              <a:tailEnd type="none" w="sm" len="sm"/>
            </a:ln>
            <a:effectLst/>
          </p:spPr>
          <p:txBody>
            <a:bodyPr wrap="none" anchor="ctr"/>
            <a:lstStyle/>
            <a:p>
              <a:endParaRPr lang="en-AU" dirty="0"/>
            </a:p>
          </p:txBody>
        </p:sp>
        <p:sp>
          <p:nvSpPr>
            <p:cNvPr id="20777" name="Rectangle 297"/>
            <p:cNvSpPr>
              <a:spLocks noChangeArrowheads="1"/>
            </p:cNvSpPr>
            <p:nvPr/>
          </p:nvSpPr>
          <p:spPr bwMode="auto">
            <a:xfrm>
              <a:off x="685801" y="4572000"/>
              <a:ext cx="1568187" cy="298431"/>
            </a:xfrm>
            <a:prstGeom prst="rect">
              <a:avLst/>
            </a:prstGeom>
            <a:noFill/>
            <a:ln w="9525">
              <a:noFill/>
              <a:miter lim="800000"/>
              <a:headEnd/>
              <a:tailEnd/>
            </a:ln>
            <a:effectLst/>
          </p:spPr>
          <p:txBody>
            <a:bodyPr wrap="none" lIns="0" tIns="0" rIns="0" bIns="0">
              <a:spAutoFit/>
            </a:bodyPr>
            <a:lstStyle/>
            <a:p>
              <a:pPr>
                <a:spcBef>
                  <a:spcPct val="20000"/>
                </a:spcBef>
              </a:pPr>
              <a:r>
                <a:rPr lang="en-GB" altLang="en-US" b="1" dirty="0">
                  <a:solidFill>
                    <a:srgbClr val="000000"/>
                  </a:solidFill>
                  <a:latin typeface="Arial" charset="0"/>
                </a:rPr>
                <a:t>P.falciparum</a:t>
              </a:r>
            </a:p>
          </p:txBody>
        </p:sp>
        <p:sp>
          <p:nvSpPr>
            <p:cNvPr id="20778" name="Freeform 298"/>
            <p:cNvSpPr>
              <a:spLocks/>
            </p:cNvSpPr>
            <p:nvPr/>
          </p:nvSpPr>
          <p:spPr bwMode="auto">
            <a:xfrm>
              <a:off x="1066800" y="3124200"/>
              <a:ext cx="1882775" cy="1792288"/>
            </a:xfrm>
            <a:custGeom>
              <a:avLst/>
              <a:gdLst/>
              <a:ahLst/>
              <a:cxnLst>
                <a:cxn ang="0">
                  <a:pos x="0" y="0"/>
                </a:cxn>
                <a:cxn ang="0">
                  <a:pos x="888" y="1158"/>
                </a:cxn>
              </a:cxnLst>
              <a:rect l="0" t="0" r="r" b="b"/>
              <a:pathLst>
                <a:path w="889" h="1159">
                  <a:moveTo>
                    <a:pt x="0" y="0"/>
                  </a:moveTo>
                  <a:lnTo>
                    <a:pt x="888" y="1158"/>
                  </a:lnTo>
                </a:path>
              </a:pathLst>
            </a:custGeom>
            <a:noFill/>
            <a:ln w="38100" cap="rnd" cmpd="sng">
              <a:solidFill>
                <a:schemeClr val="tx1"/>
              </a:solidFill>
              <a:prstDash val="solid"/>
              <a:round/>
              <a:headEnd type="none" w="sm" len="sm"/>
              <a:tailEnd type="stealth" w="med" len="med"/>
            </a:ln>
            <a:effectLst/>
          </p:spPr>
          <p:txBody>
            <a:bodyPr/>
            <a:lstStyle/>
            <a:p>
              <a:endParaRPr lang="en-AU" dirty="0"/>
            </a:p>
          </p:txBody>
        </p:sp>
        <p:sp>
          <p:nvSpPr>
            <p:cNvPr id="20779" name="Freeform 299"/>
            <p:cNvSpPr>
              <a:spLocks/>
            </p:cNvSpPr>
            <p:nvPr/>
          </p:nvSpPr>
          <p:spPr bwMode="auto">
            <a:xfrm>
              <a:off x="6197600" y="3124200"/>
              <a:ext cx="1955800" cy="1792288"/>
            </a:xfrm>
            <a:custGeom>
              <a:avLst/>
              <a:gdLst/>
              <a:ahLst/>
              <a:cxnLst>
                <a:cxn ang="0">
                  <a:pos x="936" y="0"/>
                </a:cxn>
                <a:cxn ang="0">
                  <a:pos x="0" y="1158"/>
                </a:cxn>
              </a:cxnLst>
              <a:rect l="0" t="0" r="r" b="b"/>
              <a:pathLst>
                <a:path w="937" h="1159">
                  <a:moveTo>
                    <a:pt x="936" y="0"/>
                  </a:moveTo>
                  <a:lnTo>
                    <a:pt x="0" y="1158"/>
                  </a:lnTo>
                </a:path>
              </a:pathLst>
            </a:custGeom>
            <a:noFill/>
            <a:ln w="38100" cap="rnd" cmpd="sng">
              <a:solidFill>
                <a:schemeClr val="tx1"/>
              </a:solidFill>
              <a:prstDash val="solid"/>
              <a:round/>
              <a:headEnd type="none" w="sm" len="sm"/>
              <a:tailEnd type="stealth" w="med" len="med"/>
            </a:ln>
            <a:effectLst/>
          </p:spPr>
          <p:txBody>
            <a:bodyPr/>
            <a:lstStyle/>
            <a:p>
              <a:endParaRPr lang="en-AU" dirty="0"/>
            </a:p>
          </p:txBody>
        </p:sp>
        <p:sp>
          <p:nvSpPr>
            <p:cNvPr id="20780" name="Line 300"/>
            <p:cNvSpPr>
              <a:spLocks noChangeShapeType="1"/>
            </p:cNvSpPr>
            <p:nvPr/>
          </p:nvSpPr>
          <p:spPr bwMode="auto">
            <a:xfrm flipH="1">
              <a:off x="4648200" y="3124200"/>
              <a:ext cx="0" cy="381000"/>
            </a:xfrm>
            <a:prstGeom prst="line">
              <a:avLst/>
            </a:prstGeom>
            <a:noFill/>
            <a:ln w="38100">
              <a:solidFill>
                <a:schemeClr val="tx1"/>
              </a:solidFill>
              <a:round/>
              <a:headEnd type="none" w="sm" len="sm"/>
              <a:tailEnd type="stealth" w="med" len="med"/>
            </a:ln>
            <a:effectLst/>
          </p:spPr>
          <p:txBody>
            <a:bodyPr wrap="none" anchor="ctr"/>
            <a:lstStyle/>
            <a:p>
              <a:endParaRPr lang="en-AU" dirty="0"/>
            </a:p>
          </p:txBody>
        </p:sp>
        <p:sp>
          <p:nvSpPr>
            <p:cNvPr id="20781" name="Freeform 301"/>
            <p:cNvSpPr>
              <a:spLocks/>
            </p:cNvSpPr>
            <p:nvPr/>
          </p:nvSpPr>
          <p:spPr bwMode="auto">
            <a:xfrm>
              <a:off x="3352800" y="4114800"/>
              <a:ext cx="2667000" cy="1981200"/>
            </a:xfrm>
            <a:custGeom>
              <a:avLst/>
              <a:gdLst/>
              <a:ahLst/>
              <a:cxnLst>
                <a:cxn ang="0">
                  <a:pos x="0" y="1272"/>
                </a:cxn>
                <a:cxn ang="0">
                  <a:pos x="192" y="1272"/>
                </a:cxn>
                <a:cxn ang="0">
                  <a:pos x="336" y="1224"/>
                </a:cxn>
                <a:cxn ang="0">
                  <a:pos x="528" y="984"/>
                </a:cxn>
                <a:cxn ang="0">
                  <a:pos x="912" y="168"/>
                </a:cxn>
                <a:cxn ang="0">
                  <a:pos x="1056" y="24"/>
                </a:cxn>
                <a:cxn ang="0">
                  <a:pos x="1152" y="24"/>
                </a:cxn>
                <a:cxn ang="0">
                  <a:pos x="1200" y="72"/>
                </a:cxn>
                <a:cxn ang="0">
                  <a:pos x="1344" y="408"/>
                </a:cxn>
                <a:cxn ang="0">
                  <a:pos x="1488" y="936"/>
                </a:cxn>
                <a:cxn ang="0">
                  <a:pos x="1536" y="1176"/>
                </a:cxn>
                <a:cxn ang="0">
                  <a:pos x="1584" y="1224"/>
                </a:cxn>
                <a:cxn ang="0">
                  <a:pos x="1728" y="1272"/>
                </a:cxn>
                <a:cxn ang="0">
                  <a:pos x="1776" y="1272"/>
                </a:cxn>
              </a:cxnLst>
              <a:rect l="0" t="0" r="r" b="b"/>
              <a:pathLst>
                <a:path w="1776" h="1280">
                  <a:moveTo>
                    <a:pt x="0" y="1272"/>
                  </a:moveTo>
                  <a:cubicBezTo>
                    <a:pt x="68" y="1276"/>
                    <a:pt x="136" y="1280"/>
                    <a:pt x="192" y="1272"/>
                  </a:cubicBezTo>
                  <a:cubicBezTo>
                    <a:pt x="248" y="1264"/>
                    <a:pt x="280" y="1272"/>
                    <a:pt x="336" y="1224"/>
                  </a:cubicBezTo>
                  <a:cubicBezTo>
                    <a:pt x="392" y="1176"/>
                    <a:pt x="432" y="1160"/>
                    <a:pt x="528" y="984"/>
                  </a:cubicBezTo>
                  <a:cubicBezTo>
                    <a:pt x="624" y="808"/>
                    <a:pt x="824" y="328"/>
                    <a:pt x="912" y="168"/>
                  </a:cubicBezTo>
                  <a:cubicBezTo>
                    <a:pt x="1000" y="8"/>
                    <a:pt x="1016" y="48"/>
                    <a:pt x="1056" y="24"/>
                  </a:cubicBezTo>
                  <a:cubicBezTo>
                    <a:pt x="1096" y="0"/>
                    <a:pt x="1128" y="16"/>
                    <a:pt x="1152" y="24"/>
                  </a:cubicBezTo>
                  <a:cubicBezTo>
                    <a:pt x="1176" y="32"/>
                    <a:pt x="1168" y="8"/>
                    <a:pt x="1200" y="72"/>
                  </a:cubicBezTo>
                  <a:cubicBezTo>
                    <a:pt x="1232" y="136"/>
                    <a:pt x="1296" y="264"/>
                    <a:pt x="1344" y="408"/>
                  </a:cubicBezTo>
                  <a:cubicBezTo>
                    <a:pt x="1392" y="552"/>
                    <a:pt x="1456" y="808"/>
                    <a:pt x="1488" y="936"/>
                  </a:cubicBezTo>
                  <a:cubicBezTo>
                    <a:pt x="1520" y="1064"/>
                    <a:pt x="1520" y="1128"/>
                    <a:pt x="1536" y="1176"/>
                  </a:cubicBezTo>
                  <a:cubicBezTo>
                    <a:pt x="1552" y="1224"/>
                    <a:pt x="1552" y="1208"/>
                    <a:pt x="1584" y="1224"/>
                  </a:cubicBezTo>
                  <a:cubicBezTo>
                    <a:pt x="1616" y="1240"/>
                    <a:pt x="1696" y="1264"/>
                    <a:pt x="1728" y="1272"/>
                  </a:cubicBezTo>
                  <a:cubicBezTo>
                    <a:pt x="1760" y="1280"/>
                    <a:pt x="1768" y="1272"/>
                    <a:pt x="1776" y="1272"/>
                  </a:cubicBezTo>
                </a:path>
              </a:pathLst>
            </a:custGeom>
            <a:noFill/>
            <a:ln w="38100" cmpd="sng">
              <a:solidFill>
                <a:srgbClr val="FF0000"/>
              </a:solidFill>
              <a:round/>
              <a:headEnd/>
              <a:tailEnd/>
            </a:ln>
            <a:effectLst/>
          </p:spPr>
          <p:txBody>
            <a:bodyPr/>
            <a:lstStyle/>
            <a:p>
              <a:endParaRPr lang="en-AU" dirty="0"/>
            </a:p>
          </p:txBody>
        </p:sp>
        <p:sp>
          <p:nvSpPr>
            <p:cNvPr id="20782" name="Line 302"/>
            <p:cNvSpPr>
              <a:spLocks noChangeShapeType="1"/>
            </p:cNvSpPr>
            <p:nvPr/>
          </p:nvSpPr>
          <p:spPr bwMode="auto">
            <a:xfrm>
              <a:off x="3276600" y="4114800"/>
              <a:ext cx="2819400" cy="0"/>
            </a:xfrm>
            <a:prstGeom prst="line">
              <a:avLst/>
            </a:prstGeom>
            <a:noFill/>
            <a:ln w="38100">
              <a:solidFill>
                <a:schemeClr val="tx1"/>
              </a:solidFill>
              <a:round/>
              <a:headEnd/>
              <a:tailEnd/>
            </a:ln>
            <a:effectLst/>
          </p:spPr>
          <p:txBody>
            <a:bodyPr/>
            <a:lstStyle/>
            <a:p>
              <a:endParaRPr lang="en-AU" dirty="0"/>
            </a:p>
          </p:txBody>
        </p:sp>
        <p:sp>
          <p:nvSpPr>
            <p:cNvPr id="20783" name="Rectangle 303"/>
            <p:cNvSpPr>
              <a:spLocks noChangeArrowheads="1"/>
            </p:cNvSpPr>
            <p:nvPr/>
          </p:nvSpPr>
          <p:spPr bwMode="auto">
            <a:xfrm>
              <a:off x="1143000" y="2819400"/>
              <a:ext cx="1245216" cy="298431"/>
            </a:xfrm>
            <a:prstGeom prst="rect">
              <a:avLst/>
            </a:prstGeom>
            <a:noFill/>
            <a:ln w="9525">
              <a:noFill/>
              <a:miter lim="800000"/>
              <a:headEnd/>
              <a:tailEnd/>
            </a:ln>
          </p:spPr>
          <p:txBody>
            <a:bodyPr wrap="none" lIns="0" tIns="0" rIns="0" bIns="0">
              <a:spAutoFit/>
            </a:bodyPr>
            <a:lstStyle/>
            <a:p>
              <a:r>
                <a:rPr lang="en-GB" altLang="en-US" b="1" dirty="0">
                  <a:latin typeface="Arial" charset="0"/>
                </a:rPr>
                <a:t>Temp (°C)</a:t>
              </a:r>
              <a:endParaRPr lang="en-GB" altLang="en-US" sz="3600" dirty="0"/>
            </a:p>
          </p:txBody>
        </p:sp>
        <p:sp>
          <p:nvSpPr>
            <p:cNvPr id="20784" name="Rectangle 304"/>
            <p:cNvSpPr>
              <a:spLocks noChangeArrowheads="1"/>
            </p:cNvSpPr>
            <p:nvPr/>
          </p:nvSpPr>
          <p:spPr bwMode="auto">
            <a:xfrm>
              <a:off x="7264400" y="2809875"/>
              <a:ext cx="1245216" cy="298431"/>
            </a:xfrm>
            <a:prstGeom prst="rect">
              <a:avLst/>
            </a:prstGeom>
            <a:noFill/>
            <a:ln w="9525">
              <a:noFill/>
              <a:miter lim="800000"/>
              <a:headEnd/>
              <a:tailEnd/>
            </a:ln>
          </p:spPr>
          <p:txBody>
            <a:bodyPr wrap="none" lIns="0" tIns="0" rIns="0" bIns="0">
              <a:spAutoFit/>
            </a:bodyPr>
            <a:lstStyle/>
            <a:p>
              <a:r>
                <a:rPr lang="en-GB" altLang="en-US" b="1" dirty="0">
                  <a:latin typeface="Arial" charset="0"/>
                </a:rPr>
                <a:t>Temp (°C)</a:t>
              </a:r>
              <a:endParaRPr lang="en-GB" altLang="en-US" sz="3600" dirty="0"/>
            </a:p>
          </p:txBody>
        </p:sp>
        <p:sp>
          <p:nvSpPr>
            <p:cNvPr id="20785" name="Line 305"/>
            <p:cNvSpPr>
              <a:spLocks noChangeShapeType="1"/>
            </p:cNvSpPr>
            <p:nvPr/>
          </p:nvSpPr>
          <p:spPr bwMode="auto">
            <a:xfrm>
              <a:off x="3276600" y="6096000"/>
              <a:ext cx="2819400" cy="0"/>
            </a:xfrm>
            <a:prstGeom prst="line">
              <a:avLst/>
            </a:prstGeom>
            <a:noFill/>
            <a:ln w="9525">
              <a:solidFill>
                <a:schemeClr val="tx1"/>
              </a:solidFill>
              <a:round/>
              <a:headEnd/>
              <a:tailEnd/>
            </a:ln>
            <a:effectLst/>
          </p:spPr>
          <p:txBody>
            <a:bodyPr wrap="none" anchor="ctr"/>
            <a:lstStyle/>
            <a:p>
              <a:endParaRPr lang="en-AU" dirty="0"/>
            </a:p>
          </p:txBody>
        </p:sp>
        <p:sp>
          <p:nvSpPr>
            <p:cNvPr id="20786" name="Rectangle 306"/>
            <p:cNvSpPr>
              <a:spLocks noChangeArrowheads="1"/>
            </p:cNvSpPr>
            <p:nvPr/>
          </p:nvSpPr>
          <p:spPr bwMode="auto">
            <a:xfrm>
              <a:off x="2971800" y="3581400"/>
              <a:ext cx="3200400" cy="3124200"/>
            </a:xfrm>
            <a:prstGeom prst="rect">
              <a:avLst/>
            </a:prstGeom>
            <a:noFill/>
            <a:ln w="9525">
              <a:solidFill>
                <a:schemeClr val="tx1"/>
              </a:solidFill>
              <a:miter lim="800000"/>
              <a:headEnd/>
              <a:tailEnd/>
            </a:ln>
            <a:effectLst/>
          </p:spPr>
          <p:txBody>
            <a:bodyPr wrap="none" anchor="ctr"/>
            <a:lstStyle/>
            <a:p>
              <a:endParaRPr lang="en-AU" dirty="0"/>
            </a:p>
          </p:txBody>
        </p:sp>
      </p:gr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305210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val 2"/>
          <p:cNvSpPr>
            <a:spLocks noChangeArrowheads="1"/>
          </p:cNvSpPr>
          <p:nvPr/>
        </p:nvSpPr>
        <p:spPr bwMode="auto">
          <a:xfrm>
            <a:off x="3348038" y="1639888"/>
            <a:ext cx="1968500" cy="754062"/>
          </a:xfrm>
          <a:prstGeom prst="ellipse">
            <a:avLst/>
          </a:prstGeom>
          <a:solidFill>
            <a:srgbClr val="FFDDFF"/>
          </a:solidFill>
          <a:ln w="33338">
            <a:solidFill>
              <a:srgbClr val="000000"/>
            </a:solidFill>
            <a:round/>
            <a:headEnd/>
            <a:tailEnd/>
          </a:ln>
        </p:spPr>
        <p:txBody>
          <a:bodyPr/>
          <a:lstStyle/>
          <a:p>
            <a:endParaRPr lang="th-TH" sz="2400">
              <a:latin typeface="Times New Roman" pitchFamily="18" charset="0"/>
              <a:ea typeface="MS PGothic" pitchFamily="34" charset="-128"/>
              <a:cs typeface="Angsana New" charset="-34"/>
            </a:endParaRPr>
          </a:p>
        </p:txBody>
      </p:sp>
      <p:sp>
        <p:nvSpPr>
          <p:cNvPr id="77826" name="Oval 3"/>
          <p:cNvSpPr>
            <a:spLocks noChangeArrowheads="1"/>
          </p:cNvSpPr>
          <p:nvPr/>
        </p:nvSpPr>
        <p:spPr bwMode="auto">
          <a:xfrm>
            <a:off x="7626350" y="2300289"/>
            <a:ext cx="1968500" cy="752475"/>
          </a:xfrm>
          <a:prstGeom prst="ellipse">
            <a:avLst/>
          </a:prstGeom>
          <a:solidFill>
            <a:srgbClr val="D2F9BD"/>
          </a:solidFill>
          <a:ln w="33338">
            <a:solidFill>
              <a:srgbClr val="000000"/>
            </a:solidFill>
            <a:round/>
            <a:headEnd/>
            <a:tailEnd/>
          </a:ln>
        </p:spPr>
        <p:txBody>
          <a:bodyPr/>
          <a:lstStyle/>
          <a:p>
            <a:endParaRPr lang="th-TH" sz="2400">
              <a:latin typeface="Times New Roman" pitchFamily="18" charset="0"/>
              <a:ea typeface="MS PGothic" pitchFamily="34" charset="-128"/>
              <a:cs typeface="Angsana New" charset="-34"/>
            </a:endParaRPr>
          </a:p>
        </p:txBody>
      </p:sp>
      <p:sp>
        <p:nvSpPr>
          <p:cNvPr id="77827" name="Rectangle 4"/>
          <p:cNvSpPr>
            <a:spLocks noChangeArrowheads="1"/>
          </p:cNvSpPr>
          <p:nvPr/>
        </p:nvSpPr>
        <p:spPr bwMode="auto">
          <a:xfrm>
            <a:off x="1725613" y="1401763"/>
            <a:ext cx="8785225" cy="5327650"/>
          </a:xfrm>
          <a:prstGeom prst="rect">
            <a:avLst/>
          </a:prstGeom>
          <a:solidFill>
            <a:schemeClr val="bg1"/>
          </a:solidFill>
          <a:ln w="9525">
            <a:solidFill>
              <a:schemeClr val="tx1"/>
            </a:solidFill>
            <a:miter lim="800000"/>
            <a:headEnd/>
            <a:tailEnd/>
          </a:ln>
        </p:spPr>
        <p:txBody>
          <a:bodyPr wrap="none" anchor="ctr"/>
          <a:lstStyle/>
          <a:p>
            <a:pPr algn="ctr" eaLnBrk="0" hangingPunct="0"/>
            <a:endParaRPr lang="th-TH" sz="2400">
              <a:latin typeface="Times" pitchFamily="18" charset="0"/>
              <a:ea typeface="MS PGothic" pitchFamily="34" charset="-128"/>
              <a:cs typeface="Angsana New" charset="-34"/>
            </a:endParaRPr>
          </a:p>
        </p:txBody>
      </p:sp>
      <p:sp>
        <p:nvSpPr>
          <p:cNvPr id="77828" name="Oval 5"/>
          <p:cNvSpPr>
            <a:spLocks noChangeArrowheads="1"/>
          </p:cNvSpPr>
          <p:nvPr/>
        </p:nvSpPr>
        <p:spPr bwMode="auto">
          <a:xfrm>
            <a:off x="3603625" y="5689601"/>
            <a:ext cx="1968500" cy="752475"/>
          </a:xfrm>
          <a:prstGeom prst="ellipse">
            <a:avLst/>
          </a:prstGeom>
          <a:solidFill>
            <a:schemeClr val="accent1"/>
          </a:solidFill>
          <a:ln w="33338">
            <a:solidFill>
              <a:srgbClr val="000000"/>
            </a:solidFill>
            <a:round/>
            <a:headEnd/>
            <a:tailEnd/>
          </a:ln>
        </p:spPr>
        <p:txBody>
          <a:bodyPr/>
          <a:lstStyle/>
          <a:p>
            <a:endParaRPr lang="th-TH" sz="2400">
              <a:latin typeface="Times New Roman" pitchFamily="18" charset="0"/>
              <a:ea typeface="MS PGothic" pitchFamily="34" charset="-128"/>
              <a:cs typeface="Angsana New" charset="-34"/>
            </a:endParaRPr>
          </a:p>
        </p:txBody>
      </p:sp>
      <p:sp>
        <p:nvSpPr>
          <p:cNvPr id="77829" name="Rectangle 7"/>
          <p:cNvSpPr>
            <a:spLocks noChangeArrowheads="1"/>
          </p:cNvSpPr>
          <p:nvPr/>
        </p:nvSpPr>
        <p:spPr bwMode="auto">
          <a:xfrm>
            <a:off x="2063750" y="1630364"/>
            <a:ext cx="50800" cy="244475"/>
          </a:xfrm>
          <a:prstGeom prst="rect">
            <a:avLst/>
          </a:prstGeom>
          <a:noFill/>
          <a:ln w="9525">
            <a:noFill/>
            <a:miter lim="800000"/>
            <a:headEnd/>
            <a:tailEnd/>
          </a:ln>
        </p:spPr>
        <p:txBody>
          <a:bodyPr wrap="none" lIns="0" tIns="0" rIns="0" bIns="0">
            <a:spAutoFit/>
          </a:bodyPr>
          <a:lstStyle/>
          <a:p>
            <a:pPr eaLnBrk="0" hangingPunct="0"/>
            <a:r>
              <a:rPr lang="en-US" sz="1600" dirty="0">
                <a:latin typeface="Times New Roman" pitchFamily="18" charset="0"/>
                <a:ea typeface="MS PGothic" pitchFamily="34" charset="-128"/>
                <a:cs typeface="Angsana New" charset="-34"/>
              </a:rPr>
              <a:t> </a:t>
            </a:r>
            <a:endParaRPr lang="en-US" sz="2400" dirty="0">
              <a:latin typeface="Times" pitchFamily="18" charset="0"/>
              <a:ea typeface="MS PGothic" pitchFamily="34" charset="-128"/>
              <a:cs typeface="Angsana New" charset="-34"/>
            </a:endParaRPr>
          </a:p>
        </p:txBody>
      </p:sp>
      <p:grpSp>
        <p:nvGrpSpPr>
          <p:cNvPr id="77830" name="Group 8"/>
          <p:cNvGrpSpPr>
            <a:grpSpLocks/>
          </p:cNvGrpSpPr>
          <p:nvPr/>
        </p:nvGrpSpPr>
        <p:grpSpPr bwMode="auto">
          <a:xfrm>
            <a:off x="4887913" y="2863851"/>
            <a:ext cx="1808162" cy="2365375"/>
            <a:chOff x="2119" y="1804"/>
            <a:chExt cx="1139" cy="1490"/>
          </a:xfrm>
        </p:grpSpPr>
        <p:sp>
          <p:nvSpPr>
            <p:cNvPr id="78448" name="Rectangle 9"/>
            <p:cNvSpPr>
              <a:spLocks noChangeArrowheads="1"/>
            </p:cNvSpPr>
            <p:nvPr/>
          </p:nvSpPr>
          <p:spPr bwMode="auto">
            <a:xfrm>
              <a:off x="2119" y="1804"/>
              <a:ext cx="1132" cy="1483"/>
            </a:xfrm>
            <a:prstGeom prst="rect">
              <a:avLst/>
            </a:prstGeom>
            <a:solidFill>
              <a:srgbClr val="EAEAEA"/>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9" name="Freeform 10"/>
            <p:cNvSpPr>
              <a:spLocks/>
            </p:cNvSpPr>
            <p:nvPr/>
          </p:nvSpPr>
          <p:spPr bwMode="auto">
            <a:xfrm>
              <a:off x="2119" y="1804"/>
              <a:ext cx="7" cy="30"/>
            </a:xfrm>
            <a:custGeom>
              <a:avLst/>
              <a:gdLst>
                <a:gd name="T0" fmla="*/ 7 w 7"/>
                <a:gd name="T1" fmla="*/ 0 h 30"/>
                <a:gd name="T2" fmla="*/ 0 w 7"/>
                <a:gd name="T3" fmla="*/ 0 h 30"/>
                <a:gd name="T4" fmla="*/ 0 w 7"/>
                <a:gd name="T5" fmla="*/ 8 h 30"/>
                <a:gd name="T6" fmla="*/ 7 w 7"/>
                <a:gd name="T7" fmla="*/ 8 h 30"/>
                <a:gd name="T8" fmla="*/ 7 w 7"/>
                <a:gd name="T9" fmla="*/ 0 h 30"/>
                <a:gd name="T10" fmla="*/ 0 w 7"/>
                <a:gd name="T11" fmla="*/ 0 h 30"/>
                <a:gd name="T12" fmla="*/ 0 w 7"/>
                <a:gd name="T13" fmla="*/ 0 h 30"/>
                <a:gd name="T14" fmla="*/ 0 w 7"/>
                <a:gd name="T15" fmla="*/ 0 h 30"/>
                <a:gd name="T16" fmla="*/ 0 w 7"/>
                <a:gd name="T17" fmla="*/ 30 h 30"/>
                <a:gd name="T18" fmla="*/ 7 w 7"/>
                <a:gd name="T19" fmla="*/ 30 h 30"/>
                <a:gd name="T20" fmla="*/ 7 w 7"/>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30"/>
                <a:gd name="T35" fmla="*/ 7 w 7"/>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30">
                  <a:moveTo>
                    <a:pt x="7" y="0"/>
                  </a:moveTo>
                  <a:lnTo>
                    <a:pt x="0" y="0"/>
                  </a:lnTo>
                  <a:lnTo>
                    <a:pt x="0" y="8"/>
                  </a:lnTo>
                  <a:lnTo>
                    <a:pt x="7" y="8"/>
                  </a:lnTo>
                  <a:lnTo>
                    <a:pt x="7" y="0"/>
                  </a:lnTo>
                  <a:lnTo>
                    <a:pt x="0" y="0"/>
                  </a:lnTo>
                  <a:lnTo>
                    <a:pt x="0" y="30"/>
                  </a:lnTo>
                  <a:lnTo>
                    <a:pt x="7" y="30"/>
                  </a:lnTo>
                  <a:lnTo>
                    <a:pt x="7" y="0"/>
                  </a:lnTo>
                  <a:close/>
                </a:path>
              </a:pathLst>
            </a:custGeom>
            <a:solidFill>
              <a:srgbClr val="000000"/>
            </a:solidFill>
            <a:ln w="9525">
              <a:noFill/>
              <a:round/>
              <a:headEnd/>
              <a:tailEnd/>
            </a:ln>
          </p:spPr>
          <p:txBody>
            <a:bodyPr/>
            <a:lstStyle/>
            <a:p>
              <a:endParaRPr lang="th-TH"/>
            </a:p>
          </p:txBody>
        </p:sp>
        <p:sp>
          <p:nvSpPr>
            <p:cNvPr id="78450" name="Rectangle 11"/>
            <p:cNvSpPr>
              <a:spLocks noChangeArrowheads="1"/>
            </p:cNvSpPr>
            <p:nvPr/>
          </p:nvSpPr>
          <p:spPr bwMode="auto">
            <a:xfrm>
              <a:off x="2119" y="185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1" name="Rectangle 12"/>
            <p:cNvSpPr>
              <a:spLocks noChangeArrowheads="1"/>
            </p:cNvSpPr>
            <p:nvPr/>
          </p:nvSpPr>
          <p:spPr bwMode="auto">
            <a:xfrm>
              <a:off x="2119" y="190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2" name="Rectangle 13"/>
            <p:cNvSpPr>
              <a:spLocks noChangeArrowheads="1"/>
            </p:cNvSpPr>
            <p:nvPr/>
          </p:nvSpPr>
          <p:spPr bwMode="auto">
            <a:xfrm>
              <a:off x="2119" y="196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3" name="Rectangle 14"/>
            <p:cNvSpPr>
              <a:spLocks noChangeArrowheads="1"/>
            </p:cNvSpPr>
            <p:nvPr/>
          </p:nvSpPr>
          <p:spPr bwMode="auto">
            <a:xfrm>
              <a:off x="2119" y="201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4" name="Rectangle 15"/>
            <p:cNvSpPr>
              <a:spLocks noChangeArrowheads="1"/>
            </p:cNvSpPr>
            <p:nvPr/>
          </p:nvSpPr>
          <p:spPr bwMode="auto">
            <a:xfrm>
              <a:off x="2119" y="206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5" name="Rectangle 16"/>
            <p:cNvSpPr>
              <a:spLocks noChangeArrowheads="1"/>
            </p:cNvSpPr>
            <p:nvPr/>
          </p:nvSpPr>
          <p:spPr bwMode="auto">
            <a:xfrm>
              <a:off x="2119" y="2116"/>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6" name="Rectangle 17"/>
            <p:cNvSpPr>
              <a:spLocks noChangeArrowheads="1"/>
            </p:cNvSpPr>
            <p:nvPr/>
          </p:nvSpPr>
          <p:spPr bwMode="auto">
            <a:xfrm>
              <a:off x="2119" y="216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7" name="Rectangle 18"/>
            <p:cNvSpPr>
              <a:spLocks noChangeArrowheads="1"/>
            </p:cNvSpPr>
            <p:nvPr/>
          </p:nvSpPr>
          <p:spPr bwMode="auto">
            <a:xfrm>
              <a:off x="2119" y="222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8" name="Rectangle 19"/>
            <p:cNvSpPr>
              <a:spLocks noChangeArrowheads="1"/>
            </p:cNvSpPr>
            <p:nvPr/>
          </p:nvSpPr>
          <p:spPr bwMode="auto">
            <a:xfrm>
              <a:off x="2119" y="227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59" name="Rectangle 20"/>
            <p:cNvSpPr>
              <a:spLocks noChangeArrowheads="1"/>
            </p:cNvSpPr>
            <p:nvPr/>
          </p:nvSpPr>
          <p:spPr bwMode="auto">
            <a:xfrm>
              <a:off x="2119" y="232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0" name="Rectangle 21"/>
            <p:cNvSpPr>
              <a:spLocks noChangeArrowheads="1"/>
            </p:cNvSpPr>
            <p:nvPr/>
          </p:nvSpPr>
          <p:spPr bwMode="auto">
            <a:xfrm>
              <a:off x="2119" y="237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1" name="Rectangle 22"/>
            <p:cNvSpPr>
              <a:spLocks noChangeArrowheads="1"/>
            </p:cNvSpPr>
            <p:nvPr/>
          </p:nvSpPr>
          <p:spPr bwMode="auto">
            <a:xfrm>
              <a:off x="2119" y="242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2" name="Rectangle 23"/>
            <p:cNvSpPr>
              <a:spLocks noChangeArrowheads="1"/>
            </p:cNvSpPr>
            <p:nvPr/>
          </p:nvSpPr>
          <p:spPr bwMode="auto">
            <a:xfrm>
              <a:off x="2119" y="247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3" name="Rectangle 24"/>
            <p:cNvSpPr>
              <a:spLocks noChangeArrowheads="1"/>
            </p:cNvSpPr>
            <p:nvPr/>
          </p:nvSpPr>
          <p:spPr bwMode="auto">
            <a:xfrm>
              <a:off x="2119" y="253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4" name="Rectangle 25"/>
            <p:cNvSpPr>
              <a:spLocks noChangeArrowheads="1"/>
            </p:cNvSpPr>
            <p:nvPr/>
          </p:nvSpPr>
          <p:spPr bwMode="auto">
            <a:xfrm>
              <a:off x="2119" y="2583"/>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5" name="Rectangle 26"/>
            <p:cNvSpPr>
              <a:spLocks noChangeArrowheads="1"/>
            </p:cNvSpPr>
            <p:nvPr/>
          </p:nvSpPr>
          <p:spPr bwMode="auto">
            <a:xfrm>
              <a:off x="2119" y="2635"/>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6" name="Rectangle 27"/>
            <p:cNvSpPr>
              <a:spLocks noChangeArrowheads="1"/>
            </p:cNvSpPr>
            <p:nvPr/>
          </p:nvSpPr>
          <p:spPr bwMode="auto">
            <a:xfrm>
              <a:off x="2119" y="2687"/>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7" name="Rectangle 28"/>
            <p:cNvSpPr>
              <a:spLocks noChangeArrowheads="1"/>
            </p:cNvSpPr>
            <p:nvPr/>
          </p:nvSpPr>
          <p:spPr bwMode="auto">
            <a:xfrm>
              <a:off x="2119" y="273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8" name="Rectangle 29"/>
            <p:cNvSpPr>
              <a:spLocks noChangeArrowheads="1"/>
            </p:cNvSpPr>
            <p:nvPr/>
          </p:nvSpPr>
          <p:spPr bwMode="auto">
            <a:xfrm>
              <a:off x="2119" y="279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69" name="Rectangle 30"/>
            <p:cNvSpPr>
              <a:spLocks noChangeArrowheads="1"/>
            </p:cNvSpPr>
            <p:nvPr/>
          </p:nvSpPr>
          <p:spPr bwMode="auto">
            <a:xfrm>
              <a:off x="2119" y="284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0" name="Rectangle 31"/>
            <p:cNvSpPr>
              <a:spLocks noChangeArrowheads="1"/>
            </p:cNvSpPr>
            <p:nvPr/>
          </p:nvSpPr>
          <p:spPr bwMode="auto">
            <a:xfrm>
              <a:off x="2119" y="289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1" name="Rectangle 32"/>
            <p:cNvSpPr>
              <a:spLocks noChangeArrowheads="1"/>
            </p:cNvSpPr>
            <p:nvPr/>
          </p:nvSpPr>
          <p:spPr bwMode="auto">
            <a:xfrm>
              <a:off x="2119" y="294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2" name="Rectangle 33"/>
            <p:cNvSpPr>
              <a:spLocks noChangeArrowheads="1"/>
            </p:cNvSpPr>
            <p:nvPr/>
          </p:nvSpPr>
          <p:spPr bwMode="auto">
            <a:xfrm>
              <a:off x="2119" y="299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3" name="Rectangle 34"/>
            <p:cNvSpPr>
              <a:spLocks noChangeArrowheads="1"/>
            </p:cNvSpPr>
            <p:nvPr/>
          </p:nvSpPr>
          <p:spPr bwMode="auto">
            <a:xfrm>
              <a:off x="2119" y="305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4" name="Rectangle 35"/>
            <p:cNvSpPr>
              <a:spLocks noChangeArrowheads="1"/>
            </p:cNvSpPr>
            <p:nvPr/>
          </p:nvSpPr>
          <p:spPr bwMode="auto">
            <a:xfrm>
              <a:off x="2119" y="3102"/>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5" name="Rectangle 36"/>
            <p:cNvSpPr>
              <a:spLocks noChangeArrowheads="1"/>
            </p:cNvSpPr>
            <p:nvPr/>
          </p:nvSpPr>
          <p:spPr bwMode="auto">
            <a:xfrm>
              <a:off x="2119" y="315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6" name="Rectangle 37"/>
            <p:cNvSpPr>
              <a:spLocks noChangeArrowheads="1"/>
            </p:cNvSpPr>
            <p:nvPr/>
          </p:nvSpPr>
          <p:spPr bwMode="auto">
            <a:xfrm>
              <a:off x="2119" y="320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7" name="Rectangle 38"/>
            <p:cNvSpPr>
              <a:spLocks noChangeArrowheads="1"/>
            </p:cNvSpPr>
            <p:nvPr/>
          </p:nvSpPr>
          <p:spPr bwMode="auto">
            <a:xfrm>
              <a:off x="2119" y="325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8" name="Rectangle 39"/>
            <p:cNvSpPr>
              <a:spLocks noChangeArrowheads="1"/>
            </p:cNvSpPr>
            <p:nvPr/>
          </p:nvSpPr>
          <p:spPr bwMode="auto">
            <a:xfrm>
              <a:off x="2139"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79" name="Rectangle 40"/>
            <p:cNvSpPr>
              <a:spLocks noChangeArrowheads="1"/>
            </p:cNvSpPr>
            <p:nvPr/>
          </p:nvSpPr>
          <p:spPr bwMode="auto">
            <a:xfrm>
              <a:off x="2186"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0" name="Rectangle 41"/>
            <p:cNvSpPr>
              <a:spLocks noChangeArrowheads="1"/>
            </p:cNvSpPr>
            <p:nvPr/>
          </p:nvSpPr>
          <p:spPr bwMode="auto">
            <a:xfrm>
              <a:off x="223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1" name="Rectangle 42"/>
            <p:cNvSpPr>
              <a:spLocks noChangeArrowheads="1"/>
            </p:cNvSpPr>
            <p:nvPr/>
          </p:nvSpPr>
          <p:spPr bwMode="auto">
            <a:xfrm>
              <a:off x="228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2" name="Rectangle 43"/>
            <p:cNvSpPr>
              <a:spLocks noChangeArrowheads="1"/>
            </p:cNvSpPr>
            <p:nvPr/>
          </p:nvSpPr>
          <p:spPr bwMode="auto">
            <a:xfrm>
              <a:off x="232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3" name="Rectangle 44"/>
            <p:cNvSpPr>
              <a:spLocks noChangeArrowheads="1"/>
            </p:cNvSpPr>
            <p:nvPr/>
          </p:nvSpPr>
          <p:spPr bwMode="auto">
            <a:xfrm>
              <a:off x="237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4" name="Rectangle 45"/>
            <p:cNvSpPr>
              <a:spLocks noChangeArrowheads="1"/>
            </p:cNvSpPr>
            <p:nvPr/>
          </p:nvSpPr>
          <p:spPr bwMode="auto">
            <a:xfrm>
              <a:off x="2422"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5" name="Rectangle 46"/>
            <p:cNvSpPr>
              <a:spLocks noChangeArrowheads="1"/>
            </p:cNvSpPr>
            <p:nvPr/>
          </p:nvSpPr>
          <p:spPr bwMode="auto">
            <a:xfrm>
              <a:off x="2470" y="3287"/>
              <a:ext cx="26"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6" name="Rectangle 47"/>
            <p:cNvSpPr>
              <a:spLocks noChangeArrowheads="1"/>
            </p:cNvSpPr>
            <p:nvPr/>
          </p:nvSpPr>
          <p:spPr bwMode="auto">
            <a:xfrm>
              <a:off x="251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7" name="Rectangle 48"/>
            <p:cNvSpPr>
              <a:spLocks noChangeArrowheads="1"/>
            </p:cNvSpPr>
            <p:nvPr/>
          </p:nvSpPr>
          <p:spPr bwMode="auto">
            <a:xfrm>
              <a:off x="256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8" name="Rectangle 49"/>
            <p:cNvSpPr>
              <a:spLocks noChangeArrowheads="1"/>
            </p:cNvSpPr>
            <p:nvPr/>
          </p:nvSpPr>
          <p:spPr bwMode="auto">
            <a:xfrm>
              <a:off x="261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89" name="Rectangle 50"/>
            <p:cNvSpPr>
              <a:spLocks noChangeArrowheads="1"/>
            </p:cNvSpPr>
            <p:nvPr/>
          </p:nvSpPr>
          <p:spPr bwMode="auto">
            <a:xfrm>
              <a:off x="265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0" name="Rectangle 51"/>
            <p:cNvSpPr>
              <a:spLocks noChangeArrowheads="1"/>
            </p:cNvSpPr>
            <p:nvPr/>
          </p:nvSpPr>
          <p:spPr bwMode="auto">
            <a:xfrm>
              <a:off x="270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1" name="Rectangle 52"/>
            <p:cNvSpPr>
              <a:spLocks noChangeArrowheads="1"/>
            </p:cNvSpPr>
            <p:nvPr/>
          </p:nvSpPr>
          <p:spPr bwMode="auto">
            <a:xfrm>
              <a:off x="2753"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2" name="Rectangle 53"/>
            <p:cNvSpPr>
              <a:spLocks noChangeArrowheads="1"/>
            </p:cNvSpPr>
            <p:nvPr/>
          </p:nvSpPr>
          <p:spPr bwMode="auto">
            <a:xfrm>
              <a:off x="2800"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3" name="Rectangle 54"/>
            <p:cNvSpPr>
              <a:spLocks noChangeArrowheads="1"/>
            </p:cNvSpPr>
            <p:nvPr/>
          </p:nvSpPr>
          <p:spPr bwMode="auto">
            <a:xfrm>
              <a:off x="284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4" name="Rectangle 55"/>
            <p:cNvSpPr>
              <a:spLocks noChangeArrowheads="1"/>
            </p:cNvSpPr>
            <p:nvPr/>
          </p:nvSpPr>
          <p:spPr bwMode="auto">
            <a:xfrm>
              <a:off x="289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5" name="Rectangle 56"/>
            <p:cNvSpPr>
              <a:spLocks noChangeArrowheads="1"/>
            </p:cNvSpPr>
            <p:nvPr/>
          </p:nvSpPr>
          <p:spPr bwMode="auto">
            <a:xfrm>
              <a:off x="294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6" name="Rectangle 57"/>
            <p:cNvSpPr>
              <a:spLocks noChangeArrowheads="1"/>
            </p:cNvSpPr>
            <p:nvPr/>
          </p:nvSpPr>
          <p:spPr bwMode="auto">
            <a:xfrm>
              <a:off x="298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7" name="Rectangle 58"/>
            <p:cNvSpPr>
              <a:spLocks noChangeArrowheads="1"/>
            </p:cNvSpPr>
            <p:nvPr/>
          </p:nvSpPr>
          <p:spPr bwMode="auto">
            <a:xfrm>
              <a:off x="3036"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8" name="Rectangle 59"/>
            <p:cNvSpPr>
              <a:spLocks noChangeArrowheads="1"/>
            </p:cNvSpPr>
            <p:nvPr/>
          </p:nvSpPr>
          <p:spPr bwMode="auto">
            <a:xfrm>
              <a:off x="3083"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99" name="Rectangle 60"/>
            <p:cNvSpPr>
              <a:spLocks noChangeArrowheads="1"/>
            </p:cNvSpPr>
            <p:nvPr/>
          </p:nvSpPr>
          <p:spPr bwMode="auto">
            <a:xfrm>
              <a:off x="3130"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0" name="Rectangle 61"/>
            <p:cNvSpPr>
              <a:spLocks noChangeArrowheads="1"/>
            </p:cNvSpPr>
            <p:nvPr/>
          </p:nvSpPr>
          <p:spPr bwMode="auto">
            <a:xfrm>
              <a:off x="317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1" name="Rectangle 62"/>
            <p:cNvSpPr>
              <a:spLocks noChangeArrowheads="1"/>
            </p:cNvSpPr>
            <p:nvPr/>
          </p:nvSpPr>
          <p:spPr bwMode="auto">
            <a:xfrm>
              <a:off x="322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2" name="Rectangle 63"/>
            <p:cNvSpPr>
              <a:spLocks noChangeArrowheads="1"/>
            </p:cNvSpPr>
            <p:nvPr/>
          </p:nvSpPr>
          <p:spPr bwMode="auto">
            <a:xfrm>
              <a:off x="3251" y="323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3" name="Rectangle 64"/>
            <p:cNvSpPr>
              <a:spLocks noChangeArrowheads="1"/>
            </p:cNvSpPr>
            <p:nvPr/>
          </p:nvSpPr>
          <p:spPr bwMode="auto">
            <a:xfrm>
              <a:off x="3251" y="318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4" name="Rectangle 65"/>
            <p:cNvSpPr>
              <a:spLocks noChangeArrowheads="1"/>
            </p:cNvSpPr>
            <p:nvPr/>
          </p:nvSpPr>
          <p:spPr bwMode="auto">
            <a:xfrm>
              <a:off x="3251" y="313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5" name="Rectangle 66"/>
            <p:cNvSpPr>
              <a:spLocks noChangeArrowheads="1"/>
            </p:cNvSpPr>
            <p:nvPr/>
          </p:nvSpPr>
          <p:spPr bwMode="auto">
            <a:xfrm>
              <a:off x="3251" y="307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6" name="Rectangle 67"/>
            <p:cNvSpPr>
              <a:spLocks noChangeArrowheads="1"/>
            </p:cNvSpPr>
            <p:nvPr/>
          </p:nvSpPr>
          <p:spPr bwMode="auto">
            <a:xfrm>
              <a:off x="3251" y="302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7" name="Rectangle 68"/>
            <p:cNvSpPr>
              <a:spLocks noChangeArrowheads="1"/>
            </p:cNvSpPr>
            <p:nvPr/>
          </p:nvSpPr>
          <p:spPr bwMode="auto">
            <a:xfrm>
              <a:off x="3251" y="2976"/>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8" name="Rectangle 69"/>
            <p:cNvSpPr>
              <a:spLocks noChangeArrowheads="1"/>
            </p:cNvSpPr>
            <p:nvPr/>
          </p:nvSpPr>
          <p:spPr bwMode="auto">
            <a:xfrm>
              <a:off x="3251" y="292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09" name="Rectangle 70"/>
            <p:cNvSpPr>
              <a:spLocks noChangeArrowheads="1"/>
            </p:cNvSpPr>
            <p:nvPr/>
          </p:nvSpPr>
          <p:spPr bwMode="auto">
            <a:xfrm>
              <a:off x="3251" y="287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0" name="Rectangle 71"/>
            <p:cNvSpPr>
              <a:spLocks noChangeArrowheads="1"/>
            </p:cNvSpPr>
            <p:nvPr/>
          </p:nvSpPr>
          <p:spPr bwMode="auto">
            <a:xfrm>
              <a:off x="3251" y="282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1" name="Rectangle 72"/>
            <p:cNvSpPr>
              <a:spLocks noChangeArrowheads="1"/>
            </p:cNvSpPr>
            <p:nvPr/>
          </p:nvSpPr>
          <p:spPr bwMode="auto">
            <a:xfrm>
              <a:off x="3251" y="276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2" name="Rectangle 73"/>
            <p:cNvSpPr>
              <a:spLocks noChangeArrowheads="1"/>
            </p:cNvSpPr>
            <p:nvPr/>
          </p:nvSpPr>
          <p:spPr bwMode="auto">
            <a:xfrm>
              <a:off x="3251" y="271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3" name="Rectangle 74"/>
            <p:cNvSpPr>
              <a:spLocks noChangeArrowheads="1"/>
            </p:cNvSpPr>
            <p:nvPr/>
          </p:nvSpPr>
          <p:spPr bwMode="auto">
            <a:xfrm>
              <a:off x="3251" y="266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4" name="Rectangle 75"/>
            <p:cNvSpPr>
              <a:spLocks noChangeArrowheads="1"/>
            </p:cNvSpPr>
            <p:nvPr/>
          </p:nvSpPr>
          <p:spPr bwMode="auto">
            <a:xfrm>
              <a:off x="3251" y="261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5" name="Rectangle 76"/>
            <p:cNvSpPr>
              <a:spLocks noChangeArrowheads="1"/>
            </p:cNvSpPr>
            <p:nvPr/>
          </p:nvSpPr>
          <p:spPr bwMode="auto">
            <a:xfrm>
              <a:off x="3251" y="2561"/>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6" name="Rectangle 77"/>
            <p:cNvSpPr>
              <a:spLocks noChangeArrowheads="1"/>
            </p:cNvSpPr>
            <p:nvPr/>
          </p:nvSpPr>
          <p:spPr bwMode="auto">
            <a:xfrm>
              <a:off x="3251" y="2509"/>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7" name="Rectangle 78"/>
            <p:cNvSpPr>
              <a:spLocks noChangeArrowheads="1"/>
            </p:cNvSpPr>
            <p:nvPr/>
          </p:nvSpPr>
          <p:spPr bwMode="auto">
            <a:xfrm>
              <a:off x="3251" y="2457"/>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8" name="Rectangle 79"/>
            <p:cNvSpPr>
              <a:spLocks noChangeArrowheads="1"/>
            </p:cNvSpPr>
            <p:nvPr/>
          </p:nvSpPr>
          <p:spPr bwMode="auto">
            <a:xfrm>
              <a:off x="3251" y="240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19" name="Rectangle 80"/>
            <p:cNvSpPr>
              <a:spLocks noChangeArrowheads="1"/>
            </p:cNvSpPr>
            <p:nvPr/>
          </p:nvSpPr>
          <p:spPr bwMode="auto">
            <a:xfrm>
              <a:off x="3251" y="235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0" name="Rectangle 81"/>
            <p:cNvSpPr>
              <a:spLocks noChangeArrowheads="1"/>
            </p:cNvSpPr>
            <p:nvPr/>
          </p:nvSpPr>
          <p:spPr bwMode="auto">
            <a:xfrm>
              <a:off x="3251" y="230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1" name="Rectangle 82"/>
            <p:cNvSpPr>
              <a:spLocks noChangeArrowheads="1"/>
            </p:cNvSpPr>
            <p:nvPr/>
          </p:nvSpPr>
          <p:spPr bwMode="auto">
            <a:xfrm>
              <a:off x="3251" y="224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2" name="Rectangle 83"/>
            <p:cNvSpPr>
              <a:spLocks noChangeArrowheads="1"/>
            </p:cNvSpPr>
            <p:nvPr/>
          </p:nvSpPr>
          <p:spPr bwMode="auto">
            <a:xfrm>
              <a:off x="3251" y="219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3" name="Rectangle 84"/>
            <p:cNvSpPr>
              <a:spLocks noChangeArrowheads="1"/>
            </p:cNvSpPr>
            <p:nvPr/>
          </p:nvSpPr>
          <p:spPr bwMode="auto">
            <a:xfrm>
              <a:off x="3251" y="214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4" name="Rectangle 85"/>
            <p:cNvSpPr>
              <a:spLocks noChangeArrowheads="1"/>
            </p:cNvSpPr>
            <p:nvPr/>
          </p:nvSpPr>
          <p:spPr bwMode="auto">
            <a:xfrm>
              <a:off x="3251" y="209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5" name="Rectangle 86"/>
            <p:cNvSpPr>
              <a:spLocks noChangeArrowheads="1"/>
            </p:cNvSpPr>
            <p:nvPr/>
          </p:nvSpPr>
          <p:spPr bwMode="auto">
            <a:xfrm>
              <a:off x="3251" y="2042"/>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6" name="Rectangle 87"/>
            <p:cNvSpPr>
              <a:spLocks noChangeArrowheads="1"/>
            </p:cNvSpPr>
            <p:nvPr/>
          </p:nvSpPr>
          <p:spPr bwMode="auto">
            <a:xfrm>
              <a:off x="3251" y="199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7" name="Rectangle 88"/>
            <p:cNvSpPr>
              <a:spLocks noChangeArrowheads="1"/>
            </p:cNvSpPr>
            <p:nvPr/>
          </p:nvSpPr>
          <p:spPr bwMode="auto">
            <a:xfrm>
              <a:off x="3251" y="193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8" name="Rectangle 89"/>
            <p:cNvSpPr>
              <a:spLocks noChangeArrowheads="1"/>
            </p:cNvSpPr>
            <p:nvPr/>
          </p:nvSpPr>
          <p:spPr bwMode="auto">
            <a:xfrm>
              <a:off x="3251" y="188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29" name="Rectangle 90"/>
            <p:cNvSpPr>
              <a:spLocks noChangeArrowheads="1"/>
            </p:cNvSpPr>
            <p:nvPr/>
          </p:nvSpPr>
          <p:spPr bwMode="auto">
            <a:xfrm>
              <a:off x="3251" y="183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0" name="Freeform 91"/>
            <p:cNvSpPr>
              <a:spLocks/>
            </p:cNvSpPr>
            <p:nvPr/>
          </p:nvSpPr>
          <p:spPr bwMode="auto">
            <a:xfrm>
              <a:off x="3231" y="1804"/>
              <a:ext cx="27" cy="8"/>
            </a:xfrm>
            <a:custGeom>
              <a:avLst/>
              <a:gdLst>
                <a:gd name="T0" fmla="*/ 20 w 27"/>
                <a:gd name="T1" fmla="*/ 8 h 8"/>
                <a:gd name="T2" fmla="*/ 27 w 27"/>
                <a:gd name="T3" fmla="*/ 8 h 8"/>
                <a:gd name="T4" fmla="*/ 27 w 27"/>
                <a:gd name="T5" fmla="*/ 0 h 8"/>
                <a:gd name="T6" fmla="*/ 27 w 27"/>
                <a:gd name="T7" fmla="*/ 0 h 8"/>
                <a:gd name="T8" fmla="*/ 20 w 27"/>
                <a:gd name="T9" fmla="*/ 0 h 8"/>
                <a:gd name="T10" fmla="*/ 0 w 27"/>
                <a:gd name="T11" fmla="*/ 0 h 8"/>
                <a:gd name="T12" fmla="*/ 0 w 27"/>
                <a:gd name="T13" fmla="*/ 8 h 8"/>
                <a:gd name="T14" fmla="*/ 20 w 27"/>
                <a:gd name="T15" fmla="*/ 8 h 8"/>
                <a:gd name="T16" fmla="*/ 20 w 27"/>
                <a:gd name="T17" fmla="*/ 0 h 8"/>
                <a:gd name="T18" fmla="*/ 20 w 27"/>
                <a:gd name="T19" fmla="*/ 0 h 8"/>
                <a:gd name="T20" fmla="*/ 20 w 27"/>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8"/>
                <a:gd name="T35" fmla="*/ 27 w 2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8">
                  <a:moveTo>
                    <a:pt x="20" y="8"/>
                  </a:moveTo>
                  <a:lnTo>
                    <a:pt x="27" y="8"/>
                  </a:lnTo>
                  <a:lnTo>
                    <a:pt x="27" y="0"/>
                  </a:lnTo>
                  <a:lnTo>
                    <a:pt x="20" y="0"/>
                  </a:lnTo>
                  <a:lnTo>
                    <a:pt x="0" y="0"/>
                  </a:lnTo>
                  <a:lnTo>
                    <a:pt x="0" y="8"/>
                  </a:lnTo>
                  <a:lnTo>
                    <a:pt x="20" y="8"/>
                  </a:lnTo>
                  <a:lnTo>
                    <a:pt x="20" y="0"/>
                  </a:lnTo>
                  <a:lnTo>
                    <a:pt x="20" y="8"/>
                  </a:lnTo>
                  <a:close/>
                </a:path>
              </a:pathLst>
            </a:custGeom>
            <a:solidFill>
              <a:srgbClr val="000000"/>
            </a:solidFill>
            <a:ln w="9525">
              <a:noFill/>
              <a:round/>
              <a:headEnd/>
              <a:tailEnd/>
            </a:ln>
          </p:spPr>
          <p:txBody>
            <a:bodyPr/>
            <a:lstStyle/>
            <a:p>
              <a:endParaRPr lang="th-TH"/>
            </a:p>
          </p:txBody>
        </p:sp>
        <p:sp>
          <p:nvSpPr>
            <p:cNvPr id="78531" name="Rectangle 92"/>
            <p:cNvSpPr>
              <a:spLocks noChangeArrowheads="1"/>
            </p:cNvSpPr>
            <p:nvPr/>
          </p:nvSpPr>
          <p:spPr bwMode="auto">
            <a:xfrm>
              <a:off x="3184"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2" name="Rectangle 93"/>
            <p:cNvSpPr>
              <a:spLocks noChangeArrowheads="1"/>
            </p:cNvSpPr>
            <p:nvPr/>
          </p:nvSpPr>
          <p:spPr bwMode="auto">
            <a:xfrm>
              <a:off x="3137"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3" name="Rectangle 94"/>
            <p:cNvSpPr>
              <a:spLocks noChangeArrowheads="1"/>
            </p:cNvSpPr>
            <p:nvPr/>
          </p:nvSpPr>
          <p:spPr bwMode="auto">
            <a:xfrm>
              <a:off x="3090" y="1804"/>
              <a:ext cx="26"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4" name="Rectangle 95"/>
            <p:cNvSpPr>
              <a:spLocks noChangeArrowheads="1"/>
            </p:cNvSpPr>
            <p:nvPr/>
          </p:nvSpPr>
          <p:spPr bwMode="auto">
            <a:xfrm>
              <a:off x="304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5" name="Rectangle 96"/>
            <p:cNvSpPr>
              <a:spLocks noChangeArrowheads="1"/>
            </p:cNvSpPr>
            <p:nvPr/>
          </p:nvSpPr>
          <p:spPr bwMode="auto">
            <a:xfrm>
              <a:off x="299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6" name="Rectangle 97"/>
            <p:cNvSpPr>
              <a:spLocks noChangeArrowheads="1"/>
            </p:cNvSpPr>
            <p:nvPr/>
          </p:nvSpPr>
          <p:spPr bwMode="auto">
            <a:xfrm>
              <a:off x="294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7" name="Rectangle 98"/>
            <p:cNvSpPr>
              <a:spLocks noChangeArrowheads="1"/>
            </p:cNvSpPr>
            <p:nvPr/>
          </p:nvSpPr>
          <p:spPr bwMode="auto">
            <a:xfrm>
              <a:off x="2901"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8" name="Rectangle 99"/>
            <p:cNvSpPr>
              <a:spLocks noChangeArrowheads="1"/>
            </p:cNvSpPr>
            <p:nvPr/>
          </p:nvSpPr>
          <p:spPr bwMode="auto">
            <a:xfrm>
              <a:off x="2854"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39" name="Rectangle 100"/>
            <p:cNvSpPr>
              <a:spLocks noChangeArrowheads="1"/>
            </p:cNvSpPr>
            <p:nvPr/>
          </p:nvSpPr>
          <p:spPr bwMode="auto">
            <a:xfrm>
              <a:off x="280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0" name="Rectangle 101"/>
            <p:cNvSpPr>
              <a:spLocks noChangeArrowheads="1"/>
            </p:cNvSpPr>
            <p:nvPr/>
          </p:nvSpPr>
          <p:spPr bwMode="auto">
            <a:xfrm>
              <a:off x="2759"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1" name="Rectangle 102"/>
            <p:cNvSpPr>
              <a:spLocks noChangeArrowheads="1"/>
            </p:cNvSpPr>
            <p:nvPr/>
          </p:nvSpPr>
          <p:spPr bwMode="auto">
            <a:xfrm>
              <a:off x="271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2" name="Rectangle 103"/>
            <p:cNvSpPr>
              <a:spLocks noChangeArrowheads="1"/>
            </p:cNvSpPr>
            <p:nvPr/>
          </p:nvSpPr>
          <p:spPr bwMode="auto">
            <a:xfrm>
              <a:off x="266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3" name="Rectangle 104"/>
            <p:cNvSpPr>
              <a:spLocks noChangeArrowheads="1"/>
            </p:cNvSpPr>
            <p:nvPr/>
          </p:nvSpPr>
          <p:spPr bwMode="auto">
            <a:xfrm>
              <a:off x="261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4" name="Rectangle 105"/>
            <p:cNvSpPr>
              <a:spLocks noChangeArrowheads="1"/>
            </p:cNvSpPr>
            <p:nvPr/>
          </p:nvSpPr>
          <p:spPr bwMode="auto">
            <a:xfrm>
              <a:off x="2571"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5" name="Rectangle 106"/>
            <p:cNvSpPr>
              <a:spLocks noChangeArrowheads="1"/>
            </p:cNvSpPr>
            <p:nvPr/>
          </p:nvSpPr>
          <p:spPr bwMode="auto">
            <a:xfrm>
              <a:off x="2523"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6" name="Rectangle 107"/>
            <p:cNvSpPr>
              <a:spLocks noChangeArrowheads="1"/>
            </p:cNvSpPr>
            <p:nvPr/>
          </p:nvSpPr>
          <p:spPr bwMode="auto">
            <a:xfrm>
              <a:off x="247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7" name="Rectangle 108"/>
            <p:cNvSpPr>
              <a:spLocks noChangeArrowheads="1"/>
            </p:cNvSpPr>
            <p:nvPr/>
          </p:nvSpPr>
          <p:spPr bwMode="auto">
            <a:xfrm>
              <a:off x="2429"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8" name="Rectangle 109"/>
            <p:cNvSpPr>
              <a:spLocks noChangeArrowheads="1"/>
            </p:cNvSpPr>
            <p:nvPr/>
          </p:nvSpPr>
          <p:spPr bwMode="auto">
            <a:xfrm>
              <a:off x="238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49" name="Rectangle 110"/>
            <p:cNvSpPr>
              <a:spLocks noChangeArrowheads="1"/>
            </p:cNvSpPr>
            <p:nvPr/>
          </p:nvSpPr>
          <p:spPr bwMode="auto">
            <a:xfrm>
              <a:off x="233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50" name="Rectangle 111"/>
            <p:cNvSpPr>
              <a:spLocks noChangeArrowheads="1"/>
            </p:cNvSpPr>
            <p:nvPr/>
          </p:nvSpPr>
          <p:spPr bwMode="auto">
            <a:xfrm>
              <a:off x="228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51" name="Rectangle 112"/>
            <p:cNvSpPr>
              <a:spLocks noChangeArrowheads="1"/>
            </p:cNvSpPr>
            <p:nvPr/>
          </p:nvSpPr>
          <p:spPr bwMode="auto">
            <a:xfrm>
              <a:off x="2240"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52" name="Rectangle 113"/>
            <p:cNvSpPr>
              <a:spLocks noChangeArrowheads="1"/>
            </p:cNvSpPr>
            <p:nvPr/>
          </p:nvSpPr>
          <p:spPr bwMode="auto">
            <a:xfrm>
              <a:off x="2193"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553" name="Rectangle 114"/>
            <p:cNvSpPr>
              <a:spLocks noChangeArrowheads="1"/>
            </p:cNvSpPr>
            <p:nvPr/>
          </p:nvSpPr>
          <p:spPr bwMode="auto">
            <a:xfrm>
              <a:off x="214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grpSp>
      <p:grpSp>
        <p:nvGrpSpPr>
          <p:cNvPr id="77831" name="Group 115"/>
          <p:cNvGrpSpPr>
            <a:grpSpLocks/>
          </p:cNvGrpSpPr>
          <p:nvPr/>
        </p:nvGrpSpPr>
        <p:grpSpPr bwMode="auto">
          <a:xfrm>
            <a:off x="2063751" y="2863851"/>
            <a:ext cx="2663825" cy="2365375"/>
            <a:chOff x="340" y="1804"/>
            <a:chExt cx="1678" cy="1490"/>
          </a:xfrm>
        </p:grpSpPr>
        <p:sp>
          <p:nvSpPr>
            <p:cNvPr id="78319" name="Rectangle 116"/>
            <p:cNvSpPr>
              <a:spLocks noChangeArrowheads="1"/>
            </p:cNvSpPr>
            <p:nvPr/>
          </p:nvSpPr>
          <p:spPr bwMode="auto">
            <a:xfrm>
              <a:off x="340" y="1804"/>
              <a:ext cx="1671" cy="1483"/>
            </a:xfrm>
            <a:prstGeom prst="rect">
              <a:avLst/>
            </a:prstGeom>
            <a:solidFill>
              <a:srgbClr val="EAEAEA"/>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0" name="Rectangle 117"/>
            <p:cNvSpPr>
              <a:spLocks noChangeArrowheads="1"/>
            </p:cNvSpPr>
            <p:nvPr/>
          </p:nvSpPr>
          <p:spPr bwMode="auto">
            <a:xfrm>
              <a:off x="340" y="180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1" name="Rectangle 118"/>
            <p:cNvSpPr>
              <a:spLocks noChangeArrowheads="1"/>
            </p:cNvSpPr>
            <p:nvPr/>
          </p:nvSpPr>
          <p:spPr bwMode="auto">
            <a:xfrm>
              <a:off x="340" y="185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2" name="Rectangle 119"/>
            <p:cNvSpPr>
              <a:spLocks noChangeArrowheads="1"/>
            </p:cNvSpPr>
            <p:nvPr/>
          </p:nvSpPr>
          <p:spPr bwMode="auto">
            <a:xfrm>
              <a:off x="340" y="190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3" name="Rectangle 120"/>
            <p:cNvSpPr>
              <a:spLocks noChangeArrowheads="1"/>
            </p:cNvSpPr>
            <p:nvPr/>
          </p:nvSpPr>
          <p:spPr bwMode="auto">
            <a:xfrm>
              <a:off x="340" y="196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4" name="Rectangle 121"/>
            <p:cNvSpPr>
              <a:spLocks noChangeArrowheads="1"/>
            </p:cNvSpPr>
            <p:nvPr/>
          </p:nvSpPr>
          <p:spPr bwMode="auto">
            <a:xfrm>
              <a:off x="340" y="201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5" name="Rectangle 122"/>
            <p:cNvSpPr>
              <a:spLocks noChangeArrowheads="1"/>
            </p:cNvSpPr>
            <p:nvPr/>
          </p:nvSpPr>
          <p:spPr bwMode="auto">
            <a:xfrm>
              <a:off x="340" y="206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6" name="Rectangle 123"/>
            <p:cNvSpPr>
              <a:spLocks noChangeArrowheads="1"/>
            </p:cNvSpPr>
            <p:nvPr/>
          </p:nvSpPr>
          <p:spPr bwMode="auto">
            <a:xfrm>
              <a:off x="340" y="2116"/>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7" name="Rectangle 124"/>
            <p:cNvSpPr>
              <a:spLocks noChangeArrowheads="1"/>
            </p:cNvSpPr>
            <p:nvPr/>
          </p:nvSpPr>
          <p:spPr bwMode="auto">
            <a:xfrm>
              <a:off x="340" y="216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8" name="Rectangle 125"/>
            <p:cNvSpPr>
              <a:spLocks noChangeArrowheads="1"/>
            </p:cNvSpPr>
            <p:nvPr/>
          </p:nvSpPr>
          <p:spPr bwMode="auto">
            <a:xfrm>
              <a:off x="340" y="222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29" name="Rectangle 126"/>
            <p:cNvSpPr>
              <a:spLocks noChangeArrowheads="1"/>
            </p:cNvSpPr>
            <p:nvPr/>
          </p:nvSpPr>
          <p:spPr bwMode="auto">
            <a:xfrm>
              <a:off x="340" y="227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0" name="Rectangle 127"/>
            <p:cNvSpPr>
              <a:spLocks noChangeArrowheads="1"/>
            </p:cNvSpPr>
            <p:nvPr/>
          </p:nvSpPr>
          <p:spPr bwMode="auto">
            <a:xfrm>
              <a:off x="340" y="232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1" name="Rectangle 128"/>
            <p:cNvSpPr>
              <a:spLocks noChangeArrowheads="1"/>
            </p:cNvSpPr>
            <p:nvPr/>
          </p:nvSpPr>
          <p:spPr bwMode="auto">
            <a:xfrm>
              <a:off x="340" y="237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2" name="Rectangle 129"/>
            <p:cNvSpPr>
              <a:spLocks noChangeArrowheads="1"/>
            </p:cNvSpPr>
            <p:nvPr/>
          </p:nvSpPr>
          <p:spPr bwMode="auto">
            <a:xfrm>
              <a:off x="340" y="242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3" name="Rectangle 130"/>
            <p:cNvSpPr>
              <a:spLocks noChangeArrowheads="1"/>
            </p:cNvSpPr>
            <p:nvPr/>
          </p:nvSpPr>
          <p:spPr bwMode="auto">
            <a:xfrm>
              <a:off x="340" y="247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4" name="Rectangle 131"/>
            <p:cNvSpPr>
              <a:spLocks noChangeArrowheads="1"/>
            </p:cNvSpPr>
            <p:nvPr/>
          </p:nvSpPr>
          <p:spPr bwMode="auto">
            <a:xfrm>
              <a:off x="340" y="253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5" name="Rectangle 132"/>
            <p:cNvSpPr>
              <a:spLocks noChangeArrowheads="1"/>
            </p:cNvSpPr>
            <p:nvPr/>
          </p:nvSpPr>
          <p:spPr bwMode="auto">
            <a:xfrm>
              <a:off x="340" y="2583"/>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6" name="Rectangle 133"/>
            <p:cNvSpPr>
              <a:spLocks noChangeArrowheads="1"/>
            </p:cNvSpPr>
            <p:nvPr/>
          </p:nvSpPr>
          <p:spPr bwMode="auto">
            <a:xfrm>
              <a:off x="340" y="2635"/>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7" name="Rectangle 134"/>
            <p:cNvSpPr>
              <a:spLocks noChangeArrowheads="1"/>
            </p:cNvSpPr>
            <p:nvPr/>
          </p:nvSpPr>
          <p:spPr bwMode="auto">
            <a:xfrm>
              <a:off x="340" y="2687"/>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8" name="Rectangle 135"/>
            <p:cNvSpPr>
              <a:spLocks noChangeArrowheads="1"/>
            </p:cNvSpPr>
            <p:nvPr/>
          </p:nvSpPr>
          <p:spPr bwMode="auto">
            <a:xfrm>
              <a:off x="340" y="273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39" name="Rectangle 136"/>
            <p:cNvSpPr>
              <a:spLocks noChangeArrowheads="1"/>
            </p:cNvSpPr>
            <p:nvPr/>
          </p:nvSpPr>
          <p:spPr bwMode="auto">
            <a:xfrm>
              <a:off x="340" y="279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0" name="Rectangle 137"/>
            <p:cNvSpPr>
              <a:spLocks noChangeArrowheads="1"/>
            </p:cNvSpPr>
            <p:nvPr/>
          </p:nvSpPr>
          <p:spPr bwMode="auto">
            <a:xfrm>
              <a:off x="340" y="284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1" name="Rectangle 138"/>
            <p:cNvSpPr>
              <a:spLocks noChangeArrowheads="1"/>
            </p:cNvSpPr>
            <p:nvPr/>
          </p:nvSpPr>
          <p:spPr bwMode="auto">
            <a:xfrm>
              <a:off x="340" y="289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2" name="Rectangle 139"/>
            <p:cNvSpPr>
              <a:spLocks noChangeArrowheads="1"/>
            </p:cNvSpPr>
            <p:nvPr/>
          </p:nvSpPr>
          <p:spPr bwMode="auto">
            <a:xfrm>
              <a:off x="340" y="294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3" name="Rectangle 140"/>
            <p:cNvSpPr>
              <a:spLocks noChangeArrowheads="1"/>
            </p:cNvSpPr>
            <p:nvPr/>
          </p:nvSpPr>
          <p:spPr bwMode="auto">
            <a:xfrm>
              <a:off x="340" y="299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4" name="Rectangle 141"/>
            <p:cNvSpPr>
              <a:spLocks noChangeArrowheads="1"/>
            </p:cNvSpPr>
            <p:nvPr/>
          </p:nvSpPr>
          <p:spPr bwMode="auto">
            <a:xfrm>
              <a:off x="340" y="305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5" name="Rectangle 142"/>
            <p:cNvSpPr>
              <a:spLocks noChangeArrowheads="1"/>
            </p:cNvSpPr>
            <p:nvPr/>
          </p:nvSpPr>
          <p:spPr bwMode="auto">
            <a:xfrm>
              <a:off x="340" y="3102"/>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6" name="Rectangle 143"/>
            <p:cNvSpPr>
              <a:spLocks noChangeArrowheads="1"/>
            </p:cNvSpPr>
            <p:nvPr/>
          </p:nvSpPr>
          <p:spPr bwMode="auto">
            <a:xfrm>
              <a:off x="340" y="315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7" name="Rectangle 144"/>
            <p:cNvSpPr>
              <a:spLocks noChangeArrowheads="1"/>
            </p:cNvSpPr>
            <p:nvPr/>
          </p:nvSpPr>
          <p:spPr bwMode="auto">
            <a:xfrm>
              <a:off x="340" y="320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8" name="Rectangle 145"/>
            <p:cNvSpPr>
              <a:spLocks noChangeArrowheads="1"/>
            </p:cNvSpPr>
            <p:nvPr/>
          </p:nvSpPr>
          <p:spPr bwMode="auto">
            <a:xfrm>
              <a:off x="340" y="325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49" name="Rectangle 146"/>
            <p:cNvSpPr>
              <a:spLocks noChangeArrowheads="1"/>
            </p:cNvSpPr>
            <p:nvPr/>
          </p:nvSpPr>
          <p:spPr bwMode="auto">
            <a:xfrm>
              <a:off x="360"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0" name="Rectangle 147"/>
            <p:cNvSpPr>
              <a:spLocks noChangeArrowheads="1"/>
            </p:cNvSpPr>
            <p:nvPr/>
          </p:nvSpPr>
          <p:spPr bwMode="auto">
            <a:xfrm>
              <a:off x="40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1" name="Rectangle 148"/>
            <p:cNvSpPr>
              <a:spLocks noChangeArrowheads="1"/>
            </p:cNvSpPr>
            <p:nvPr/>
          </p:nvSpPr>
          <p:spPr bwMode="auto">
            <a:xfrm>
              <a:off x="45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2" name="Rectangle 149"/>
            <p:cNvSpPr>
              <a:spLocks noChangeArrowheads="1"/>
            </p:cNvSpPr>
            <p:nvPr/>
          </p:nvSpPr>
          <p:spPr bwMode="auto">
            <a:xfrm>
              <a:off x="502"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3" name="Rectangle 150"/>
            <p:cNvSpPr>
              <a:spLocks noChangeArrowheads="1"/>
            </p:cNvSpPr>
            <p:nvPr/>
          </p:nvSpPr>
          <p:spPr bwMode="auto">
            <a:xfrm>
              <a:off x="549"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4" name="Rectangle 151"/>
            <p:cNvSpPr>
              <a:spLocks noChangeArrowheads="1"/>
            </p:cNvSpPr>
            <p:nvPr/>
          </p:nvSpPr>
          <p:spPr bwMode="auto">
            <a:xfrm>
              <a:off x="596"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5" name="Rectangle 152"/>
            <p:cNvSpPr>
              <a:spLocks noChangeArrowheads="1"/>
            </p:cNvSpPr>
            <p:nvPr/>
          </p:nvSpPr>
          <p:spPr bwMode="auto">
            <a:xfrm>
              <a:off x="643"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6" name="Rectangle 153"/>
            <p:cNvSpPr>
              <a:spLocks noChangeArrowheads="1"/>
            </p:cNvSpPr>
            <p:nvPr/>
          </p:nvSpPr>
          <p:spPr bwMode="auto">
            <a:xfrm>
              <a:off x="690"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7" name="Rectangle 154"/>
            <p:cNvSpPr>
              <a:spLocks noChangeArrowheads="1"/>
            </p:cNvSpPr>
            <p:nvPr/>
          </p:nvSpPr>
          <p:spPr bwMode="auto">
            <a:xfrm>
              <a:off x="73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8" name="Rectangle 155"/>
            <p:cNvSpPr>
              <a:spLocks noChangeArrowheads="1"/>
            </p:cNvSpPr>
            <p:nvPr/>
          </p:nvSpPr>
          <p:spPr bwMode="auto">
            <a:xfrm>
              <a:off x="78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59" name="Rectangle 156"/>
            <p:cNvSpPr>
              <a:spLocks noChangeArrowheads="1"/>
            </p:cNvSpPr>
            <p:nvPr/>
          </p:nvSpPr>
          <p:spPr bwMode="auto">
            <a:xfrm>
              <a:off x="832"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0" name="Rectangle 157"/>
            <p:cNvSpPr>
              <a:spLocks noChangeArrowheads="1"/>
            </p:cNvSpPr>
            <p:nvPr/>
          </p:nvSpPr>
          <p:spPr bwMode="auto">
            <a:xfrm>
              <a:off x="879"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1" name="Rectangle 158"/>
            <p:cNvSpPr>
              <a:spLocks noChangeArrowheads="1"/>
            </p:cNvSpPr>
            <p:nvPr/>
          </p:nvSpPr>
          <p:spPr bwMode="auto">
            <a:xfrm>
              <a:off x="926"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2" name="Rectangle 159"/>
            <p:cNvSpPr>
              <a:spLocks noChangeArrowheads="1"/>
            </p:cNvSpPr>
            <p:nvPr/>
          </p:nvSpPr>
          <p:spPr bwMode="auto">
            <a:xfrm>
              <a:off x="973"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3" name="Rectangle 160"/>
            <p:cNvSpPr>
              <a:spLocks noChangeArrowheads="1"/>
            </p:cNvSpPr>
            <p:nvPr/>
          </p:nvSpPr>
          <p:spPr bwMode="auto">
            <a:xfrm>
              <a:off x="102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4" name="Rectangle 161"/>
            <p:cNvSpPr>
              <a:spLocks noChangeArrowheads="1"/>
            </p:cNvSpPr>
            <p:nvPr/>
          </p:nvSpPr>
          <p:spPr bwMode="auto">
            <a:xfrm>
              <a:off x="106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5" name="Rectangle 162"/>
            <p:cNvSpPr>
              <a:spLocks noChangeArrowheads="1"/>
            </p:cNvSpPr>
            <p:nvPr/>
          </p:nvSpPr>
          <p:spPr bwMode="auto">
            <a:xfrm>
              <a:off x="111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6" name="Rectangle 163"/>
            <p:cNvSpPr>
              <a:spLocks noChangeArrowheads="1"/>
            </p:cNvSpPr>
            <p:nvPr/>
          </p:nvSpPr>
          <p:spPr bwMode="auto">
            <a:xfrm>
              <a:off x="1162"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7" name="Rectangle 164"/>
            <p:cNvSpPr>
              <a:spLocks noChangeArrowheads="1"/>
            </p:cNvSpPr>
            <p:nvPr/>
          </p:nvSpPr>
          <p:spPr bwMode="auto">
            <a:xfrm>
              <a:off x="1209"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8" name="Rectangle 165"/>
            <p:cNvSpPr>
              <a:spLocks noChangeArrowheads="1"/>
            </p:cNvSpPr>
            <p:nvPr/>
          </p:nvSpPr>
          <p:spPr bwMode="auto">
            <a:xfrm>
              <a:off x="1256"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69" name="Rectangle 166"/>
            <p:cNvSpPr>
              <a:spLocks noChangeArrowheads="1"/>
            </p:cNvSpPr>
            <p:nvPr/>
          </p:nvSpPr>
          <p:spPr bwMode="auto">
            <a:xfrm>
              <a:off x="130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0" name="Rectangle 167"/>
            <p:cNvSpPr>
              <a:spLocks noChangeArrowheads="1"/>
            </p:cNvSpPr>
            <p:nvPr/>
          </p:nvSpPr>
          <p:spPr bwMode="auto">
            <a:xfrm>
              <a:off x="135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1" name="Rectangle 168"/>
            <p:cNvSpPr>
              <a:spLocks noChangeArrowheads="1"/>
            </p:cNvSpPr>
            <p:nvPr/>
          </p:nvSpPr>
          <p:spPr bwMode="auto">
            <a:xfrm>
              <a:off x="139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2" name="Rectangle 169"/>
            <p:cNvSpPr>
              <a:spLocks noChangeArrowheads="1"/>
            </p:cNvSpPr>
            <p:nvPr/>
          </p:nvSpPr>
          <p:spPr bwMode="auto">
            <a:xfrm>
              <a:off x="144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3" name="Rectangle 170"/>
            <p:cNvSpPr>
              <a:spLocks noChangeArrowheads="1"/>
            </p:cNvSpPr>
            <p:nvPr/>
          </p:nvSpPr>
          <p:spPr bwMode="auto">
            <a:xfrm>
              <a:off x="1492"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4" name="Rectangle 171"/>
            <p:cNvSpPr>
              <a:spLocks noChangeArrowheads="1"/>
            </p:cNvSpPr>
            <p:nvPr/>
          </p:nvSpPr>
          <p:spPr bwMode="auto">
            <a:xfrm>
              <a:off x="1540" y="3287"/>
              <a:ext cx="26"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5" name="Rectangle 172"/>
            <p:cNvSpPr>
              <a:spLocks noChangeArrowheads="1"/>
            </p:cNvSpPr>
            <p:nvPr/>
          </p:nvSpPr>
          <p:spPr bwMode="auto">
            <a:xfrm>
              <a:off x="158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6" name="Rectangle 173"/>
            <p:cNvSpPr>
              <a:spLocks noChangeArrowheads="1"/>
            </p:cNvSpPr>
            <p:nvPr/>
          </p:nvSpPr>
          <p:spPr bwMode="auto">
            <a:xfrm>
              <a:off x="163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7" name="Rectangle 174"/>
            <p:cNvSpPr>
              <a:spLocks noChangeArrowheads="1"/>
            </p:cNvSpPr>
            <p:nvPr/>
          </p:nvSpPr>
          <p:spPr bwMode="auto">
            <a:xfrm>
              <a:off x="168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8" name="Rectangle 175"/>
            <p:cNvSpPr>
              <a:spLocks noChangeArrowheads="1"/>
            </p:cNvSpPr>
            <p:nvPr/>
          </p:nvSpPr>
          <p:spPr bwMode="auto">
            <a:xfrm>
              <a:off x="172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79" name="Rectangle 176"/>
            <p:cNvSpPr>
              <a:spLocks noChangeArrowheads="1"/>
            </p:cNvSpPr>
            <p:nvPr/>
          </p:nvSpPr>
          <p:spPr bwMode="auto">
            <a:xfrm>
              <a:off x="177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0" name="Rectangle 177"/>
            <p:cNvSpPr>
              <a:spLocks noChangeArrowheads="1"/>
            </p:cNvSpPr>
            <p:nvPr/>
          </p:nvSpPr>
          <p:spPr bwMode="auto">
            <a:xfrm>
              <a:off x="1823"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1" name="Rectangle 178"/>
            <p:cNvSpPr>
              <a:spLocks noChangeArrowheads="1"/>
            </p:cNvSpPr>
            <p:nvPr/>
          </p:nvSpPr>
          <p:spPr bwMode="auto">
            <a:xfrm>
              <a:off x="1870"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2" name="Rectangle 179"/>
            <p:cNvSpPr>
              <a:spLocks noChangeArrowheads="1"/>
            </p:cNvSpPr>
            <p:nvPr/>
          </p:nvSpPr>
          <p:spPr bwMode="auto">
            <a:xfrm>
              <a:off x="191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3" name="Rectangle 180"/>
            <p:cNvSpPr>
              <a:spLocks noChangeArrowheads="1"/>
            </p:cNvSpPr>
            <p:nvPr/>
          </p:nvSpPr>
          <p:spPr bwMode="auto">
            <a:xfrm>
              <a:off x="196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4" name="Rectangle 181"/>
            <p:cNvSpPr>
              <a:spLocks noChangeArrowheads="1"/>
            </p:cNvSpPr>
            <p:nvPr/>
          </p:nvSpPr>
          <p:spPr bwMode="auto">
            <a:xfrm>
              <a:off x="2011" y="325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5" name="Rectangle 182"/>
            <p:cNvSpPr>
              <a:spLocks noChangeArrowheads="1"/>
            </p:cNvSpPr>
            <p:nvPr/>
          </p:nvSpPr>
          <p:spPr bwMode="auto">
            <a:xfrm>
              <a:off x="2011" y="320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6" name="Rectangle 183"/>
            <p:cNvSpPr>
              <a:spLocks noChangeArrowheads="1"/>
            </p:cNvSpPr>
            <p:nvPr/>
          </p:nvSpPr>
          <p:spPr bwMode="auto">
            <a:xfrm>
              <a:off x="2011" y="315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7" name="Rectangle 184"/>
            <p:cNvSpPr>
              <a:spLocks noChangeArrowheads="1"/>
            </p:cNvSpPr>
            <p:nvPr/>
          </p:nvSpPr>
          <p:spPr bwMode="auto">
            <a:xfrm>
              <a:off x="2011" y="3102"/>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8" name="Rectangle 185"/>
            <p:cNvSpPr>
              <a:spLocks noChangeArrowheads="1"/>
            </p:cNvSpPr>
            <p:nvPr/>
          </p:nvSpPr>
          <p:spPr bwMode="auto">
            <a:xfrm>
              <a:off x="2011" y="305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89" name="Rectangle 186"/>
            <p:cNvSpPr>
              <a:spLocks noChangeArrowheads="1"/>
            </p:cNvSpPr>
            <p:nvPr/>
          </p:nvSpPr>
          <p:spPr bwMode="auto">
            <a:xfrm>
              <a:off x="2011" y="299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0" name="Rectangle 187"/>
            <p:cNvSpPr>
              <a:spLocks noChangeArrowheads="1"/>
            </p:cNvSpPr>
            <p:nvPr/>
          </p:nvSpPr>
          <p:spPr bwMode="auto">
            <a:xfrm>
              <a:off x="2011" y="294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1" name="Rectangle 188"/>
            <p:cNvSpPr>
              <a:spLocks noChangeArrowheads="1"/>
            </p:cNvSpPr>
            <p:nvPr/>
          </p:nvSpPr>
          <p:spPr bwMode="auto">
            <a:xfrm>
              <a:off x="2011" y="289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2" name="Rectangle 189"/>
            <p:cNvSpPr>
              <a:spLocks noChangeArrowheads="1"/>
            </p:cNvSpPr>
            <p:nvPr/>
          </p:nvSpPr>
          <p:spPr bwMode="auto">
            <a:xfrm>
              <a:off x="2011" y="284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3" name="Rectangle 190"/>
            <p:cNvSpPr>
              <a:spLocks noChangeArrowheads="1"/>
            </p:cNvSpPr>
            <p:nvPr/>
          </p:nvSpPr>
          <p:spPr bwMode="auto">
            <a:xfrm>
              <a:off x="2011" y="279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4" name="Rectangle 191"/>
            <p:cNvSpPr>
              <a:spLocks noChangeArrowheads="1"/>
            </p:cNvSpPr>
            <p:nvPr/>
          </p:nvSpPr>
          <p:spPr bwMode="auto">
            <a:xfrm>
              <a:off x="2011" y="273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5" name="Rectangle 192"/>
            <p:cNvSpPr>
              <a:spLocks noChangeArrowheads="1"/>
            </p:cNvSpPr>
            <p:nvPr/>
          </p:nvSpPr>
          <p:spPr bwMode="auto">
            <a:xfrm>
              <a:off x="2011" y="2687"/>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6" name="Rectangle 193"/>
            <p:cNvSpPr>
              <a:spLocks noChangeArrowheads="1"/>
            </p:cNvSpPr>
            <p:nvPr/>
          </p:nvSpPr>
          <p:spPr bwMode="auto">
            <a:xfrm>
              <a:off x="2011" y="2635"/>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7" name="Rectangle 194"/>
            <p:cNvSpPr>
              <a:spLocks noChangeArrowheads="1"/>
            </p:cNvSpPr>
            <p:nvPr/>
          </p:nvSpPr>
          <p:spPr bwMode="auto">
            <a:xfrm>
              <a:off x="2011" y="2583"/>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8" name="Rectangle 195"/>
            <p:cNvSpPr>
              <a:spLocks noChangeArrowheads="1"/>
            </p:cNvSpPr>
            <p:nvPr/>
          </p:nvSpPr>
          <p:spPr bwMode="auto">
            <a:xfrm>
              <a:off x="2011" y="253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99" name="Rectangle 196"/>
            <p:cNvSpPr>
              <a:spLocks noChangeArrowheads="1"/>
            </p:cNvSpPr>
            <p:nvPr/>
          </p:nvSpPr>
          <p:spPr bwMode="auto">
            <a:xfrm>
              <a:off x="2011" y="247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0" name="Rectangle 197"/>
            <p:cNvSpPr>
              <a:spLocks noChangeArrowheads="1"/>
            </p:cNvSpPr>
            <p:nvPr/>
          </p:nvSpPr>
          <p:spPr bwMode="auto">
            <a:xfrm>
              <a:off x="2011" y="242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1" name="Rectangle 198"/>
            <p:cNvSpPr>
              <a:spLocks noChangeArrowheads="1"/>
            </p:cNvSpPr>
            <p:nvPr/>
          </p:nvSpPr>
          <p:spPr bwMode="auto">
            <a:xfrm>
              <a:off x="2011" y="237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2" name="Rectangle 199"/>
            <p:cNvSpPr>
              <a:spLocks noChangeArrowheads="1"/>
            </p:cNvSpPr>
            <p:nvPr/>
          </p:nvSpPr>
          <p:spPr bwMode="auto">
            <a:xfrm>
              <a:off x="2011" y="232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3" name="Rectangle 200"/>
            <p:cNvSpPr>
              <a:spLocks noChangeArrowheads="1"/>
            </p:cNvSpPr>
            <p:nvPr/>
          </p:nvSpPr>
          <p:spPr bwMode="auto">
            <a:xfrm>
              <a:off x="2011" y="227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4" name="Rectangle 201"/>
            <p:cNvSpPr>
              <a:spLocks noChangeArrowheads="1"/>
            </p:cNvSpPr>
            <p:nvPr/>
          </p:nvSpPr>
          <p:spPr bwMode="auto">
            <a:xfrm>
              <a:off x="2011" y="222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5" name="Rectangle 202"/>
            <p:cNvSpPr>
              <a:spLocks noChangeArrowheads="1"/>
            </p:cNvSpPr>
            <p:nvPr/>
          </p:nvSpPr>
          <p:spPr bwMode="auto">
            <a:xfrm>
              <a:off x="2011" y="216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6" name="Rectangle 203"/>
            <p:cNvSpPr>
              <a:spLocks noChangeArrowheads="1"/>
            </p:cNvSpPr>
            <p:nvPr/>
          </p:nvSpPr>
          <p:spPr bwMode="auto">
            <a:xfrm>
              <a:off x="2011" y="2116"/>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7" name="Rectangle 204"/>
            <p:cNvSpPr>
              <a:spLocks noChangeArrowheads="1"/>
            </p:cNvSpPr>
            <p:nvPr/>
          </p:nvSpPr>
          <p:spPr bwMode="auto">
            <a:xfrm>
              <a:off x="2011" y="206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8" name="Rectangle 205"/>
            <p:cNvSpPr>
              <a:spLocks noChangeArrowheads="1"/>
            </p:cNvSpPr>
            <p:nvPr/>
          </p:nvSpPr>
          <p:spPr bwMode="auto">
            <a:xfrm>
              <a:off x="2011" y="201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09" name="Rectangle 206"/>
            <p:cNvSpPr>
              <a:spLocks noChangeArrowheads="1"/>
            </p:cNvSpPr>
            <p:nvPr/>
          </p:nvSpPr>
          <p:spPr bwMode="auto">
            <a:xfrm>
              <a:off x="2011" y="196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0" name="Rectangle 207"/>
            <p:cNvSpPr>
              <a:spLocks noChangeArrowheads="1"/>
            </p:cNvSpPr>
            <p:nvPr/>
          </p:nvSpPr>
          <p:spPr bwMode="auto">
            <a:xfrm>
              <a:off x="2011" y="190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1" name="Rectangle 208"/>
            <p:cNvSpPr>
              <a:spLocks noChangeArrowheads="1"/>
            </p:cNvSpPr>
            <p:nvPr/>
          </p:nvSpPr>
          <p:spPr bwMode="auto">
            <a:xfrm>
              <a:off x="2011" y="185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2" name="Rectangle 209"/>
            <p:cNvSpPr>
              <a:spLocks noChangeArrowheads="1"/>
            </p:cNvSpPr>
            <p:nvPr/>
          </p:nvSpPr>
          <p:spPr bwMode="auto">
            <a:xfrm>
              <a:off x="2011" y="180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3" name="Rectangle 210"/>
            <p:cNvSpPr>
              <a:spLocks noChangeArrowheads="1"/>
            </p:cNvSpPr>
            <p:nvPr/>
          </p:nvSpPr>
          <p:spPr bwMode="auto">
            <a:xfrm>
              <a:off x="1964"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4" name="Rectangle 211"/>
            <p:cNvSpPr>
              <a:spLocks noChangeArrowheads="1"/>
            </p:cNvSpPr>
            <p:nvPr/>
          </p:nvSpPr>
          <p:spPr bwMode="auto">
            <a:xfrm>
              <a:off x="1917"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5" name="Rectangle 212"/>
            <p:cNvSpPr>
              <a:spLocks noChangeArrowheads="1"/>
            </p:cNvSpPr>
            <p:nvPr/>
          </p:nvSpPr>
          <p:spPr bwMode="auto">
            <a:xfrm>
              <a:off x="1870"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6" name="Rectangle 213"/>
            <p:cNvSpPr>
              <a:spLocks noChangeArrowheads="1"/>
            </p:cNvSpPr>
            <p:nvPr/>
          </p:nvSpPr>
          <p:spPr bwMode="auto">
            <a:xfrm>
              <a:off x="1823"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7" name="Rectangle 214"/>
            <p:cNvSpPr>
              <a:spLocks noChangeArrowheads="1"/>
            </p:cNvSpPr>
            <p:nvPr/>
          </p:nvSpPr>
          <p:spPr bwMode="auto">
            <a:xfrm>
              <a:off x="177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8" name="Rectangle 215"/>
            <p:cNvSpPr>
              <a:spLocks noChangeArrowheads="1"/>
            </p:cNvSpPr>
            <p:nvPr/>
          </p:nvSpPr>
          <p:spPr bwMode="auto">
            <a:xfrm>
              <a:off x="172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19" name="Rectangle 216"/>
            <p:cNvSpPr>
              <a:spLocks noChangeArrowheads="1"/>
            </p:cNvSpPr>
            <p:nvPr/>
          </p:nvSpPr>
          <p:spPr bwMode="auto">
            <a:xfrm>
              <a:off x="1681"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0" name="Rectangle 217"/>
            <p:cNvSpPr>
              <a:spLocks noChangeArrowheads="1"/>
            </p:cNvSpPr>
            <p:nvPr/>
          </p:nvSpPr>
          <p:spPr bwMode="auto">
            <a:xfrm>
              <a:off x="1634"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1" name="Rectangle 218"/>
            <p:cNvSpPr>
              <a:spLocks noChangeArrowheads="1"/>
            </p:cNvSpPr>
            <p:nvPr/>
          </p:nvSpPr>
          <p:spPr bwMode="auto">
            <a:xfrm>
              <a:off x="1587"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2" name="Rectangle 219"/>
            <p:cNvSpPr>
              <a:spLocks noChangeArrowheads="1"/>
            </p:cNvSpPr>
            <p:nvPr/>
          </p:nvSpPr>
          <p:spPr bwMode="auto">
            <a:xfrm>
              <a:off x="1540" y="1804"/>
              <a:ext cx="26"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3" name="Rectangle 220"/>
            <p:cNvSpPr>
              <a:spLocks noChangeArrowheads="1"/>
            </p:cNvSpPr>
            <p:nvPr/>
          </p:nvSpPr>
          <p:spPr bwMode="auto">
            <a:xfrm>
              <a:off x="149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4" name="Rectangle 221"/>
            <p:cNvSpPr>
              <a:spLocks noChangeArrowheads="1"/>
            </p:cNvSpPr>
            <p:nvPr/>
          </p:nvSpPr>
          <p:spPr bwMode="auto">
            <a:xfrm>
              <a:off x="144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5" name="Rectangle 222"/>
            <p:cNvSpPr>
              <a:spLocks noChangeArrowheads="1"/>
            </p:cNvSpPr>
            <p:nvPr/>
          </p:nvSpPr>
          <p:spPr bwMode="auto">
            <a:xfrm>
              <a:off x="139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6" name="Rectangle 223"/>
            <p:cNvSpPr>
              <a:spLocks noChangeArrowheads="1"/>
            </p:cNvSpPr>
            <p:nvPr/>
          </p:nvSpPr>
          <p:spPr bwMode="auto">
            <a:xfrm>
              <a:off x="1351"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7" name="Rectangle 224"/>
            <p:cNvSpPr>
              <a:spLocks noChangeArrowheads="1"/>
            </p:cNvSpPr>
            <p:nvPr/>
          </p:nvSpPr>
          <p:spPr bwMode="auto">
            <a:xfrm>
              <a:off x="1304"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8" name="Rectangle 225"/>
            <p:cNvSpPr>
              <a:spLocks noChangeArrowheads="1"/>
            </p:cNvSpPr>
            <p:nvPr/>
          </p:nvSpPr>
          <p:spPr bwMode="auto">
            <a:xfrm>
              <a:off x="125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29" name="Rectangle 226"/>
            <p:cNvSpPr>
              <a:spLocks noChangeArrowheads="1"/>
            </p:cNvSpPr>
            <p:nvPr/>
          </p:nvSpPr>
          <p:spPr bwMode="auto">
            <a:xfrm>
              <a:off x="1209"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0" name="Rectangle 227"/>
            <p:cNvSpPr>
              <a:spLocks noChangeArrowheads="1"/>
            </p:cNvSpPr>
            <p:nvPr/>
          </p:nvSpPr>
          <p:spPr bwMode="auto">
            <a:xfrm>
              <a:off x="116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1" name="Rectangle 228"/>
            <p:cNvSpPr>
              <a:spLocks noChangeArrowheads="1"/>
            </p:cNvSpPr>
            <p:nvPr/>
          </p:nvSpPr>
          <p:spPr bwMode="auto">
            <a:xfrm>
              <a:off x="111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2" name="Rectangle 229"/>
            <p:cNvSpPr>
              <a:spLocks noChangeArrowheads="1"/>
            </p:cNvSpPr>
            <p:nvPr/>
          </p:nvSpPr>
          <p:spPr bwMode="auto">
            <a:xfrm>
              <a:off x="106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3" name="Rectangle 230"/>
            <p:cNvSpPr>
              <a:spLocks noChangeArrowheads="1"/>
            </p:cNvSpPr>
            <p:nvPr/>
          </p:nvSpPr>
          <p:spPr bwMode="auto">
            <a:xfrm>
              <a:off x="1021"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4" name="Rectangle 231"/>
            <p:cNvSpPr>
              <a:spLocks noChangeArrowheads="1"/>
            </p:cNvSpPr>
            <p:nvPr/>
          </p:nvSpPr>
          <p:spPr bwMode="auto">
            <a:xfrm>
              <a:off x="973"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5" name="Rectangle 232"/>
            <p:cNvSpPr>
              <a:spLocks noChangeArrowheads="1"/>
            </p:cNvSpPr>
            <p:nvPr/>
          </p:nvSpPr>
          <p:spPr bwMode="auto">
            <a:xfrm>
              <a:off x="92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6" name="Rectangle 233"/>
            <p:cNvSpPr>
              <a:spLocks noChangeArrowheads="1"/>
            </p:cNvSpPr>
            <p:nvPr/>
          </p:nvSpPr>
          <p:spPr bwMode="auto">
            <a:xfrm>
              <a:off x="879"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7" name="Rectangle 234"/>
            <p:cNvSpPr>
              <a:spLocks noChangeArrowheads="1"/>
            </p:cNvSpPr>
            <p:nvPr/>
          </p:nvSpPr>
          <p:spPr bwMode="auto">
            <a:xfrm>
              <a:off x="83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8" name="Rectangle 235"/>
            <p:cNvSpPr>
              <a:spLocks noChangeArrowheads="1"/>
            </p:cNvSpPr>
            <p:nvPr/>
          </p:nvSpPr>
          <p:spPr bwMode="auto">
            <a:xfrm>
              <a:off x="78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39" name="Rectangle 236"/>
            <p:cNvSpPr>
              <a:spLocks noChangeArrowheads="1"/>
            </p:cNvSpPr>
            <p:nvPr/>
          </p:nvSpPr>
          <p:spPr bwMode="auto">
            <a:xfrm>
              <a:off x="73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0" name="Rectangle 237"/>
            <p:cNvSpPr>
              <a:spLocks noChangeArrowheads="1"/>
            </p:cNvSpPr>
            <p:nvPr/>
          </p:nvSpPr>
          <p:spPr bwMode="auto">
            <a:xfrm>
              <a:off x="690"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1" name="Rectangle 238"/>
            <p:cNvSpPr>
              <a:spLocks noChangeArrowheads="1"/>
            </p:cNvSpPr>
            <p:nvPr/>
          </p:nvSpPr>
          <p:spPr bwMode="auto">
            <a:xfrm>
              <a:off x="643"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2" name="Rectangle 239"/>
            <p:cNvSpPr>
              <a:spLocks noChangeArrowheads="1"/>
            </p:cNvSpPr>
            <p:nvPr/>
          </p:nvSpPr>
          <p:spPr bwMode="auto">
            <a:xfrm>
              <a:off x="59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3" name="Rectangle 240"/>
            <p:cNvSpPr>
              <a:spLocks noChangeArrowheads="1"/>
            </p:cNvSpPr>
            <p:nvPr/>
          </p:nvSpPr>
          <p:spPr bwMode="auto">
            <a:xfrm>
              <a:off x="549"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4" name="Rectangle 241"/>
            <p:cNvSpPr>
              <a:spLocks noChangeArrowheads="1"/>
            </p:cNvSpPr>
            <p:nvPr/>
          </p:nvSpPr>
          <p:spPr bwMode="auto">
            <a:xfrm>
              <a:off x="50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5" name="Rectangle 242"/>
            <p:cNvSpPr>
              <a:spLocks noChangeArrowheads="1"/>
            </p:cNvSpPr>
            <p:nvPr/>
          </p:nvSpPr>
          <p:spPr bwMode="auto">
            <a:xfrm>
              <a:off x="45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6" name="Rectangle 243"/>
            <p:cNvSpPr>
              <a:spLocks noChangeArrowheads="1"/>
            </p:cNvSpPr>
            <p:nvPr/>
          </p:nvSpPr>
          <p:spPr bwMode="auto">
            <a:xfrm>
              <a:off x="407"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447" name="Rectangle 244"/>
            <p:cNvSpPr>
              <a:spLocks noChangeArrowheads="1"/>
            </p:cNvSpPr>
            <p:nvPr/>
          </p:nvSpPr>
          <p:spPr bwMode="auto">
            <a:xfrm>
              <a:off x="360"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grpSp>
      <p:sp>
        <p:nvSpPr>
          <p:cNvPr id="77832" name="Rectangle 245"/>
          <p:cNvSpPr>
            <a:spLocks noChangeArrowheads="1"/>
          </p:cNvSpPr>
          <p:nvPr/>
        </p:nvSpPr>
        <p:spPr bwMode="auto">
          <a:xfrm>
            <a:off x="7470776" y="3724275"/>
            <a:ext cx="1090613" cy="80010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33" name="Rectangle 246"/>
          <p:cNvSpPr>
            <a:spLocks noChangeArrowheads="1"/>
          </p:cNvSpPr>
          <p:nvPr/>
        </p:nvSpPr>
        <p:spPr bwMode="auto">
          <a:xfrm>
            <a:off x="7673975" y="3783013"/>
            <a:ext cx="630238"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34" name="Rectangle 247"/>
          <p:cNvSpPr>
            <a:spLocks noChangeArrowheads="1"/>
          </p:cNvSpPr>
          <p:nvPr/>
        </p:nvSpPr>
        <p:spPr bwMode="auto">
          <a:xfrm>
            <a:off x="7673975" y="3781425"/>
            <a:ext cx="630814"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Primary</a:t>
            </a:r>
            <a:endParaRPr lang="en-US" sz="2400" dirty="0">
              <a:latin typeface="Times" pitchFamily="18" charset="0"/>
              <a:ea typeface="MS PGothic" pitchFamily="34" charset="-128"/>
              <a:cs typeface="Angsana New" charset="-34"/>
            </a:endParaRPr>
          </a:p>
        </p:txBody>
      </p:sp>
      <p:sp>
        <p:nvSpPr>
          <p:cNvPr id="77835" name="Rectangle 248"/>
          <p:cNvSpPr>
            <a:spLocks noChangeArrowheads="1"/>
          </p:cNvSpPr>
          <p:nvPr/>
        </p:nvSpPr>
        <p:spPr bwMode="auto">
          <a:xfrm>
            <a:off x="7577139" y="4017964"/>
            <a:ext cx="930275"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36" name="Rectangle 249"/>
          <p:cNvSpPr>
            <a:spLocks noChangeArrowheads="1"/>
          </p:cNvSpPr>
          <p:nvPr/>
        </p:nvSpPr>
        <p:spPr bwMode="auto">
          <a:xfrm>
            <a:off x="7577139" y="4029075"/>
            <a:ext cx="942887"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Vaccination </a:t>
            </a:r>
            <a:endParaRPr lang="en-US" sz="2400" dirty="0">
              <a:latin typeface="Times" pitchFamily="18" charset="0"/>
              <a:ea typeface="MS PGothic" pitchFamily="34" charset="-128"/>
              <a:cs typeface="Angsana New" charset="-34"/>
            </a:endParaRPr>
          </a:p>
        </p:txBody>
      </p:sp>
      <p:sp>
        <p:nvSpPr>
          <p:cNvPr id="77837" name="Rectangle 250"/>
          <p:cNvSpPr>
            <a:spLocks noChangeArrowheads="1"/>
          </p:cNvSpPr>
          <p:nvPr/>
        </p:nvSpPr>
        <p:spPr bwMode="auto">
          <a:xfrm>
            <a:off x="7802563" y="4241800"/>
            <a:ext cx="449262"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38" name="Rectangle 251"/>
          <p:cNvSpPr>
            <a:spLocks noChangeArrowheads="1"/>
          </p:cNvSpPr>
          <p:nvPr/>
        </p:nvSpPr>
        <p:spPr bwMode="auto">
          <a:xfrm>
            <a:off x="7802564" y="4264025"/>
            <a:ext cx="439223"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Dams</a:t>
            </a:r>
            <a:endParaRPr lang="en-US" sz="2400" dirty="0">
              <a:latin typeface="Times" pitchFamily="18" charset="0"/>
              <a:ea typeface="MS PGothic" pitchFamily="34" charset="-128"/>
              <a:cs typeface="Angsana New" charset="-34"/>
            </a:endParaRPr>
          </a:p>
        </p:txBody>
      </p:sp>
      <p:sp>
        <p:nvSpPr>
          <p:cNvPr id="77839" name="Rectangle 252"/>
          <p:cNvSpPr>
            <a:spLocks noChangeArrowheads="1"/>
          </p:cNvSpPr>
          <p:nvPr/>
        </p:nvSpPr>
        <p:spPr bwMode="auto">
          <a:xfrm>
            <a:off x="8324850" y="4789488"/>
            <a:ext cx="1155700" cy="80010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40" name="Rectangle 253"/>
          <p:cNvSpPr>
            <a:spLocks noChangeArrowheads="1"/>
          </p:cNvSpPr>
          <p:nvPr/>
        </p:nvSpPr>
        <p:spPr bwMode="auto">
          <a:xfrm>
            <a:off x="8442325" y="4837113"/>
            <a:ext cx="920750"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41" name="Rectangle 254"/>
          <p:cNvSpPr>
            <a:spLocks noChangeArrowheads="1"/>
          </p:cNvSpPr>
          <p:nvPr/>
        </p:nvSpPr>
        <p:spPr bwMode="auto">
          <a:xfrm>
            <a:off x="8442326" y="4846638"/>
            <a:ext cx="875111"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Secondary </a:t>
            </a:r>
            <a:endParaRPr lang="en-US" sz="2400" dirty="0">
              <a:latin typeface="Times" pitchFamily="18" charset="0"/>
              <a:ea typeface="MS PGothic" pitchFamily="34" charset="-128"/>
              <a:cs typeface="Angsana New" charset="-34"/>
            </a:endParaRPr>
          </a:p>
        </p:txBody>
      </p:sp>
      <p:sp>
        <p:nvSpPr>
          <p:cNvPr id="77842" name="Rectangle 255"/>
          <p:cNvSpPr>
            <a:spLocks noChangeArrowheads="1"/>
          </p:cNvSpPr>
          <p:nvPr/>
        </p:nvSpPr>
        <p:spPr bwMode="auto">
          <a:xfrm>
            <a:off x="8710613" y="5072064"/>
            <a:ext cx="438150"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43" name="Rectangle 256"/>
          <p:cNvSpPr>
            <a:spLocks noChangeArrowheads="1"/>
          </p:cNvSpPr>
          <p:nvPr/>
        </p:nvSpPr>
        <p:spPr bwMode="auto">
          <a:xfrm>
            <a:off x="8710613" y="5083175"/>
            <a:ext cx="424796"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Early </a:t>
            </a:r>
            <a:endParaRPr lang="en-US" sz="2400" dirty="0">
              <a:latin typeface="Times" pitchFamily="18" charset="0"/>
              <a:ea typeface="MS PGothic" pitchFamily="34" charset="-128"/>
              <a:cs typeface="Angsana New" charset="-34"/>
            </a:endParaRPr>
          </a:p>
        </p:txBody>
      </p:sp>
      <p:sp>
        <p:nvSpPr>
          <p:cNvPr id="77844" name="Rectangle 257"/>
          <p:cNvSpPr>
            <a:spLocks noChangeArrowheads="1"/>
          </p:cNvSpPr>
          <p:nvPr/>
        </p:nvSpPr>
        <p:spPr bwMode="auto">
          <a:xfrm>
            <a:off x="8593139" y="5307014"/>
            <a:ext cx="598487"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45" name="Rectangle 258"/>
          <p:cNvSpPr>
            <a:spLocks noChangeArrowheads="1"/>
          </p:cNvSpPr>
          <p:nvPr/>
        </p:nvSpPr>
        <p:spPr bwMode="auto">
          <a:xfrm>
            <a:off x="8593139" y="5319713"/>
            <a:ext cx="631007"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warning</a:t>
            </a:r>
            <a:endParaRPr lang="en-US" sz="2400" dirty="0">
              <a:latin typeface="Times" pitchFamily="18" charset="0"/>
              <a:ea typeface="MS PGothic" pitchFamily="34" charset="-128"/>
              <a:cs typeface="Angsana New" charset="-34"/>
            </a:endParaRPr>
          </a:p>
        </p:txBody>
      </p:sp>
      <p:sp>
        <p:nvSpPr>
          <p:cNvPr id="77846" name="Rectangle 259"/>
          <p:cNvSpPr>
            <a:spLocks noChangeArrowheads="1"/>
          </p:cNvSpPr>
          <p:nvPr/>
        </p:nvSpPr>
        <p:spPr bwMode="auto">
          <a:xfrm>
            <a:off x="9413875" y="3783013"/>
            <a:ext cx="673100"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47" name="Rectangle 260"/>
          <p:cNvSpPr>
            <a:spLocks noChangeArrowheads="1"/>
          </p:cNvSpPr>
          <p:nvPr/>
        </p:nvSpPr>
        <p:spPr bwMode="auto">
          <a:xfrm>
            <a:off x="9413876" y="3781425"/>
            <a:ext cx="655885"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Tertiary </a:t>
            </a:r>
            <a:endParaRPr lang="en-US" sz="2400" dirty="0">
              <a:latin typeface="Times" pitchFamily="18" charset="0"/>
              <a:ea typeface="MS PGothic" pitchFamily="34" charset="-128"/>
              <a:cs typeface="Angsana New" charset="-34"/>
            </a:endParaRPr>
          </a:p>
        </p:txBody>
      </p:sp>
      <p:sp>
        <p:nvSpPr>
          <p:cNvPr id="77848" name="Rectangle 261"/>
          <p:cNvSpPr>
            <a:spLocks noChangeArrowheads="1"/>
          </p:cNvSpPr>
          <p:nvPr/>
        </p:nvSpPr>
        <p:spPr bwMode="auto">
          <a:xfrm>
            <a:off x="9574214" y="4005264"/>
            <a:ext cx="427037" cy="2365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49" name="Rectangle 262"/>
          <p:cNvSpPr>
            <a:spLocks noChangeArrowheads="1"/>
          </p:cNvSpPr>
          <p:nvPr/>
        </p:nvSpPr>
        <p:spPr bwMode="auto">
          <a:xfrm>
            <a:off x="9574213" y="4029075"/>
            <a:ext cx="424796"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Early </a:t>
            </a:r>
            <a:endParaRPr lang="en-US" sz="2400" dirty="0">
              <a:latin typeface="Times" pitchFamily="18" charset="0"/>
              <a:ea typeface="MS PGothic" pitchFamily="34" charset="-128"/>
              <a:cs typeface="Angsana New" charset="-34"/>
            </a:endParaRPr>
          </a:p>
        </p:txBody>
      </p:sp>
      <p:sp>
        <p:nvSpPr>
          <p:cNvPr id="77850" name="Rectangle 263"/>
          <p:cNvSpPr>
            <a:spLocks noChangeArrowheads="1"/>
          </p:cNvSpPr>
          <p:nvPr/>
        </p:nvSpPr>
        <p:spPr bwMode="auto">
          <a:xfrm>
            <a:off x="9380538" y="4241800"/>
            <a:ext cx="717550" cy="223838"/>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51" name="Rectangle 264"/>
          <p:cNvSpPr>
            <a:spLocks noChangeArrowheads="1"/>
          </p:cNvSpPr>
          <p:nvPr/>
        </p:nvSpPr>
        <p:spPr bwMode="auto">
          <a:xfrm>
            <a:off x="9380538" y="4252913"/>
            <a:ext cx="804862" cy="228600"/>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treatment</a:t>
            </a:r>
            <a:endParaRPr lang="en-US" sz="2400" dirty="0">
              <a:latin typeface="Times" pitchFamily="18" charset="0"/>
              <a:ea typeface="MS PGothic" pitchFamily="34" charset="-128"/>
              <a:cs typeface="Angsana New" charset="-34"/>
            </a:endParaRPr>
          </a:p>
        </p:txBody>
      </p:sp>
      <p:sp>
        <p:nvSpPr>
          <p:cNvPr id="77852" name="Rectangle 265"/>
          <p:cNvSpPr>
            <a:spLocks noChangeArrowheads="1"/>
          </p:cNvSpPr>
          <p:nvPr/>
        </p:nvSpPr>
        <p:spPr bwMode="auto">
          <a:xfrm>
            <a:off x="7470776" y="3711575"/>
            <a:ext cx="1090613" cy="80010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53" name="Rectangle 266"/>
          <p:cNvSpPr>
            <a:spLocks noChangeArrowheads="1"/>
          </p:cNvSpPr>
          <p:nvPr/>
        </p:nvSpPr>
        <p:spPr bwMode="auto">
          <a:xfrm>
            <a:off x="7673975" y="3783013"/>
            <a:ext cx="630238"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54" name="Rectangle 267"/>
          <p:cNvSpPr>
            <a:spLocks noChangeArrowheads="1"/>
          </p:cNvSpPr>
          <p:nvPr/>
        </p:nvSpPr>
        <p:spPr bwMode="auto">
          <a:xfrm>
            <a:off x="7673975" y="3781425"/>
            <a:ext cx="630814"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Primary</a:t>
            </a:r>
            <a:endParaRPr lang="en-US" sz="2400" dirty="0">
              <a:latin typeface="Times" pitchFamily="18" charset="0"/>
              <a:ea typeface="MS PGothic" pitchFamily="34" charset="-128"/>
              <a:cs typeface="Angsana New" charset="-34"/>
            </a:endParaRPr>
          </a:p>
        </p:txBody>
      </p:sp>
      <p:sp>
        <p:nvSpPr>
          <p:cNvPr id="77855" name="Rectangle 268"/>
          <p:cNvSpPr>
            <a:spLocks noChangeArrowheads="1"/>
          </p:cNvSpPr>
          <p:nvPr/>
        </p:nvSpPr>
        <p:spPr bwMode="auto">
          <a:xfrm>
            <a:off x="7577139" y="4017964"/>
            <a:ext cx="930275"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56" name="Rectangle 269"/>
          <p:cNvSpPr>
            <a:spLocks noChangeArrowheads="1"/>
          </p:cNvSpPr>
          <p:nvPr/>
        </p:nvSpPr>
        <p:spPr bwMode="auto">
          <a:xfrm>
            <a:off x="7577139" y="4029075"/>
            <a:ext cx="942887"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Vaccination </a:t>
            </a:r>
            <a:endParaRPr lang="en-US" sz="2400" dirty="0">
              <a:latin typeface="Times" pitchFamily="18" charset="0"/>
              <a:ea typeface="MS PGothic" pitchFamily="34" charset="-128"/>
              <a:cs typeface="Angsana New" charset="-34"/>
            </a:endParaRPr>
          </a:p>
        </p:txBody>
      </p:sp>
      <p:sp>
        <p:nvSpPr>
          <p:cNvPr id="77857" name="Rectangle 270"/>
          <p:cNvSpPr>
            <a:spLocks noChangeArrowheads="1"/>
          </p:cNvSpPr>
          <p:nvPr/>
        </p:nvSpPr>
        <p:spPr bwMode="auto">
          <a:xfrm>
            <a:off x="7802563" y="4241800"/>
            <a:ext cx="449262"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58" name="Rectangle 271"/>
          <p:cNvSpPr>
            <a:spLocks noChangeArrowheads="1"/>
          </p:cNvSpPr>
          <p:nvPr/>
        </p:nvSpPr>
        <p:spPr bwMode="auto">
          <a:xfrm>
            <a:off x="7802564" y="4264025"/>
            <a:ext cx="439223"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Dams</a:t>
            </a:r>
            <a:endParaRPr lang="en-US" sz="2400" dirty="0">
              <a:latin typeface="Times" pitchFamily="18" charset="0"/>
              <a:ea typeface="MS PGothic" pitchFamily="34" charset="-128"/>
              <a:cs typeface="Angsana New" charset="-34"/>
            </a:endParaRPr>
          </a:p>
        </p:txBody>
      </p:sp>
      <p:sp>
        <p:nvSpPr>
          <p:cNvPr id="77859" name="Rectangle 272"/>
          <p:cNvSpPr>
            <a:spLocks noChangeArrowheads="1"/>
          </p:cNvSpPr>
          <p:nvPr/>
        </p:nvSpPr>
        <p:spPr bwMode="auto">
          <a:xfrm>
            <a:off x="8324850" y="4789488"/>
            <a:ext cx="1155700" cy="80010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60" name="Rectangle 273"/>
          <p:cNvSpPr>
            <a:spLocks noChangeArrowheads="1"/>
          </p:cNvSpPr>
          <p:nvPr/>
        </p:nvSpPr>
        <p:spPr bwMode="auto">
          <a:xfrm>
            <a:off x="8442325" y="4837113"/>
            <a:ext cx="920750"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61" name="Rectangle 274"/>
          <p:cNvSpPr>
            <a:spLocks noChangeArrowheads="1"/>
          </p:cNvSpPr>
          <p:nvPr/>
        </p:nvSpPr>
        <p:spPr bwMode="auto">
          <a:xfrm>
            <a:off x="8442326" y="4846638"/>
            <a:ext cx="875111"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Secondary </a:t>
            </a:r>
            <a:endParaRPr lang="en-US" sz="2400" dirty="0">
              <a:latin typeface="Times" pitchFamily="18" charset="0"/>
              <a:ea typeface="MS PGothic" pitchFamily="34" charset="-128"/>
              <a:cs typeface="Angsana New" charset="-34"/>
            </a:endParaRPr>
          </a:p>
        </p:txBody>
      </p:sp>
      <p:sp>
        <p:nvSpPr>
          <p:cNvPr id="77862" name="Rectangle 275"/>
          <p:cNvSpPr>
            <a:spLocks noChangeArrowheads="1"/>
          </p:cNvSpPr>
          <p:nvPr/>
        </p:nvSpPr>
        <p:spPr bwMode="auto">
          <a:xfrm>
            <a:off x="8710613" y="5072064"/>
            <a:ext cx="438150"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63" name="Rectangle 276"/>
          <p:cNvSpPr>
            <a:spLocks noChangeArrowheads="1"/>
          </p:cNvSpPr>
          <p:nvPr/>
        </p:nvSpPr>
        <p:spPr bwMode="auto">
          <a:xfrm>
            <a:off x="8710613" y="5083175"/>
            <a:ext cx="424796"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Early </a:t>
            </a:r>
            <a:endParaRPr lang="en-US" sz="2400" dirty="0">
              <a:latin typeface="Times" pitchFamily="18" charset="0"/>
              <a:ea typeface="MS PGothic" pitchFamily="34" charset="-128"/>
              <a:cs typeface="Angsana New" charset="-34"/>
            </a:endParaRPr>
          </a:p>
        </p:txBody>
      </p:sp>
      <p:sp>
        <p:nvSpPr>
          <p:cNvPr id="77864" name="Rectangle 277"/>
          <p:cNvSpPr>
            <a:spLocks noChangeArrowheads="1"/>
          </p:cNvSpPr>
          <p:nvPr/>
        </p:nvSpPr>
        <p:spPr bwMode="auto">
          <a:xfrm>
            <a:off x="8593139" y="5307014"/>
            <a:ext cx="598487"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65" name="Rectangle 278"/>
          <p:cNvSpPr>
            <a:spLocks noChangeArrowheads="1"/>
          </p:cNvSpPr>
          <p:nvPr/>
        </p:nvSpPr>
        <p:spPr bwMode="auto">
          <a:xfrm>
            <a:off x="8593139" y="5319713"/>
            <a:ext cx="631007"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warning</a:t>
            </a:r>
            <a:endParaRPr lang="en-US" sz="2400" dirty="0">
              <a:latin typeface="Times" pitchFamily="18" charset="0"/>
              <a:ea typeface="MS PGothic" pitchFamily="34" charset="-128"/>
              <a:cs typeface="Angsana New" charset="-34"/>
            </a:endParaRPr>
          </a:p>
        </p:txBody>
      </p:sp>
      <p:sp>
        <p:nvSpPr>
          <p:cNvPr id="77866" name="Rectangle 279"/>
          <p:cNvSpPr>
            <a:spLocks noChangeArrowheads="1"/>
          </p:cNvSpPr>
          <p:nvPr/>
        </p:nvSpPr>
        <p:spPr bwMode="auto">
          <a:xfrm>
            <a:off x="9413875" y="3783013"/>
            <a:ext cx="673100"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67" name="Rectangle 280"/>
          <p:cNvSpPr>
            <a:spLocks noChangeArrowheads="1"/>
          </p:cNvSpPr>
          <p:nvPr/>
        </p:nvSpPr>
        <p:spPr bwMode="auto">
          <a:xfrm>
            <a:off x="9413876" y="3781425"/>
            <a:ext cx="655885"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Tertiary </a:t>
            </a:r>
            <a:endParaRPr lang="en-US" sz="2400" dirty="0">
              <a:latin typeface="Times" pitchFamily="18" charset="0"/>
              <a:ea typeface="MS PGothic" pitchFamily="34" charset="-128"/>
              <a:cs typeface="Angsana New" charset="-34"/>
            </a:endParaRPr>
          </a:p>
        </p:txBody>
      </p:sp>
      <p:sp>
        <p:nvSpPr>
          <p:cNvPr id="77868" name="Rectangle 281"/>
          <p:cNvSpPr>
            <a:spLocks noChangeArrowheads="1"/>
          </p:cNvSpPr>
          <p:nvPr/>
        </p:nvSpPr>
        <p:spPr bwMode="auto">
          <a:xfrm>
            <a:off x="9574214" y="4005264"/>
            <a:ext cx="427037" cy="2365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69" name="Rectangle 282"/>
          <p:cNvSpPr>
            <a:spLocks noChangeArrowheads="1"/>
          </p:cNvSpPr>
          <p:nvPr/>
        </p:nvSpPr>
        <p:spPr bwMode="auto">
          <a:xfrm>
            <a:off x="9574213" y="4029075"/>
            <a:ext cx="424796"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Early </a:t>
            </a:r>
            <a:endParaRPr lang="en-US" sz="2400" dirty="0">
              <a:latin typeface="Times" pitchFamily="18" charset="0"/>
              <a:ea typeface="MS PGothic" pitchFamily="34" charset="-128"/>
              <a:cs typeface="Angsana New" charset="-34"/>
            </a:endParaRPr>
          </a:p>
        </p:txBody>
      </p:sp>
      <p:sp>
        <p:nvSpPr>
          <p:cNvPr id="77870" name="Rectangle 283"/>
          <p:cNvSpPr>
            <a:spLocks noChangeArrowheads="1"/>
          </p:cNvSpPr>
          <p:nvPr/>
        </p:nvSpPr>
        <p:spPr bwMode="auto">
          <a:xfrm>
            <a:off x="9380538" y="4241800"/>
            <a:ext cx="717550" cy="223838"/>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71" name="Rectangle 284"/>
          <p:cNvSpPr>
            <a:spLocks noChangeArrowheads="1"/>
          </p:cNvSpPr>
          <p:nvPr/>
        </p:nvSpPr>
        <p:spPr bwMode="auto">
          <a:xfrm>
            <a:off x="9380538" y="4252913"/>
            <a:ext cx="804862" cy="228600"/>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treatment</a:t>
            </a:r>
            <a:endParaRPr lang="en-US" sz="2400" dirty="0">
              <a:latin typeface="Times" pitchFamily="18" charset="0"/>
              <a:ea typeface="MS PGothic" pitchFamily="34" charset="-128"/>
              <a:cs typeface="Angsana New" charset="-34"/>
            </a:endParaRPr>
          </a:p>
        </p:txBody>
      </p:sp>
      <p:sp>
        <p:nvSpPr>
          <p:cNvPr id="77872" name="Rectangle 285"/>
          <p:cNvSpPr>
            <a:spLocks noChangeArrowheads="1"/>
          </p:cNvSpPr>
          <p:nvPr/>
        </p:nvSpPr>
        <p:spPr bwMode="auto">
          <a:xfrm>
            <a:off x="2235200" y="3052763"/>
            <a:ext cx="1144588" cy="800100"/>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73" name="Rectangle 286"/>
          <p:cNvSpPr>
            <a:spLocks noChangeArrowheads="1"/>
          </p:cNvSpPr>
          <p:nvPr/>
        </p:nvSpPr>
        <p:spPr bwMode="auto">
          <a:xfrm>
            <a:off x="2373313" y="3100388"/>
            <a:ext cx="823912"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74" name="Rectangle 287"/>
          <p:cNvSpPr>
            <a:spLocks noChangeArrowheads="1"/>
          </p:cNvSpPr>
          <p:nvPr/>
        </p:nvSpPr>
        <p:spPr bwMode="auto">
          <a:xfrm>
            <a:off x="2373314" y="3109913"/>
            <a:ext cx="766685"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Biological</a:t>
            </a:r>
            <a:endParaRPr lang="en-US" sz="2400" dirty="0">
              <a:latin typeface="Times" pitchFamily="18" charset="0"/>
              <a:ea typeface="MS PGothic" pitchFamily="34" charset="-128"/>
              <a:cs typeface="Angsana New" charset="-34"/>
            </a:endParaRPr>
          </a:p>
        </p:txBody>
      </p:sp>
      <p:sp>
        <p:nvSpPr>
          <p:cNvPr id="77875" name="Rectangle 288"/>
          <p:cNvSpPr>
            <a:spLocks noChangeArrowheads="1"/>
          </p:cNvSpPr>
          <p:nvPr/>
        </p:nvSpPr>
        <p:spPr bwMode="auto">
          <a:xfrm>
            <a:off x="2470151" y="3335339"/>
            <a:ext cx="663575"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76" name="Rectangle 289"/>
          <p:cNvSpPr>
            <a:spLocks noChangeArrowheads="1"/>
          </p:cNvSpPr>
          <p:nvPr/>
        </p:nvSpPr>
        <p:spPr bwMode="auto">
          <a:xfrm>
            <a:off x="2470150" y="3346450"/>
            <a:ext cx="693010"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Adaptive</a:t>
            </a:r>
            <a:endParaRPr lang="en-US" sz="2400" dirty="0">
              <a:latin typeface="Times" pitchFamily="18" charset="0"/>
              <a:ea typeface="MS PGothic" pitchFamily="34" charset="-128"/>
              <a:cs typeface="Angsana New" charset="-34"/>
            </a:endParaRPr>
          </a:p>
        </p:txBody>
      </p:sp>
      <p:sp>
        <p:nvSpPr>
          <p:cNvPr id="77877" name="Rectangle 290"/>
          <p:cNvSpPr>
            <a:spLocks noChangeArrowheads="1"/>
          </p:cNvSpPr>
          <p:nvPr/>
        </p:nvSpPr>
        <p:spPr bwMode="auto">
          <a:xfrm>
            <a:off x="3465514" y="3076575"/>
            <a:ext cx="1133475" cy="788988"/>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78" name="Rectangle 291"/>
          <p:cNvSpPr>
            <a:spLocks noChangeArrowheads="1"/>
          </p:cNvSpPr>
          <p:nvPr/>
        </p:nvSpPr>
        <p:spPr bwMode="auto">
          <a:xfrm>
            <a:off x="3560764" y="3122614"/>
            <a:ext cx="877887"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79" name="Rectangle 292"/>
          <p:cNvSpPr>
            <a:spLocks noChangeArrowheads="1"/>
          </p:cNvSpPr>
          <p:nvPr/>
        </p:nvSpPr>
        <p:spPr bwMode="auto">
          <a:xfrm>
            <a:off x="3560764" y="3122613"/>
            <a:ext cx="845873"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Behavioral</a:t>
            </a:r>
            <a:endParaRPr lang="en-US" sz="2400" dirty="0">
              <a:latin typeface="Times" pitchFamily="18" charset="0"/>
              <a:ea typeface="MS PGothic" pitchFamily="34" charset="-128"/>
              <a:cs typeface="Angsana New" charset="-34"/>
            </a:endParaRPr>
          </a:p>
        </p:txBody>
      </p:sp>
      <p:sp>
        <p:nvSpPr>
          <p:cNvPr id="77880" name="Rectangle 293"/>
          <p:cNvSpPr>
            <a:spLocks noChangeArrowheads="1"/>
          </p:cNvSpPr>
          <p:nvPr/>
        </p:nvSpPr>
        <p:spPr bwMode="auto">
          <a:xfrm>
            <a:off x="3786189" y="3359150"/>
            <a:ext cx="30003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81" name="Rectangle 294"/>
          <p:cNvSpPr>
            <a:spLocks noChangeArrowheads="1"/>
          </p:cNvSpPr>
          <p:nvPr/>
        </p:nvSpPr>
        <p:spPr bwMode="auto">
          <a:xfrm>
            <a:off x="3786189" y="3370263"/>
            <a:ext cx="294953"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Use</a:t>
            </a:r>
            <a:endParaRPr lang="en-US" sz="2400" dirty="0">
              <a:latin typeface="Times" pitchFamily="18" charset="0"/>
              <a:ea typeface="MS PGothic" pitchFamily="34" charset="-128"/>
              <a:cs typeface="Angsana New" charset="-34"/>
            </a:endParaRPr>
          </a:p>
        </p:txBody>
      </p:sp>
      <p:sp>
        <p:nvSpPr>
          <p:cNvPr id="77882" name="Rectangle 295"/>
          <p:cNvSpPr>
            <a:spLocks noChangeArrowheads="1"/>
          </p:cNvSpPr>
          <p:nvPr/>
        </p:nvSpPr>
        <p:spPr bwMode="auto">
          <a:xfrm>
            <a:off x="4129089" y="3359150"/>
            <a:ext cx="19208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83" name="Rectangle 296"/>
          <p:cNvSpPr>
            <a:spLocks noChangeArrowheads="1"/>
          </p:cNvSpPr>
          <p:nvPr/>
        </p:nvSpPr>
        <p:spPr bwMode="auto">
          <a:xfrm>
            <a:off x="4129089" y="3370263"/>
            <a:ext cx="211137" cy="228600"/>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of </a:t>
            </a:r>
            <a:endParaRPr lang="en-US" sz="2400" dirty="0">
              <a:latin typeface="Times" pitchFamily="18" charset="0"/>
              <a:ea typeface="MS PGothic" pitchFamily="34" charset="-128"/>
              <a:cs typeface="Angsana New" charset="-34"/>
            </a:endParaRPr>
          </a:p>
        </p:txBody>
      </p:sp>
      <p:sp>
        <p:nvSpPr>
          <p:cNvPr id="77884" name="Rectangle 297"/>
          <p:cNvSpPr>
            <a:spLocks noChangeArrowheads="1"/>
          </p:cNvSpPr>
          <p:nvPr/>
        </p:nvSpPr>
        <p:spPr bwMode="auto">
          <a:xfrm>
            <a:off x="3722688" y="3582988"/>
            <a:ext cx="609600"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85" name="Rectangle 298"/>
          <p:cNvSpPr>
            <a:spLocks noChangeArrowheads="1"/>
          </p:cNvSpPr>
          <p:nvPr/>
        </p:nvSpPr>
        <p:spPr bwMode="auto">
          <a:xfrm>
            <a:off x="3722689" y="3605213"/>
            <a:ext cx="633763"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bednets</a:t>
            </a:r>
            <a:endParaRPr lang="en-US" sz="2400" dirty="0">
              <a:latin typeface="Times" pitchFamily="18" charset="0"/>
              <a:ea typeface="MS PGothic" pitchFamily="34" charset="-128"/>
              <a:cs typeface="Angsana New" charset="-34"/>
            </a:endParaRPr>
          </a:p>
        </p:txBody>
      </p:sp>
      <p:sp>
        <p:nvSpPr>
          <p:cNvPr id="77886" name="Rectangle 299"/>
          <p:cNvSpPr>
            <a:spLocks noChangeArrowheads="1"/>
          </p:cNvSpPr>
          <p:nvPr/>
        </p:nvSpPr>
        <p:spPr bwMode="auto">
          <a:xfrm>
            <a:off x="2235200" y="3052763"/>
            <a:ext cx="1144588" cy="800100"/>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87" name="Rectangle 300"/>
          <p:cNvSpPr>
            <a:spLocks noChangeArrowheads="1"/>
          </p:cNvSpPr>
          <p:nvPr/>
        </p:nvSpPr>
        <p:spPr bwMode="auto">
          <a:xfrm>
            <a:off x="2373313" y="3100388"/>
            <a:ext cx="823912"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88" name="Rectangle 301"/>
          <p:cNvSpPr>
            <a:spLocks noChangeArrowheads="1"/>
          </p:cNvSpPr>
          <p:nvPr/>
        </p:nvSpPr>
        <p:spPr bwMode="auto">
          <a:xfrm>
            <a:off x="2373314" y="3109913"/>
            <a:ext cx="766685"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Biological</a:t>
            </a:r>
            <a:endParaRPr lang="en-US" sz="2400" dirty="0">
              <a:latin typeface="Times" pitchFamily="18" charset="0"/>
              <a:ea typeface="MS PGothic" pitchFamily="34" charset="-128"/>
              <a:cs typeface="Angsana New" charset="-34"/>
            </a:endParaRPr>
          </a:p>
        </p:txBody>
      </p:sp>
      <p:sp>
        <p:nvSpPr>
          <p:cNvPr id="77889" name="Rectangle 302"/>
          <p:cNvSpPr>
            <a:spLocks noChangeArrowheads="1"/>
          </p:cNvSpPr>
          <p:nvPr/>
        </p:nvSpPr>
        <p:spPr bwMode="auto">
          <a:xfrm>
            <a:off x="2470151" y="3335339"/>
            <a:ext cx="1133475" cy="45878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90" name="Rectangle 303"/>
          <p:cNvSpPr>
            <a:spLocks noChangeArrowheads="1"/>
          </p:cNvSpPr>
          <p:nvPr/>
        </p:nvSpPr>
        <p:spPr bwMode="auto">
          <a:xfrm>
            <a:off x="2470150" y="3346450"/>
            <a:ext cx="693010"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Adaptive</a:t>
            </a:r>
            <a:endParaRPr lang="en-US" sz="2400" dirty="0">
              <a:latin typeface="Times" pitchFamily="18" charset="0"/>
              <a:ea typeface="MS PGothic" pitchFamily="34" charset="-128"/>
              <a:cs typeface="Angsana New" charset="-34"/>
            </a:endParaRPr>
          </a:p>
        </p:txBody>
      </p:sp>
      <p:sp>
        <p:nvSpPr>
          <p:cNvPr id="77891" name="Rectangle 304"/>
          <p:cNvSpPr>
            <a:spLocks noChangeArrowheads="1"/>
          </p:cNvSpPr>
          <p:nvPr/>
        </p:nvSpPr>
        <p:spPr bwMode="auto">
          <a:xfrm>
            <a:off x="2470150" y="3581400"/>
            <a:ext cx="763588" cy="228600"/>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immunity</a:t>
            </a:r>
            <a:endParaRPr lang="en-US" sz="2400" dirty="0">
              <a:latin typeface="Times" pitchFamily="18" charset="0"/>
              <a:ea typeface="MS PGothic" pitchFamily="34" charset="-128"/>
              <a:cs typeface="Angsana New" charset="-34"/>
            </a:endParaRPr>
          </a:p>
        </p:txBody>
      </p:sp>
      <p:sp>
        <p:nvSpPr>
          <p:cNvPr id="77892" name="Rectangle 305"/>
          <p:cNvSpPr>
            <a:spLocks noChangeArrowheads="1"/>
          </p:cNvSpPr>
          <p:nvPr/>
        </p:nvSpPr>
        <p:spPr bwMode="auto">
          <a:xfrm>
            <a:off x="5372100" y="2892425"/>
            <a:ext cx="1187450" cy="788988"/>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grpSp>
        <p:nvGrpSpPr>
          <p:cNvPr id="77893" name="Group 306"/>
          <p:cNvGrpSpPr>
            <a:grpSpLocks/>
          </p:cNvGrpSpPr>
          <p:nvPr/>
        </p:nvGrpSpPr>
        <p:grpSpPr bwMode="auto">
          <a:xfrm>
            <a:off x="5478465" y="2938465"/>
            <a:ext cx="1030288" cy="712788"/>
            <a:chOff x="2355" y="1967"/>
            <a:chExt cx="649" cy="449"/>
          </a:xfrm>
        </p:grpSpPr>
        <p:sp>
          <p:nvSpPr>
            <p:cNvPr id="78303" name="Rectangle 307"/>
            <p:cNvSpPr>
              <a:spLocks noChangeArrowheads="1"/>
            </p:cNvSpPr>
            <p:nvPr/>
          </p:nvSpPr>
          <p:spPr bwMode="auto">
            <a:xfrm>
              <a:off x="2503" y="1967"/>
              <a:ext cx="351" cy="141"/>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04" name="Rectangle 308"/>
            <p:cNvSpPr>
              <a:spLocks noChangeArrowheads="1"/>
            </p:cNvSpPr>
            <p:nvPr/>
          </p:nvSpPr>
          <p:spPr bwMode="auto">
            <a:xfrm>
              <a:off x="2503" y="1967"/>
              <a:ext cx="319" cy="145"/>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Social </a:t>
              </a:r>
              <a:endParaRPr lang="en-US" sz="2400" dirty="0">
                <a:latin typeface="Times" pitchFamily="18" charset="0"/>
                <a:ea typeface="MS PGothic" pitchFamily="34" charset="-128"/>
                <a:cs typeface="Angsana New" charset="-34"/>
              </a:endParaRPr>
            </a:p>
          </p:txBody>
        </p:sp>
        <p:sp>
          <p:nvSpPr>
            <p:cNvPr id="78305" name="Rectangle 309"/>
            <p:cNvSpPr>
              <a:spLocks noChangeArrowheads="1"/>
            </p:cNvSpPr>
            <p:nvPr/>
          </p:nvSpPr>
          <p:spPr bwMode="auto">
            <a:xfrm>
              <a:off x="2382" y="2116"/>
              <a:ext cx="613" cy="141"/>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06" name="Rectangle 310"/>
            <p:cNvSpPr>
              <a:spLocks noChangeArrowheads="1"/>
            </p:cNvSpPr>
            <p:nvPr/>
          </p:nvSpPr>
          <p:spPr bwMode="auto">
            <a:xfrm>
              <a:off x="2382" y="2123"/>
              <a:ext cx="622" cy="145"/>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Surveillance </a:t>
              </a:r>
              <a:endParaRPr lang="en-US" sz="2400" dirty="0">
                <a:latin typeface="Times" pitchFamily="18" charset="0"/>
                <a:ea typeface="MS PGothic" pitchFamily="34" charset="-128"/>
                <a:cs typeface="Angsana New" charset="-34"/>
              </a:endParaRPr>
            </a:p>
          </p:txBody>
        </p:sp>
        <p:sp>
          <p:nvSpPr>
            <p:cNvPr id="78307" name="Rectangle 311"/>
            <p:cNvSpPr>
              <a:spLocks noChangeArrowheads="1"/>
            </p:cNvSpPr>
            <p:nvPr/>
          </p:nvSpPr>
          <p:spPr bwMode="auto">
            <a:xfrm>
              <a:off x="2355" y="2257"/>
              <a:ext cx="195" cy="14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08" name="Rectangle 312"/>
            <p:cNvSpPr>
              <a:spLocks noChangeArrowheads="1"/>
            </p:cNvSpPr>
            <p:nvPr/>
          </p:nvSpPr>
          <p:spPr bwMode="auto">
            <a:xfrm>
              <a:off x="2355" y="2271"/>
              <a:ext cx="214" cy="144"/>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Hlth</a:t>
              </a:r>
              <a:endParaRPr lang="en-US" sz="2400" dirty="0">
                <a:latin typeface="Times" pitchFamily="18" charset="0"/>
                <a:ea typeface="MS PGothic" pitchFamily="34" charset="-128"/>
                <a:cs typeface="Angsana New" charset="-34"/>
              </a:endParaRPr>
            </a:p>
          </p:txBody>
        </p:sp>
        <p:sp>
          <p:nvSpPr>
            <p:cNvPr id="78309" name="Rectangle 313"/>
            <p:cNvSpPr>
              <a:spLocks noChangeArrowheads="1"/>
            </p:cNvSpPr>
            <p:nvPr/>
          </p:nvSpPr>
          <p:spPr bwMode="auto">
            <a:xfrm>
              <a:off x="2591" y="2257"/>
              <a:ext cx="397" cy="14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10" name="Rectangle 314"/>
            <p:cNvSpPr>
              <a:spLocks noChangeArrowheads="1"/>
            </p:cNvSpPr>
            <p:nvPr/>
          </p:nvSpPr>
          <p:spPr bwMode="auto">
            <a:xfrm>
              <a:off x="2591" y="2271"/>
              <a:ext cx="389" cy="145"/>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systems</a:t>
              </a:r>
              <a:endParaRPr lang="en-US" sz="2400" dirty="0">
                <a:latin typeface="Times" pitchFamily="18" charset="0"/>
                <a:ea typeface="MS PGothic" pitchFamily="34" charset="-128"/>
                <a:cs typeface="Angsana New" charset="-34"/>
              </a:endParaRPr>
            </a:p>
          </p:txBody>
        </p:sp>
        <p:sp>
          <p:nvSpPr>
            <p:cNvPr id="78311" name="Rectangle 315"/>
            <p:cNvSpPr>
              <a:spLocks noChangeArrowheads="1"/>
            </p:cNvSpPr>
            <p:nvPr/>
          </p:nvSpPr>
          <p:spPr bwMode="auto">
            <a:xfrm>
              <a:off x="2503" y="1967"/>
              <a:ext cx="351" cy="141"/>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12" name="Rectangle 316"/>
            <p:cNvSpPr>
              <a:spLocks noChangeArrowheads="1"/>
            </p:cNvSpPr>
            <p:nvPr/>
          </p:nvSpPr>
          <p:spPr bwMode="auto">
            <a:xfrm>
              <a:off x="2503" y="1967"/>
              <a:ext cx="319" cy="145"/>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Social </a:t>
              </a:r>
              <a:endParaRPr lang="en-US" sz="2400" dirty="0">
                <a:latin typeface="Times" pitchFamily="18" charset="0"/>
                <a:ea typeface="MS PGothic" pitchFamily="34" charset="-128"/>
                <a:cs typeface="Angsana New" charset="-34"/>
              </a:endParaRPr>
            </a:p>
          </p:txBody>
        </p:sp>
        <p:sp>
          <p:nvSpPr>
            <p:cNvPr id="78313" name="Rectangle 317"/>
            <p:cNvSpPr>
              <a:spLocks noChangeArrowheads="1"/>
            </p:cNvSpPr>
            <p:nvPr/>
          </p:nvSpPr>
          <p:spPr bwMode="auto">
            <a:xfrm>
              <a:off x="2382" y="2116"/>
              <a:ext cx="613" cy="141"/>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14" name="Rectangle 318"/>
            <p:cNvSpPr>
              <a:spLocks noChangeArrowheads="1"/>
            </p:cNvSpPr>
            <p:nvPr/>
          </p:nvSpPr>
          <p:spPr bwMode="auto">
            <a:xfrm>
              <a:off x="2382" y="2123"/>
              <a:ext cx="622" cy="145"/>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Surveillance </a:t>
              </a:r>
              <a:endParaRPr lang="en-US" sz="2400" dirty="0">
                <a:latin typeface="Times" pitchFamily="18" charset="0"/>
                <a:ea typeface="MS PGothic" pitchFamily="34" charset="-128"/>
                <a:cs typeface="Angsana New" charset="-34"/>
              </a:endParaRPr>
            </a:p>
          </p:txBody>
        </p:sp>
        <p:sp>
          <p:nvSpPr>
            <p:cNvPr id="78315" name="Rectangle 319"/>
            <p:cNvSpPr>
              <a:spLocks noChangeArrowheads="1"/>
            </p:cNvSpPr>
            <p:nvPr/>
          </p:nvSpPr>
          <p:spPr bwMode="auto">
            <a:xfrm>
              <a:off x="2355" y="2257"/>
              <a:ext cx="195" cy="14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16" name="Rectangle 320"/>
            <p:cNvSpPr>
              <a:spLocks noChangeArrowheads="1"/>
            </p:cNvSpPr>
            <p:nvPr/>
          </p:nvSpPr>
          <p:spPr bwMode="auto">
            <a:xfrm>
              <a:off x="2355" y="2271"/>
              <a:ext cx="214" cy="144"/>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Hlth</a:t>
              </a:r>
              <a:endParaRPr lang="en-US" sz="2400" dirty="0">
                <a:latin typeface="Times" pitchFamily="18" charset="0"/>
                <a:ea typeface="MS PGothic" pitchFamily="34" charset="-128"/>
                <a:cs typeface="Angsana New" charset="-34"/>
              </a:endParaRPr>
            </a:p>
          </p:txBody>
        </p:sp>
        <p:sp>
          <p:nvSpPr>
            <p:cNvPr id="78317" name="Rectangle 321"/>
            <p:cNvSpPr>
              <a:spLocks noChangeArrowheads="1"/>
            </p:cNvSpPr>
            <p:nvPr/>
          </p:nvSpPr>
          <p:spPr bwMode="auto">
            <a:xfrm>
              <a:off x="2591" y="2257"/>
              <a:ext cx="397" cy="14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18" name="Rectangle 322"/>
            <p:cNvSpPr>
              <a:spLocks noChangeArrowheads="1"/>
            </p:cNvSpPr>
            <p:nvPr/>
          </p:nvSpPr>
          <p:spPr bwMode="auto">
            <a:xfrm>
              <a:off x="2591" y="2271"/>
              <a:ext cx="389" cy="145"/>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systems</a:t>
              </a:r>
              <a:endParaRPr lang="en-US" sz="2400" dirty="0">
                <a:latin typeface="Times" pitchFamily="18" charset="0"/>
                <a:ea typeface="MS PGothic" pitchFamily="34" charset="-128"/>
                <a:cs typeface="Angsana New" charset="-34"/>
              </a:endParaRPr>
            </a:p>
          </p:txBody>
        </p:sp>
      </p:grpSp>
      <p:sp>
        <p:nvSpPr>
          <p:cNvPr id="77894" name="Rectangle 323"/>
          <p:cNvSpPr>
            <a:spLocks noChangeArrowheads="1"/>
          </p:cNvSpPr>
          <p:nvPr/>
        </p:nvSpPr>
        <p:spPr bwMode="auto">
          <a:xfrm>
            <a:off x="3465514" y="3076575"/>
            <a:ext cx="1133475" cy="788988"/>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95" name="Rectangle 324"/>
          <p:cNvSpPr>
            <a:spLocks noChangeArrowheads="1"/>
          </p:cNvSpPr>
          <p:nvPr/>
        </p:nvSpPr>
        <p:spPr bwMode="auto">
          <a:xfrm>
            <a:off x="3560764" y="3122614"/>
            <a:ext cx="877887"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96" name="Rectangle 325"/>
          <p:cNvSpPr>
            <a:spLocks noChangeArrowheads="1"/>
          </p:cNvSpPr>
          <p:nvPr/>
        </p:nvSpPr>
        <p:spPr bwMode="auto">
          <a:xfrm>
            <a:off x="3560764" y="3122613"/>
            <a:ext cx="845873"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Behavioral</a:t>
            </a:r>
            <a:endParaRPr lang="en-US" sz="2400" dirty="0">
              <a:latin typeface="Times" pitchFamily="18" charset="0"/>
              <a:ea typeface="MS PGothic" pitchFamily="34" charset="-128"/>
              <a:cs typeface="Angsana New" charset="-34"/>
            </a:endParaRPr>
          </a:p>
        </p:txBody>
      </p:sp>
      <p:sp>
        <p:nvSpPr>
          <p:cNvPr id="77897" name="Rectangle 326"/>
          <p:cNvSpPr>
            <a:spLocks noChangeArrowheads="1"/>
          </p:cNvSpPr>
          <p:nvPr/>
        </p:nvSpPr>
        <p:spPr bwMode="auto">
          <a:xfrm>
            <a:off x="3786189" y="3359150"/>
            <a:ext cx="30003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898" name="Rectangle 327"/>
          <p:cNvSpPr>
            <a:spLocks noChangeArrowheads="1"/>
          </p:cNvSpPr>
          <p:nvPr/>
        </p:nvSpPr>
        <p:spPr bwMode="auto">
          <a:xfrm>
            <a:off x="3786189" y="3370263"/>
            <a:ext cx="294953"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Use</a:t>
            </a:r>
            <a:endParaRPr lang="en-US" sz="2400" dirty="0">
              <a:latin typeface="Times" pitchFamily="18" charset="0"/>
              <a:ea typeface="MS PGothic" pitchFamily="34" charset="-128"/>
              <a:cs typeface="Angsana New" charset="-34"/>
            </a:endParaRPr>
          </a:p>
        </p:txBody>
      </p:sp>
      <p:sp>
        <p:nvSpPr>
          <p:cNvPr id="77899" name="Rectangle 328"/>
          <p:cNvSpPr>
            <a:spLocks noChangeArrowheads="1"/>
          </p:cNvSpPr>
          <p:nvPr/>
        </p:nvSpPr>
        <p:spPr bwMode="auto">
          <a:xfrm>
            <a:off x="4129089" y="3359150"/>
            <a:ext cx="19208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00" name="Rectangle 329"/>
          <p:cNvSpPr>
            <a:spLocks noChangeArrowheads="1"/>
          </p:cNvSpPr>
          <p:nvPr/>
        </p:nvSpPr>
        <p:spPr bwMode="auto">
          <a:xfrm>
            <a:off x="4129089" y="3370263"/>
            <a:ext cx="211137" cy="228600"/>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of </a:t>
            </a:r>
            <a:endParaRPr lang="en-US" sz="2400" dirty="0">
              <a:latin typeface="Times" pitchFamily="18" charset="0"/>
              <a:ea typeface="MS PGothic" pitchFamily="34" charset="-128"/>
              <a:cs typeface="Angsana New" charset="-34"/>
            </a:endParaRPr>
          </a:p>
        </p:txBody>
      </p:sp>
      <p:sp>
        <p:nvSpPr>
          <p:cNvPr id="77901" name="Rectangle 330"/>
          <p:cNvSpPr>
            <a:spLocks noChangeArrowheads="1"/>
          </p:cNvSpPr>
          <p:nvPr/>
        </p:nvSpPr>
        <p:spPr bwMode="auto">
          <a:xfrm>
            <a:off x="3722688" y="3582988"/>
            <a:ext cx="609600"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02" name="Rectangle 331"/>
          <p:cNvSpPr>
            <a:spLocks noChangeArrowheads="1"/>
          </p:cNvSpPr>
          <p:nvPr/>
        </p:nvSpPr>
        <p:spPr bwMode="auto">
          <a:xfrm>
            <a:off x="3722689" y="3605213"/>
            <a:ext cx="633763"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bednets</a:t>
            </a:r>
            <a:endParaRPr lang="en-US" sz="2400" dirty="0">
              <a:latin typeface="Times" pitchFamily="18" charset="0"/>
              <a:ea typeface="MS PGothic" pitchFamily="34" charset="-128"/>
              <a:cs typeface="Angsana New" charset="-34"/>
            </a:endParaRPr>
          </a:p>
        </p:txBody>
      </p:sp>
      <p:sp>
        <p:nvSpPr>
          <p:cNvPr id="77903" name="Rectangle 332"/>
          <p:cNvSpPr>
            <a:spLocks noChangeArrowheads="1"/>
          </p:cNvSpPr>
          <p:nvPr/>
        </p:nvSpPr>
        <p:spPr bwMode="auto">
          <a:xfrm>
            <a:off x="3517900" y="1735138"/>
            <a:ext cx="1627188" cy="506412"/>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04" name="Rectangle 333"/>
          <p:cNvSpPr>
            <a:spLocks noChangeArrowheads="1"/>
          </p:cNvSpPr>
          <p:nvPr/>
        </p:nvSpPr>
        <p:spPr bwMode="auto">
          <a:xfrm>
            <a:off x="3914776" y="1722438"/>
            <a:ext cx="599523"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Mode</a:t>
            </a:r>
            <a:endParaRPr lang="en-US" sz="2400" dirty="0">
              <a:latin typeface="Times" pitchFamily="18" charset="0"/>
              <a:ea typeface="MS PGothic" pitchFamily="34" charset="-128"/>
              <a:cs typeface="Angsana New" charset="-34"/>
            </a:endParaRPr>
          </a:p>
        </p:txBody>
      </p:sp>
      <p:sp>
        <p:nvSpPr>
          <p:cNvPr id="77905" name="Rectangle 334"/>
          <p:cNvSpPr>
            <a:spLocks noChangeArrowheads="1"/>
          </p:cNvSpPr>
          <p:nvPr/>
        </p:nvSpPr>
        <p:spPr bwMode="auto">
          <a:xfrm>
            <a:off x="3722688" y="1970088"/>
            <a:ext cx="1255600"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intervention</a:t>
            </a:r>
            <a:endParaRPr lang="en-US" sz="2400" dirty="0">
              <a:latin typeface="Times" pitchFamily="18" charset="0"/>
              <a:ea typeface="MS PGothic" pitchFamily="34" charset="-128"/>
              <a:cs typeface="Angsana New" charset="-34"/>
            </a:endParaRPr>
          </a:p>
        </p:txBody>
      </p:sp>
      <p:sp>
        <p:nvSpPr>
          <p:cNvPr id="77906" name="Rectangle 335"/>
          <p:cNvSpPr>
            <a:spLocks noChangeArrowheads="1"/>
          </p:cNvSpPr>
          <p:nvPr/>
        </p:nvSpPr>
        <p:spPr bwMode="auto">
          <a:xfrm>
            <a:off x="5680076" y="4724401"/>
            <a:ext cx="919163" cy="341313"/>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07" name="Rectangle 336"/>
          <p:cNvSpPr>
            <a:spLocks noChangeArrowheads="1"/>
          </p:cNvSpPr>
          <p:nvPr/>
        </p:nvSpPr>
        <p:spPr bwMode="auto">
          <a:xfrm>
            <a:off x="5765800" y="4783139"/>
            <a:ext cx="673100"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08" name="Rectangle 337"/>
          <p:cNvSpPr>
            <a:spLocks noChangeArrowheads="1"/>
          </p:cNvSpPr>
          <p:nvPr/>
        </p:nvSpPr>
        <p:spPr bwMode="auto">
          <a:xfrm>
            <a:off x="5765800" y="4781550"/>
            <a:ext cx="681084"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National</a:t>
            </a:r>
            <a:endParaRPr lang="en-US" sz="2400" dirty="0">
              <a:latin typeface="Times" pitchFamily="18" charset="0"/>
              <a:ea typeface="MS PGothic" pitchFamily="34" charset="-128"/>
              <a:cs typeface="Angsana New" charset="-34"/>
            </a:endParaRPr>
          </a:p>
        </p:txBody>
      </p:sp>
      <p:sp>
        <p:nvSpPr>
          <p:cNvPr id="77909" name="Rectangle 338"/>
          <p:cNvSpPr>
            <a:spLocks noChangeArrowheads="1"/>
          </p:cNvSpPr>
          <p:nvPr/>
        </p:nvSpPr>
        <p:spPr bwMode="auto">
          <a:xfrm>
            <a:off x="5680076" y="4724401"/>
            <a:ext cx="919163" cy="341313"/>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10" name="Rectangle 339"/>
          <p:cNvSpPr>
            <a:spLocks noChangeArrowheads="1"/>
          </p:cNvSpPr>
          <p:nvPr/>
        </p:nvSpPr>
        <p:spPr bwMode="auto">
          <a:xfrm>
            <a:off x="5765800" y="4783139"/>
            <a:ext cx="673100"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11" name="Rectangle 340"/>
          <p:cNvSpPr>
            <a:spLocks noChangeArrowheads="1"/>
          </p:cNvSpPr>
          <p:nvPr/>
        </p:nvSpPr>
        <p:spPr bwMode="auto">
          <a:xfrm>
            <a:off x="5765800" y="4781550"/>
            <a:ext cx="681084"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National</a:t>
            </a:r>
            <a:endParaRPr lang="en-US" sz="2400" dirty="0">
              <a:latin typeface="Times" pitchFamily="18" charset="0"/>
              <a:ea typeface="MS PGothic" pitchFamily="34" charset="-128"/>
              <a:cs typeface="Angsana New" charset="-34"/>
            </a:endParaRPr>
          </a:p>
        </p:txBody>
      </p:sp>
      <p:sp>
        <p:nvSpPr>
          <p:cNvPr id="77912" name="Freeform 341"/>
          <p:cNvSpPr>
            <a:spLocks/>
          </p:cNvSpPr>
          <p:nvPr/>
        </p:nvSpPr>
        <p:spPr bwMode="auto">
          <a:xfrm>
            <a:off x="2320926" y="3994150"/>
            <a:ext cx="2309813" cy="376238"/>
          </a:xfrm>
          <a:custGeom>
            <a:avLst/>
            <a:gdLst>
              <a:gd name="T0" fmla="*/ 2147483647 w 216"/>
              <a:gd name="T1" fmla="*/ 0 h 32"/>
              <a:gd name="T2" fmla="*/ 2147483647 w 216"/>
              <a:gd name="T3" fmla="*/ 2147483647 h 32"/>
              <a:gd name="T4" fmla="*/ 2147483647 w 216"/>
              <a:gd name="T5" fmla="*/ 2147483647 h 32"/>
              <a:gd name="T6" fmla="*/ 2147483647 w 216"/>
              <a:gd name="T7" fmla="*/ 2147483647 h 32"/>
              <a:gd name="T8" fmla="*/ 2147483647 w 216"/>
              <a:gd name="T9" fmla="*/ 2147483647 h 32"/>
              <a:gd name="T10" fmla="*/ 2147483647 w 216"/>
              <a:gd name="T11" fmla="*/ 2147483647 h 32"/>
              <a:gd name="T12" fmla="*/ 0 w 216"/>
              <a:gd name="T13" fmla="*/ 0 h 32"/>
              <a:gd name="T14" fmla="*/ 0 60000 65536"/>
              <a:gd name="T15" fmla="*/ 0 60000 65536"/>
              <a:gd name="T16" fmla="*/ 0 60000 65536"/>
              <a:gd name="T17" fmla="*/ 0 60000 65536"/>
              <a:gd name="T18" fmla="*/ 0 60000 65536"/>
              <a:gd name="T19" fmla="*/ 0 60000 65536"/>
              <a:gd name="T20" fmla="*/ 0 60000 65536"/>
              <a:gd name="T21" fmla="*/ 0 w 216"/>
              <a:gd name="T22" fmla="*/ 0 h 32"/>
              <a:gd name="T23" fmla="*/ 216 w 21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32">
                <a:moveTo>
                  <a:pt x="216" y="0"/>
                </a:moveTo>
                <a:cubicBezTo>
                  <a:pt x="216" y="9"/>
                  <a:pt x="208" y="16"/>
                  <a:pt x="198" y="16"/>
                </a:cubicBezTo>
                <a:lnTo>
                  <a:pt x="126" y="16"/>
                </a:lnTo>
                <a:cubicBezTo>
                  <a:pt x="116" y="16"/>
                  <a:pt x="108" y="23"/>
                  <a:pt x="108" y="32"/>
                </a:cubicBezTo>
                <a:cubicBezTo>
                  <a:pt x="108" y="23"/>
                  <a:pt x="100" y="16"/>
                  <a:pt x="90" y="16"/>
                </a:cubicBezTo>
                <a:lnTo>
                  <a:pt x="18" y="16"/>
                </a:lnTo>
                <a:cubicBezTo>
                  <a:pt x="8" y="16"/>
                  <a:pt x="0" y="9"/>
                  <a:pt x="0" y="0"/>
                </a:cubicBezTo>
              </a:path>
            </a:pathLst>
          </a:custGeom>
          <a:noFill/>
          <a:ln w="11113">
            <a:solidFill>
              <a:srgbClr val="000000"/>
            </a:solidFill>
            <a:round/>
            <a:headEnd/>
            <a:tailEnd/>
          </a:ln>
        </p:spPr>
        <p:txBody>
          <a:bodyPr/>
          <a:lstStyle/>
          <a:p>
            <a:endParaRPr lang="th-TH"/>
          </a:p>
        </p:txBody>
      </p:sp>
      <p:sp>
        <p:nvSpPr>
          <p:cNvPr id="77913" name="Line 342"/>
          <p:cNvSpPr>
            <a:spLocks noChangeShapeType="1"/>
          </p:cNvSpPr>
          <p:nvPr/>
        </p:nvSpPr>
        <p:spPr bwMode="auto">
          <a:xfrm>
            <a:off x="2919414" y="2676525"/>
            <a:ext cx="1587" cy="376238"/>
          </a:xfrm>
          <a:prstGeom prst="line">
            <a:avLst/>
          </a:prstGeom>
          <a:noFill/>
          <a:ln w="11113">
            <a:solidFill>
              <a:srgbClr val="000000"/>
            </a:solidFill>
            <a:round/>
            <a:headEnd/>
            <a:tailEnd/>
          </a:ln>
        </p:spPr>
        <p:txBody>
          <a:bodyPr/>
          <a:lstStyle/>
          <a:p>
            <a:endParaRPr lang="th-TH"/>
          </a:p>
        </p:txBody>
      </p:sp>
      <p:sp>
        <p:nvSpPr>
          <p:cNvPr id="77914" name="Line 343"/>
          <p:cNvSpPr>
            <a:spLocks noChangeShapeType="1"/>
          </p:cNvSpPr>
          <p:nvPr/>
        </p:nvSpPr>
        <p:spPr bwMode="auto">
          <a:xfrm>
            <a:off x="4117975" y="2676525"/>
            <a:ext cx="1588" cy="376238"/>
          </a:xfrm>
          <a:prstGeom prst="line">
            <a:avLst/>
          </a:prstGeom>
          <a:noFill/>
          <a:ln w="11113">
            <a:solidFill>
              <a:srgbClr val="000000"/>
            </a:solidFill>
            <a:round/>
            <a:headEnd/>
            <a:tailEnd/>
          </a:ln>
        </p:spPr>
        <p:txBody>
          <a:bodyPr/>
          <a:lstStyle/>
          <a:p>
            <a:endParaRPr lang="th-TH"/>
          </a:p>
        </p:txBody>
      </p:sp>
      <p:sp>
        <p:nvSpPr>
          <p:cNvPr id="77915" name="Line 344"/>
          <p:cNvSpPr>
            <a:spLocks noChangeShapeType="1"/>
          </p:cNvSpPr>
          <p:nvPr/>
        </p:nvSpPr>
        <p:spPr bwMode="auto">
          <a:xfrm>
            <a:off x="7815264" y="3335339"/>
            <a:ext cx="1587" cy="376237"/>
          </a:xfrm>
          <a:prstGeom prst="line">
            <a:avLst/>
          </a:prstGeom>
          <a:noFill/>
          <a:ln w="11113">
            <a:solidFill>
              <a:srgbClr val="000000"/>
            </a:solidFill>
            <a:round/>
            <a:headEnd/>
            <a:tailEnd/>
          </a:ln>
        </p:spPr>
        <p:txBody>
          <a:bodyPr/>
          <a:lstStyle/>
          <a:p>
            <a:endParaRPr lang="th-TH"/>
          </a:p>
        </p:txBody>
      </p:sp>
      <p:sp>
        <p:nvSpPr>
          <p:cNvPr id="77916" name="Line 345"/>
          <p:cNvSpPr>
            <a:spLocks noChangeShapeType="1"/>
          </p:cNvSpPr>
          <p:nvPr/>
        </p:nvSpPr>
        <p:spPr bwMode="auto">
          <a:xfrm>
            <a:off x="9852025" y="3335339"/>
            <a:ext cx="1588" cy="376237"/>
          </a:xfrm>
          <a:prstGeom prst="line">
            <a:avLst/>
          </a:prstGeom>
          <a:noFill/>
          <a:ln w="11113">
            <a:solidFill>
              <a:srgbClr val="000000"/>
            </a:solidFill>
            <a:round/>
            <a:headEnd/>
            <a:tailEnd/>
          </a:ln>
        </p:spPr>
        <p:txBody>
          <a:bodyPr/>
          <a:lstStyle/>
          <a:p>
            <a:endParaRPr lang="th-TH"/>
          </a:p>
        </p:txBody>
      </p:sp>
      <p:sp>
        <p:nvSpPr>
          <p:cNvPr id="77917" name="Line 346"/>
          <p:cNvSpPr>
            <a:spLocks noChangeShapeType="1"/>
          </p:cNvSpPr>
          <p:nvPr/>
        </p:nvSpPr>
        <p:spPr bwMode="auto">
          <a:xfrm flipV="1">
            <a:off x="8653464" y="3052764"/>
            <a:ext cx="1587" cy="282575"/>
          </a:xfrm>
          <a:prstGeom prst="line">
            <a:avLst/>
          </a:prstGeom>
          <a:noFill/>
          <a:ln w="11113">
            <a:solidFill>
              <a:srgbClr val="000000"/>
            </a:solidFill>
            <a:round/>
            <a:headEnd/>
            <a:tailEnd/>
          </a:ln>
        </p:spPr>
        <p:txBody>
          <a:bodyPr/>
          <a:lstStyle/>
          <a:p>
            <a:endParaRPr lang="th-TH"/>
          </a:p>
        </p:txBody>
      </p:sp>
      <p:sp>
        <p:nvSpPr>
          <p:cNvPr id="77918" name="Line 347"/>
          <p:cNvSpPr>
            <a:spLocks noChangeShapeType="1"/>
          </p:cNvSpPr>
          <p:nvPr/>
        </p:nvSpPr>
        <p:spPr bwMode="auto">
          <a:xfrm flipV="1">
            <a:off x="6086475" y="5029201"/>
            <a:ext cx="1588" cy="377825"/>
          </a:xfrm>
          <a:prstGeom prst="line">
            <a:avLst/>
          </a:prstGeom>
          <a:noFill/>
          <a:ln w="11113">
            <a:solidFill>
              <a:srgbClr val="000000"/>
            </a:solidFill>
            <a:round/>
            <a:headEnd/>
            <a:tailEnd/>
          </a:ln>
        </p:spPr>
        <p:txBody>
          <a:bodyPr/>
          <a:lstStyle/>
          <a:p>
            <a:endParaRPr lang="th-TH"/>
          </a:p>
        </p:txBody>
      </p:sp>
      <p:sp>
        <p:nvSpPr>
          <p:cNvPr id="77919" name="Line 348"/>
          <p:cNvSpPr>
            <a:spLocks noChangeShapeType="1"/>
          </p:cNvSpPr>
          <p:nvPr/>
        </p:nvSpPr>
        <p:spPr bwMode="auto">
          <a:xfrm flipV="1">
            <a:off x="5230814" y="4652963"/>
            <a:ext cx="1587" cy="754062"/>
          </a:xfrm>
          <a:prstGeom prst="line">
            <a:avLst/>
          </a:prstGeom>
          <a:noFill/>
          <a:ln w="11113">
            <a:solidFill>
              <a:srgbClr val="000000"/>
            </a:solidFill>
            <a:round/>
            <a:headEnd/>
            <a:tailEnd/>
          </a:ln>
        </p:spPr>
        <p:txBody>
          <a:bodyPr/>
          <a:lstStyle/>
          <a:p>
            <a:endParaRPr lang="th-TH"/>
          </a:p>
        </p:txBody>
      </p:sp>
      <p:sp>
        <p:nvSpPr>
          <p:cNvPr id="77920" name="Line 349"/>
          <p:cNvSpPr>
            <a:spLocks noChangeShapeType="1"/>
          </p:cNvSpPr>
          <p:nvPr/>
        </p:nvSpPr>
        <p:spPr bwMode="auto">
          <a:xfrm>
            <a:off x="4578350" y="5407026"/>
            <a:ext cx="1588" cy="282575"/>
          </a:xfrm>
          <a:prstGeom prst="line">
            <a:avLst/>
          </a:prstGeom>
          <a:noFill/>
          <a:ln w="11113">
            <a:solidFill>
              <a:srgbClr val="000000"/>
            </a:solidFill>
            <a:round/>
            <a:headEnd/>
            <a:tailEnd/>
          </a:ln>
        </p:spPr>
        <p:txBody>
          <a:bodyPr/>
          <a:lstStyle/>
          <a:p>
            <a:endParaRPr lang="th-TH"/>
          </a:p>
        </p:txBody>
      </p:sp>
      <p:sp>
        <p:nvSpPr>
          <p:cNvPr id="77921" name="Rectangle 350"/>
          <p:cNvSpPr>
            <a:spLocks noChangeArrowheads="1"/>
          </p:cNvSpPr>
          <p:nvPr/>
        </p:nvSpPr>
        <p:spPr bwMode="auto">
          <a:xfrm>
            <a:off x="7797800" y="2393951"/>
            <a:ext cx="1625600" cy="506413"/>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22" name="Rectangle 351"/>
          <p:cNvSpPr>
            <a:spLocks noChangeArrowheads="1"/>
          </p:cNvSpPr>
          <p:nvPr/>
        </p:nvSpPr>
        <p:spPr bwMode="auto">
          <a:xfrm>
            <a:off x="8183563" y="2381250"/>
            <a:ext cx="871842" cy="292388"/>
          </a:xfrm>
          <a:prstGeom prst="rect">
            <a:avLst/>
          </a:prstGeom>
          <a:solidFill>
            <a:srgbClr val="D2F9BD"/>
          </a:solid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Stage of </a:t>
            </a:r>
            <a:endParaRPr lang="en-US" sz="2400" dirty="0">
              <a:latin typeface="Times" pitchFamily="18" charset="0"/>
              <a:ea typeface="MS PGothic" pitchFamily="34" charset="-128"/>
              <a:cs typeface="Angsana New" charset="-34"/>
            </a:endParaRPr>
          </a:p>
        </p:txBody>
      </p:sp>
      <p:sp>
        <p:nvSpPr>
          <p:cNvPr id="77923" name="Rectangle 352"/>
          <p:cNvSpPr>
            <a:spLocks noChangeArrowheads="1"/>
          </p:cNvSpPr>
          <p:nvPr/>
        </p:nvSpPr>
        <p:spPr bwMode="auto">
          <a:xfrm>
            <a:off x="8001000" y="2628900"/>
            <a:ext cx="1255600" cy="292388"/>
          </a:xfrm>
          <a:prstGeom prst="rect">
            <a:avLst/>
          </a:prstGeom>
          <a:solidFill>
            <a:srgbClr val="D2F9BD"/>
          </a:solid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intervention</a:t>
            </a:r>
            <a:endParaRPr lang="en-US" sz="2400" dirty="0">
              <a:latin typeface="Times" pitchFamily="18" charset="0"/>
              <a:ea typeface="MS PGothic" pitchFamily="34" charset="-128"/>
              <a:cs typeface="Angsana New" charset="-34"/>
            </a:endParaRPr>
          </a:p>
        </p:txBody>
      </p:sp>
      <p:sp>
        <p:nvSpPr>
          <p:cNvPr id="77924" name="Oval 353"/>
          <p:cNvSpPr>
            <a:spLocks noChangeArrowheads="1"/>
          </p:cNvSpPr>
          <p:nvPr/>
        </p:nvSpPr>
        <p:spPr bwMode="auto">
          <a:xfrm>
            <a:off x="7626350" y="2205039"/>
            <a:ext cx="1968500" cy="847725"/>
          </a:xfrm>
          <a:prstGeom prst="ellipse">
            <a:avLst/>
          </a:prstGeom>
          <a:solidFill>
            <a:srgbClr val="D2F9BD"/>
          </a:solidFill>
          <a:ln w="33338">
            <a:solidFill>
              <a:srgbClr val="000000"/>
            </a:solidFill>
            <a:round/>
            <a:headEnd/>
            <a:tailEnd/>
          </a:ln>
        </p:spPr>
        <p:txBody>
          <a:bodyPr/>
          <a:lstStyle/>
          <a:p>
            <a:endParaRPr lang="th-TH" sz="2400">
              <a:latin typeface="Times New Roman" pitchFamily="18" charset="0"/>
              <a:ea typeface="MS PGothic" pitchFamily="34" charset="-128"/>
              <a:cs typeface="Angsana New" charset="-34"/>
            </a:endParaRPr>
          </a:p>
        </p:txBody>
      </p:sp>
      <p:sp>
        <p:nvSpPr>
          <p:cNvPr id="77925" name="Rectangle 354"/>
          <p:cNvSpPr>
            <a:spLocks noChangeArrowheads="1"/>
          </p:cNvSpPr>
          <p:nvPr/>
        </p:nvSpPr>
        <p:spPr bwMode="auto">
          <a:xfrm>
            <a:off x="3775075" y="5783263"/>
            <a:ext cx="1627188" cy="506412"/>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26" name="Rectangle 355"/>
          <p:cNvSpPr>
            <a:spLocks noChangeArrowheads="1"/>
          </p:cNvSpPr>
          <p:nvPr/>
        </p:nvSpPr>
        <p:spPr bwMode="auto">
          <a:xfrm>
            <a:off x="4181476" y="5770563"/>
            <a:ext cx="838115"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Level of </a:t>
            </a:r>
            <a:endParaRPr lang="en-US" sz="2400" dirty="0">
              <a:latin typeface="Times" pitchFamily="18" charset="0"/>
              <a:ea typeface="MS PGothic" pitchFamily="34" charset="-128"/>
              <a:cs typeface="Angsana New" charset="-34"/>
            </a:endParaRPr>
          </a:p>
        </p:txBody>
      </p:sp>
      <p:sp>
        <p:nvSpPr>
          <p:cNvPr id="77927" name="Rectangle 356"/>
          <p:cNvSpPr>
            <a:spLocks noChangeArrowheads="1"/>
          </p:cNvSpPr>
          <p:nvPr/>
        </p:nvSpPr>
        <p:spPr bwMode="auto">
          <a:xfrm>
            <a:off x="3978275" y="6018213"/>
            <a:ext cx="1255600"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intervention</a:t>
            </a:r>
            <a:endParaRPr lang="en-US" sz="2400" dirty="0">
              <a:latin typeface="Times" pitchFamily="18" charset="0"/>
              <a:ea typeface="MS PGothic" pitchFamily="34" charset="-128"/>
              <a:cs typeface="Angsana New" charset="-34"/>
            </a:endParaRPr>
          </a:p>
        </p:txBody>
      </p:sp>
      <p:sp>
        <p:nvSpPr>
          <p:cNvPr id="77928" name="Oval 357"/>
          <p:cNvSpPr>
            <a:spLocks noChangeArrowheads="1"/>
          </p:cNvSpPr>
          <p:nvPr/>
        </p:nvSpPr>
        <p:spPr bwMode="auto">
          <a:xfrm>
            <a:off x="3603626" y="5689601"/>
            <a:ext cx="2060575" cy="752475"/>
          </a:xfrm>
          <a:prstGeom prst="ellipse">
            <a:avLst/>
          </a:prstGeom>
          <a:solidFill>
            <a:srgbClr val="C5F1F3"/>
          </a:solidFill>
          <a:ln w="33338">
            <a:solidFill>
              <a:srgbClr val="000000"/>
            </a:solidFill>
            <a:round/>
            <a:headEnd/>
            <a:tailEnd/>
          </a:ln>
        </p:spPr>
        <p:txBody>
          <a:bodyPr/>
          <a:lstStyle/>
          <a:p>
            <a:endParaRPr lang="th-TH" sz="2400">
              <a:latin typeface="Times New Roman" pitchFamily="18" charset="0"/>
              <a:ea typeface="MS PGothic" pitchFamily="34" charset="-128"/>
              <a:cs typeface="Angsana New" charset="-34"/>
            </a:endParaRPr>
          </a:p>
        </p:txBody>
      </p:sp>
      <p:sp>
        <p:nvSpPr>
          <p:cNvPr id="77929" name="Rectangle 358"/>
          <p:cNvSpPr>
            <a:spLocks noChangeArrowheads="1"/>
          </p:cNvSpPr>
          <p:nvPr/>
        </p:nvSpPr>
        <p:spPr bwMode="auto">
          <a:xfrm>
            <a:off x="4953000" y="4087814"/>
            <a:ext cx="1219200" cy="530225"/>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30" name="Rectangle 359"/>
          <p:cNvSpPr>
            <a:spLocks noChangeArrowheads="1"/>
          </p:cNvSpPr>
          <p:nvPr/>
        </p:nvSpPr>
        <p:spPr bwMode="auto">
          <a:xfrm>
            <a:off x="5070475" y="4146550"/>
            <a:ext cx="974626"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Community </a:t>
            </a:r>
            <a:endParaRPr lang="en-US" sz="2400" dirty="0">
              <a:latin typeface="Times" pitchFamily="18" charset="0"/>
              <a:ea typeface="MS PGothic" pitchFamily="34" charset="-128"/>
              <a:cs typeface="Angsana New" charset="-34"/>
            </a:endParaRPr>
          </a:p>
        </p:txBody>
      </p:sp>
      <p:sp>
        <p:nvSpPr>
          <p:cNvPr id="77931" name="Rectangle 360"/>
          <p:cNvSpPr>
            <a:spLocks noChangeArrowheads="1"/>
          </p:cNvSpPr>
          <p:nvPr/>
        </p:nvSpPr>
        <p:spPr bwMode="auto">
          <a:xfrm>
            <a:off x="5070476" y="4346575"/>
            <a:ext cx="683713"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or group</a:t>
            </a:r>
            <a:endParaRPr lang="en-US" sz="2400" dirty="0">
              <a:latin typeface="Times" pitchFamily="18" charset="0"/>
              <a:ea typeface="MS PGothic" pitchFamily="34" charset="-128"/>
              <a:cs typeface="Angsana New" charset="-34"/>
            </a:endParaRPr>
          </a:p>
        </p:txBody>
      </p:sp>
      <p:sp>
        <p:nvSpPr>
          <p:cNvPr id="77932" name="Rectangle 361"/>
          <p:cNvSpPr>
            <a:spLocks noChangeArrowheads="1"/>
          </p:cNvSpPr>
          <p:nvPr/>
        </p:nvSpPr>
        <p:spPr bwMode="auto">
          <a:xfrm>
            <a:off x="2747964" y="4652963"/>
            <a:ext cx="1220787" cy="330200"/>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33" name="Rectangle 362"/>
          <p:cNvSpPr>
            <a:spLocks noChangeArrowheads="1"/>
          </p:cNvSpPr>
          <p:nvPr/>
        </p:nvSpPr>
        <p:spPr bwMode="auto">
          <a:xfrm>
            <a:off x="2855914" y="4710113"/>
            <a:ext cx="787075"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Individual</a:t>
            </a:r>
            <a:endParaRPr lang="en-US" sz="2400" dirty="0">
              <a:latin typeface="Times" pitchFamily="18" charset="0"/>
              <a:ea typeface="MS PGothic" pitchFamily="34" charset="-128"/>
              <a:cs typeface="Angsana New" charset="-34"/>
            </a:endParaRPr>
          </a:p>
        </p:txBody>
      </p:sp>
      <p:grpSp>
        <p:nvGrpSpPr>
          <p:cNvPr id="77934" name="Group 363"/>
          <p:cNvGrpSpPr>
            <a:grpSpLocks/>
          </p:cNvGrpSpPr>
          <p:nvPr/>
        </p:nvGrpSpPr>
        <p:grpSpPr bwMode="auto">
          <a:xfrm>
            <a:off x="4887913" y="2863851"/>
            <a:ext cx="2432050" cy="2365375"/>
            <a:chOff x="2119" y="1804"/>
            <a:chExt cx="1139" cy="1490"/>
          </a:xfrm>
        </p:grpSpPr>
        <p:sp>
          <p:nvSpPr>
            <p:cNvPr id="78197" name="Rectangle 364"/>
            <p:cNvSpPr>
              <a:spLocks noChangeArrowheads="1"/>
            </p:cNvSpPr>
            <p:nvPr/>
          </p:nvSpPr>
          <p:spPr bwMode="auto">
            <a:xfrm>
              <a:off x="2119" y="1804"/>
              <a:ext cx="1132" cy="1483"/>
            </a:xfrm>
            <a:prstGeom prst="rect">
              <a:avLst/>
            </a:prstGeom>
            <a:solidFill>
              <a:srgbClr val="EAEAEA"/>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98" name="Freeform 365"/>
            <p:cNvSpPr>
              <a:spLocks/>
            </p:cNvSpPr>
            <p:nvPr/>
          </p:nvSpPr>
          <p:spPr bwMode="auto">
            <a:xfrm>
              <a:off x="2119" y="1804"/>
              <a:ext cx="7" cy="30"/>
            </a:xfrm>
            <a:custGeom>
              <a:avLst/>
              <a:gdLst>
                <a:gd name="T0" fmla="*/ 7 w 7"/>
                <a:gd name="T1" fmla="*/ 0 h 30"/>
                <a:gd name="T2" fmla="*/ 0 w 7"/>
                <a:gd name="T3" fmla="*/ 0 h 30"/>
                <a:gd name="T4" fmla="*/ 0 w 7"/>
                <a:gd name="T5" fmla="*/ 8 h 30"/>
                <a:gd name="T6" fmla="*/ 7 w 7"/>
                <a:gd name="T7" fmla="*/ 8 h 30"/>
                <a:gd name="T8" fmla="*/ 7 w 7"/>
                <a:gd name="T9" fmla="*/ 0 h 30"/>
                <a:gd name="T10" fmla="*/ 0 w 7"/>
                <a:gd name="T11" fmla="*/ 0 h 30"/>
                <a:gd name="T12" fmla="*/ 0 w 7"/>
                <a:gd name="T13" fmla="*/ 0 h 30"/>
                <a:gd name="T14" fmla="*/ 0 w 7"/>
                <a:gd name="T15" fmla="*/ 0 h 30"/>
                <a:gd name="T16" fmla="*/ 0 w 7"/>
                <a:gd name="T17" fmla="*/ 30 h 30"/>
                <a:gd name="T18" fmla="*/ 7 w 7"/>
                <a:gd name="T19" fmla="*/ 30 h 30"/>
                <a:gd name="T20" fmla="*/ 7 w 7"/>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30"/>
                <a:gd name="T35" fmla="*/ 7 w 7"/>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30">
                  <a:moveTo>
                    <a:pt x="7" y="0"/>
                  </a:moveTo>
                  <a:lnTo>
                    <a:pt x="0" y="0"/>
                  </a:lnTo>
                  <a:lnTo>
                    <a:pt x="0" y="8"/>
                  </a:lnTo>
                  <a:lnTo>
                    <a:pt x="7" y="8"/>
                  </a:lnTo>
                  <a:lnTo>
                    <a:pt x="7" y="0"/>
                  </a:lnTo>
                  <a:lnTo>
                    <a:pt x="0" y="0"/>
                  </a:lnTo>
                  <a:lnTo>
                    <a:pt x="0" y="30"/>
                  </a:lnTo>
                  <a:lnTo>
                    <a:pt x="7" y="30"/>
                  </a:lnTo>
                  <a:lnTo>
                    <a:pt x="7" y="0"/>
                  </a:lnTo>
                  <a:close/>
                </a:path>
              </a:pathLst>
            </a:custGeom>
            <a:solidFill>
              <a:srgbClr val="000000"/>
            </a:solidFill>
            <a:ln w="9525">
              <a:noFill/>
              <a:round/>
              <a:headEnd/>
              <a:tailEnd/>
            </a:ln>
          </p:spPr>
          <p:txBody>
            <a:bodyPr/>
            <a:lstStyle/>
            <a:p>
              <a:endParaRPr lang="th-TH"/>
            </a:p>
          </p:txBody>
        </p:sp>
        <p:sp>
          <p:nvSpPr>
            <p:cNvPr id="78199" name="Rectangle 366"/>
            <p:cNvSpPr>
              <a:spLocks noChangeArrowheads="1"/>
            </p:cNvSpPr>
            <p:nvPr/>
          </p:nvSpPr>
          <p:spPr bwMode="auto">
            <a:xfrm>
              <a:off x="2119" y="185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0" name="Rectangle 367"/>
            <p:cNvSpPr>
              <a:spLocks noChangeArrowheads="1"/>
            </p:cNvSpPr>
            <p:nvPr/>
          </p:nvSpPr>
          <p:spPr bwMode="auto">
            <a:xfrm>
              <a:off x="2119" y="190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1" name="Rectangle 368"/>
            <p:cNvSpPr>
              <a:spLocks noChangeArrowheads="1"/>
            </p:cNvSpPr>
            <p:nvPr/>
          </p:nvSpPr>
          <p:spPr bwMode="auto">
            <a:xfrm>
              <a:off x="2119" y="196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2" name="Rectangle 369"/>
            <p:cNvSpPr>
              <a:spLocks noChangeArrowheads="1"/>
            </p:cNvSpPr>
            <p:nvPr/>
          </p:nvSpPr>
          <p:spPr bwMode="auto">
            <a:xfrm>
              <a:off x="2119" y="201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3" name="Rectangle 370"/>
            <p:cNvSpPr>
              <a:spLocks noChangeArrowheads="1"/>
            </p:cNvSpPr>
            <p:nvPr/>
          </p:nvSpPr>
          <p:spPr bwMode="auto">
            <a:xfrm>
              <a:off x="2119" y="206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4" name="Rectangle 371"/>
            <p:cNvSpPr>
              <a:spLocks noChangeArrowheads="1"/>
            </p:cNvSpPr>
            <p:nvPr/>
          </p:nvSpPr>
          <p:spPr bwMode="auto">
            <a:xfrm>
              <a:off x="2119" y="2116"/>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5" name="Rectangle 372"/>
            <p:cNvSpPr>
              <a:spLocks noChangeArrowheads="1"/>
            </p:cNvSpPr>
            <p:nvPr/>
          </p:nvSpPr>
          <p:spPr bwMode="auto">
            <a:xfrm>
              <a:off x="2119" y="216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6" name="Rectangle 373"/>
            <p:cNvSpPr>
              <a:spLocks noChangeArrowheads="1"/>
            </p:cNvSpPr>
            <p:nvPr/>
          </p:nvSpPr>
          <p:spPr bwMode="auto">
            <a:xfrm>
              <a:off x="2119" y="222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7" name="Rectangle 374"/>
            <p:cNvSpPr>
              <a:spLocks noChangeArrowheads="1"/>
            </p:cNvSpPr>
            <p:nvPr/>
          </p:nvSpPr>
          <p:spPr bwMode="auto">
            <a:xfrm>
              <a:off x="2119" y="227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8" name="Rectangle 375"/>
            <p:cNvSpPr>
              <a:spLocks noChangeArrowheads="1"/>
            </p:cNvSpPr>
            <p:nvPr/>
          </p:nvSpPr>
          <p:spPr bwMode="auto">
            <a:xfrm>
              <a:off x="2119" y="232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09" name="Rectangle 376"/>
            <p:cNvSpPr>
              <a:spLocks noChangeArrowheads="1"/>
            </p:cNvSpPr>
            <p:nvPr/>
          </p:nvSpPr>
          <p:spPr bwMode="auto">
            <a:xfrm>
              <a:off x="2119" y="237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0" name="Rectangle 377"/>
            <p:cNvSpPr>
              <a:spLocks noChangeArrowheads="1"/>
            </p:cNvSpPr>
            <p:nvPr/>
          </p:nvSpPr>
          <p:spPr bwMode="auto">
            <a:xfrm>
              <a:off x="2119" y="242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1" name="Rectangle 378"/>
            <p:cNvSpPr>
              <a:spLocks noChangeArrowheads="1"/>
            </p:cNvSpPr>
            <p:nvPr/>
          </p:nvSpPr>
          <p:spPr bwMode="auto">
            <a:xfrm>
              <a:off x="2119" y="247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2" name="Rectangle 379"/>
            <p:cNvSpPr>
              <a:spLocks noChangeArrowheads="1"/>
            </p:cNvSpPr>
            <p:nvPr/>
          </p:nvSpPr>
          <p:spPr bwMode="auto">
            <a:xfrm>
              <a:off x="2119" y="253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3" name="Rectangle 380"/>
            <p:cNvSpPr>
              <a:spLocks noChangeArrowheads="1"/>
            </p:cNvSpPr>
            <p:nvPr/>
          </p:nvSpPr>
          <p:spPr bwMode="auto">
            <a:xfrm>
              <a:off x="2119" y="2583"/>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4" name="Rectangle 381"/>
            <p:cNvSpPr>
              <a:spLocks noChangeArrowheads="1"/>
            </p:cNvSpPr>
            <p:nvPr/>
          </p:nvSpPr>
          <p:spPr bwMode="auto">
            <a:xfrm>
              <a:off x="2119" y="2635"/>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5" name="Rectangle 382"/>
            <p:cNvSpPr>
              <a:spLocks noChangeArrowheads="1"/>
            </p:cNvSpPr>
            <p:nvPr/>
          </p:nvSpPr>
          <p:spPr bwMode="auto">
            <a:xfrm>
              <a:off x="2119" y="2687"/>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6" name="Rectangle 383"/>
            <p:cNvSpPr>
              <a:spLocks noChangeArrowheads="1"/>
            </p:cNvSpPr>
            <p:nvPr/>
          </p:nvSpPr>
          <p:spPr bwMode="auto">
            <a:xfrm>
              <a:off x="2119" y="273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7" name="Rectangle 384"/>
            <p:cNvSpPr>
              <a:spLocks noChangeArrowheads="1"/>
            </p:cNvSpPr>
            <p:nvPr/>
          </p:nvSpPr>
          <p:spPr bwMode="auto">
            <a:xfrm>
              <a:off x="2119" y="279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8" name="Rectangle 385"/>
            <p:cNvSpPr>
              <a:spLocks noChangeArrowheads="1"/>
            </p:cNvSpPr>
            <p:nvPr/>
          </p:nvSpPr>
          <p:spPr bwMode="auto">
            <a:xfrm>
              <a:off x="2119" y="284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19" name="Rectangle 386"/>
            <p:cNvSpPr>
              <a:spLocks noChangeArrowheads="1"/>
            </p:cNvSpPr>
            <p:nvPr/>
          </p:nvSpPr>
          <p:spPr bwMode="auto">
            <a:xfrm>
              <a:off x="2119" y="289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0" name="Rectangle 387"/>
            <p:cNvSpPr>
              <a:spLocks noChangeArrowheads="1"/>
            </p:cNvSpPr>
            <p:nvPr/>
          </p:nvSpPr>
          <p:spPr bwMode="auto">
            <a:xfrm>
              <a:off x="2119" y="294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1" name="Rectangle 388"/>
            <p:cNvSpPr>
              <a:spLocks noChangeArrowheads="1"/>
            </p:cNvSpPr>
            <p:nvPr/>
          </p:nvSpPr>
          <p:spPr bwMode="auto">
            <a:xfrm>
              <a:off x="2119" y="299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2" name="Rectangle 389"/>
            <p:cNvSpPr>
              <a:spLocks noChangeArrowheads="1"/>
            </p:cNvSpPr>
            <p:nvPr/>
          </p:nvSpPr>
          <p:spPr bwMode="auto">
            <a:xfrm>
              <a:off x="2119" y="305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3" name="Rectangle 390"/>
            <p:cNvSpPr>
              <a:spLocks noChangeArrowheads="1"/>
            </p:cNvSpPr>
            <p:nvPr/>
          </p:nvSpPr>
          <p:spPr bwMode="auto">
            <a:xfrm>
              <a:off x="2119" y="3102"/>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4" name="Rectangle 391"/>
            <p:cNvSpPr>
              <a:spLocks noChangeArrowheads="1"/>
            </p:cNvSpPr>
            <p:nvPr/>
          </p:nvSpPr>
          <p:spPr bwMode="auto">
            <a:xfrm>
              <a:off x="2119" y="315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5" name="Rectangle 392"/>
            <p:cNvSpPr>
              <a:spLocks noChangeArrowheads="1"/>
            </p:cNvSpPr>
            <p:nvPr/>
          </p:nvSpPr>
          <p:spPr bwMode="auto">
            <a:xfrm>
              <a:off x="2119" y="320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6" name="Rectangle 393"/>
            <p:cNvSpPr>
              <a:spLocks noChangeArrowheads="1"/>
            </p:cNvSpPr>
            <p:nvPr/>
          </p:nvSpPr>
          <p:spPr bwMode="auto">
            <a:xfrm>
              <a:off x="2119" y="325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7" name="Rectangle 394"/>
            <p:cNvSpPr>
              <a:spLocks noChangeArrowheads="1"/>
            </p:cNvSpPr>
            <p:nvPr/>
          </p:nvSpPr>
          <p:spPr bwMode="auto">
            <a:xfrm>
              <a:off x="2139"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8" name="Rectangle 395"/>
            <p:cNvSpPr>
              <a:spLocks noChangeArrowheads="1"/>
            </p:cNvSpPr>
            <p:nvPr/>
          </p:nvSpPr>
          <p:spPr bwMode="auto">
            <a:xfrm>
              <a:off x="2186"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29" name="Rectangle 396"/>
            <p:cNvSpPr>
              <a:spLocks noChangeArrowheads="1"/>
            </p:cNvSpPr>
            <p:nvPr/>
          </p:nvSpPr>
          <p:spPr bwMode="auto">
            <a:xfrm>
              <a:off x="223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0" name="Rectangle 397"/>
            <p:cNvSpPr>
              <a:spLocks noChangeArrowheads="1"/>
            </p:cNvSpPr>
            <p:nvPr/>
          </p:nvSpPr>
          <p:spPr bwMode="auto">
            <a:xfrm>
              <a:off x="228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1" name="Rectangle 398"/>
            <p:cNvSpPr>
              <a:spLocks noChangeArrowheads="1"/>
            </p:cNvSpPr>
            <p:nvPr/>
          </p:nvSpPr>
          <p:spPr bwMode="auto">
            <a:xfrm>
              <a:off x="232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2" name="Rectangle 399"/>
            <p:cNvSpPr>
              <a:spLocks noChangeArrowheads="1"/>
            </p:cNvSpPr>
            <p:nvPr/>
          </p:nvSpPr>
          <p:spPr bwMode="auto">
            <a:xfrm>
              <a:off x="237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3" name="Rectangle 400"/>
            <p:cNvSpPr>
              <a:spLocks noChangeArrowheads="1"/>
            </p:cNvSpPr>
            <p:nvPr/>
          </p:nvSpPr>
          <p:spPr bwMode="auto">
            <a:xfrm>
              <a:off x="2422"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4" name="Rectangle 401"/>
            <p:cNvSpPr>
              <a:spLocks noChangeArrowheads="1"/>
            </p:cNvSpPr>
            <p:nvPr/>
          </p:nvSpPr>
          <p:spPr bwMode="auto">
            <a:xfrm>
              <a:off x="2470" y="3287"/>
              <a:ext cx="26"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5" name="Rectangle 402"/>
            <p:cNvSpPr>
              <a:spLocks noChangeArrowheads="1"/>
            </p:cNvSpPr>
            <p:nvPr/>
          </p:nvSpPr>
          <p:spPr bwMode="auto">
            <a:xfrm>
              <a:off x="251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6" name="Rectangle 403"/>
            <p:cNvSpPr>
              <a:spLocks noChangeArrowheads="1"/>
            </p:cNvSpPr>
            <p:nvPr/>
          </p:nvSpPr>
          <p:spPr bwMode="auto">
            <a:xfrm>
              <a:off x="256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7" name="Rectangle 404"/>
            <p:cNvSpPr>
              <a:spLocks noChangeArrowheads="1"/>
            </p:cNvSpPr>
            <p:nvPr/>
          </p:nvSpPr>
          <p:spPr bwMode="auto">
            <a:xfrm>
              <a:off x="261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8" name="Rectangle 405"/>
            <p:cNvSpPr>
              <a:spLocks noChangeArrowheads="1"/>
            </p:cNvSpPr>
            <p:nvPr/>
          </p:nvSpPr>
          <p:spPr bwMode="auto">
            <a:xfrm>
              <a:off x="265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39" name="Rectangle 406"/>
            <p:cNvSpPr>
              <a:spLocks noChangeArrowheads="1"/>
            </p:cNvSpPr>
            <p:nvPr/>
          </p:nvSpPr>
          <p:spPr bwMode="auto">
            <a:xfrm>
              <a:off x="2705"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0" name="Rectangle 407"/>
            <p:cNvSpPr>
              <a:spLocks noChangeArrowheads="1"/>
            </p:cNvSpPr>
            <p:nvPr/>
          </p:nvSpPr>
          <p:spPr bwMode="auto">
            <a:xfrm>
              <a:off x="2753"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1" name="Rectangle 408"/>
            <p:cNvSpPr>
              <a:spLocks noChangeArrowheads="1"/>
            </p:cNvSpPr>
            <p:nvPr/>
          </p:nvSpPr>
          <p:spPr bwMode="auto">
            <a:xfrm>
              <a:off x="2800"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2" name="Rectangle 409"/>
            <p:cNvSpPr>
              <a:spLocks noChangeArrowheads="1"/>
            </p:cNvSpPr>
            <p:nvPr/>
          </p:nvSpPr>
          <p:spPr bwMode="auto">
            <a:xfrm>
              <a:off x="284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3" name="Rectangle 410"/>
            <p:cNvSpPr>
              <a:spLocks noChangeArrowheads="1"/>
            </p:cNvSpPr>
            <p:nvPr/>
          </p:nvSpPr>
          <p:spPr bwMode="auto">
            <a:xfrm>
              <a:off x="289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4" name="Rectangle 411"/>
            <p:cNvSpPr>
              <a:spLocks noChangeArrowheads="1"/>
            </p:cNvSpPr>
            <p:nvPr/>
          </p:nvSpPr>
          <p:spPr bwMode="auto">
            <a:xfrm>
              <a:off x="2941"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5" name="Rectangle 412"/>
            <p:cNvSpPr>
              <a:spLocks noChangeArrowheads="1"/>
            </p:cNvSpPr>
            <p:nvPr/>
          </p:nvSpPr>
          <p:spPr bwMode="auto">
            <a:xfrm>
              <a:off x="2988"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6" name="Rectangle 413"/>
            <p:cNvSpPr>
              <a:spLocks noChangeArrowheads="1"/>
            </p:cNvSpPr>
            <p:nvPr/>
          </p:nvSpPr>
          <p:spPr bwMode="auto">
            <a:xfrm>
              <a:off x="3036"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7" name="Rectangle 414"/>
            <p:cNvSpPr>
              <a:spLocks noChangeArrowheads="1"/>
            </p:cNvSpPr>
            <p:nvPr/>
          </p:nvSpPr>
          <p:spPr bwMode="auto">
            <a:xfrm>
              <a:off x="3083"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8" name="Rectangle 415"/>
            <p:cNvSpPr>
              <a:spLocks noChangeArrowheads="1"/>
            </p:cNvSpPr>
            <p:nvPr/>
          </p:nvSpPr>
          <p:spPr bwMode="auto">
            <a:xfrm>
              <a:off x="3130"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49" name="Rectangle 416"/>
            <p:cNvSpPr>
              <a:spLocks noChangeArrowheads="1"/>
            </p:cNvSpPr>
            <p:nvPr/>
          </p:nvSpPr>
          <p:spPr bwMode="auto">
            <a:xfrm>
              <a:off x="3177"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0" name="Rectangle 417"/>
            <p:cNvSpPr>
              <a:spLocks noChangeArrowheads="1"/>
            </p:cNvSpPr>
            <p:nvPr/>
          </p:nvSpPr>
          <p:spPr bwMode="auto">
            <a:xfrm>
              <a:off x="3224" y="3287"/>
              <a:ext cx="27" cy="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1" name="Rectangle 418"/>
            <p:cNvSpPr>
              <a:spLocks noChangeArrowheads="1"/>
            </p:cNvSpPr>
            <p:nvPr/>
          </p:nvSpPr>
          <p:spPr bwMode="auto">
            <a:xfrm>
              <a:off x="3251" y="323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2" name="Rectangle 419"/>
            <p:cNvSpPr>
              <a:spLocks noChangeArrowheads="1"/>
            </p:cNvSpPr>
            <p:nvPr/>
          </p:nvSpPr>
          <p:spPr bwMode="auto">
            <a:xfrm>
              <a:off x="3251" y="318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3" name="Rectangle 420"/>
            <p:cNvSpPr>
              <a:spLocks noChangeArrowheads="1"/>
            </p:cNvSpPr>
            <p:nvPr/>
          </p:nvSpPr>
          <p:spPr bwMode="auto">
            <a:xfrm>
              <a:off x="3251" y="313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4" name="Rectangle 421"/>
            <p:cNvSpPr>
              <a:spLocks noChangeArrowheads="1"/>
            </p:cNvSpPr>
            <p:nvPr/>
          </p:nvSpPr>
          <p:spPr bwMode="auto">
            <a:xfrm>
              <a:off x="3251" y="307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5" name="Rectangle 422"/>
            <p:cNvSpPr>
              <a:spLocks noChangeArrowheads="1"/>
            </p:cNvSpPr>
            <p:nvPr/>
          </p:nvSpPr>
          <p:spPr bwMode="auto">
            <a:xfrm>
              <a:off x="3251" y="302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6" name="Rectangle 423"/>
            <p:cNvSpPr>
              <a:spLocks noChangeArrowheads="1"/>
            </p:cNvSpPr>
            <p:nvPr/>
          </p:nvSpPr>
          <p:spPr bwMode="auto">
            <a:xfrm>
              <a:off x="3251" y="2976"/>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7" name="Rectangle 424"/>
            <p:cNvSpPr>
              <a:spLocks noChangeArrowheads="1"/>
            </p:cNvSpPr>
            <p:nvPr/>
          </p:nvSpPr>
          <p:spPr bwMode="auto">
            <a:xfrm>
              <a:off x="3251" y="292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8" name="Rectangle 425"/>
            <p:cNvSpPr>
              <a:spLocks noChangeArrowheads="1"/>
            </p:cNvSpPr>
            <p:nvPr/>
          </p:nvSpPr>
          <p:spPr bwMode="auto">
            <a:xfrm>
              <a:off x="3251" y="287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59" name="Rectangle 426"/>
            <p:cNvSpPr>
              <a:spLocks noChangeArrowheads="1"/>
            </p:cNvSpPr>
            <p:nvPr/>
          </p:nvSpPr>
          <p:spPr bwMode="auto">
            <a:xfrm>
              <a:off x="3251" y="2820"/>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0" name="Rectangle 427"/>
            <p:cNvSpPr>
              <a:spLocks noChangeArrowheads="1"/>
            </p:cNvSpPr>
            <p:nvPr/>
          </p:nvSpPr>
          <p:spPr bwMode="auto">
            <a:xfrm>
              <a:off x="3251" y="2768"/>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1" name="Rectangle 428"/>
            <p:cNvSpPr>
              <a:spLocks noChangeArrowheads="1"/>
            </p:cNvSpPr>
            <p:nvPr/>
          </p:nvSpPr>
          <p:spPr bwMode="auto">
            <a:xfrm>
              <a:off x="3251" y="271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2" name="Rectangle 429"/>
            <p:cNvSpPr>
              <a:spLocks noChangeArrowheads="1"/>
            </p:cNvSpPr>
            <p:nvPr/>
          </p:nvSpPr>
          <p:spPr bwMode="auto">
            <a:xfrm>
              <a:off x="3251" y="266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3" name="Rectangle 430"/>
            <p:cNvSpPr>
              <a:spLocks noChangeArrowheads="1"/>
            </p:cNvSpPr>
            <p:nvPr/>
          </p:nvSpPr>
          <p:spPr bwMode="auto">
            <a:xfrm>
              <a:off x="3251" y="2612"/>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4" name="Rectangle 431"/>
            <p:cNvSpPr>
              <a:spLocks noChangeArrowheads="1"/>
            </p:cNvSpPr>
            <p:nvPr/>
          </p:nvSpPr>
          <p:spPr bwMode="auto">
            <a:xfrm>
              <a:off x="3251" y="2561"/>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5" name="Rectangle 432"/>
            <p:cNvSpPr>
              <a:spLocks noChangeArrowheads="1"/>
            </p:cNvSpPr>
            <p:nvPr/>
          </p:nvSpPr>
          <p:spPr bwMode="auto">
            <a:xfrm>
              <a:off x="3251" y="2509"/>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6" name="Rectangle 433"/>
            <p:cNvSpPr>
              <a:spLocks noChangeArrowheads="1"/>
            </p:cNvSpPr>
            <p:nvPr/>
          </p:nvSpPr>
          <p:spPr bwMode="auto">
            <a:xfrm>
              <a:off x="3251" y="2457"/>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7" name="Rectangle 434"/>
            <p:cNvSpPr>
              <a:spLocks noChangeArrowheads="1"/>
            </p:cNvSpPr>
            <p:nvPr/>
          </p:nvSpPr>
          <p:spPr bwMode="auto">
            <a:xfrm>
              <a:off x="3251" y="240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8" name="Rectangle 435"/>
            <p:cNvSpPr>
              <a:spLocks noChangeArrowheads="1"/>
            </p:cNvSpPr>
            <p:nvPr/>
          </p:nvSpPr>
          <p:spPr bwMode="auto">
            <a:xfrm>
              <a:off x="3251" y="2353"/>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69" name="Rectangle 436"/>
            <p:cNvSpPr>
              <a:spLocks noChangeArrowheads="1"/>
            </p:cNvSpPr>
            <p:nvPr/>
          </p:nvSpPr>
          <p:spPr bwMode="auto">
            <a:xfrm>
              <a:off x="3251" y="2301"/>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0" name="Rectangle 437"/>
            <p:cNvSpPr>
              <a:spLocks noChangeArrowheads="1"/>
            </p:cNvSpPr>
            <p:nvPr/>
          </p:nvSpPr>
          <p:spPr bwMode="auto">
            <a:xfrm>
              <a:off x="3251" y="2249"/>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1" name="Rectangle 438"/>
            <p:cNvSpPr>
              <a:spLocks noChangeArrowheads="1"/>
            </p:cNvSpPr>
            <p:nvPr/>
          </p:nvSpPr>
          <p:spPr bwMode="auto">
            <a:xfrm>
              <a:off x="3251" y="2197"/>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2" name="Rectangle 439"/>
            <p:cNvSpPr>
              <a:spLocks noChangeArrowheads="1"/>
            </p:cNvSpPr>
            <p:nvPr/>
          </p:nvSpPr>
          <p:spPr bwMode="auto">
            <a:xfrm>
              <a:off x="3251" y="2145"/>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3" name="Rectangle 440"/>
            <p:cNvSpPr>
              <a:spLocks noChangeArrowheads="1"/>
            </p:cNvSpPr>
            <p:nvPr/>
          </p:nvSpPr>
          <p:spPr bwMode="auto">
            <a:xfrm>
              <a:off x="3251" y="2094"/>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4" name="Rectangle 441"/>
            <p:cNvSpPr>
              <a:spLocks noChangeArrowheads="1"/>
            </p:cNvSpPr>
            <p:nvPr/>
          </p:nvSpPr>
          <p:spPr bwMode="auto">
            <a:xfrm>
              <a:off x="3251" y="2042"/>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5" name="Rectangle 442"/>
            <p:cNvSpPr>
              <a:spLocks noChangeArrowheads="1"/>
            </p:cNvSpPr>
            <p:nvPr/>
          </p:nvSpPr>
          <p:spPr bwMode="auto">
            <a:xfrm>
              <a:off x="3251" y="1990"/>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6" name="Rectangle 443"/>
            <p:cNvSpPr>
              <a:spLocks noChangeArrowheads="1"/>
            </p:cNvSpPr>
            <p:nvPr/>
          </p:nvSpPr>
          <p:spPr bwMode="auto">
            <a:xfrm>
              <a:off x="3251" y="1938"/>
              <a:ext cx="7" cy="29"/>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7" name="Rectangle 444"/>
            <p:cNvSpPr>
              <a:spLocks noChangeArrowheads="1"/>
            </p:cNvSpPr>
            <p:nvPr/>
          </p:nvSpPr>
          <p:spPr bwMode="auto">
            <a:xfrm>
              <a:off x="3251" y="1886"/>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8" name="Rectangle 445"/>
            <p:cNvSpPr>
              <a:spLocks noChangeArrowheads="1"/>
            </p:cNvSpPr>
            <p:nvPr/>
          </p:nvSpPr>
          <p:spPr bwMode="auto">
            <a:xfrm>
              <a:off x="3251" y="1834"/>
              <a:ext cx="7" cy="3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79" name="Freeform 446"/>
            <p:cNvSpPr>
              <a:spLocks/>
            </p:cNvSpPr>
            <p:nvPr/>
          </p:nvSpPr>
          <p:spPr bwMode="auto">
            <a:xfrm>
              <a:off x="3231" y="1804"/>
              <a:ext cx="27" cy="8"/>
            </a:xfrm>
            <a:custGeom>
              <a:avLst/>
              <a:gdLst>
                <a:gd name="T0" fmla="*/ 20 w 27"/>
                <a:gd name="T1" fmla="*/ 8 h 8"/>
                <a:gd name="T2" fmla="*/ 27 w 27"/>
                <a:gd name="T3" fmla="*/ 8 h 8"/>
                <a:gd name="T4" fmla="*/ 27 w 27"/>
                <a:gd name="T5" fmla="*/ 0 h 8"/>
                <a:gd name="T6" fmla="*/ 27 w 27"/>
                <a:gd name="T7" fmla="*/ 0 h 8"/>
                <a:gd name="T8" fmla="*/ 20 w 27"/>
                <a:gd name="T9" fmla="*/ 0 h 8"/>
                <a:gd name="T10" fmla="*/ 0 w 27"/>
                <a:gd name="T11" fmla="*/ 0 h 8"/>
                <a:gd name="T12" fmla="*/ 0 w 27"/>
                <a:gd name="T13" fmla="*/ 8 h 8"/>
                <a:gd name="T14" fmla="*/ 20 w 27"/>
                <a:gd name="T15" fmla="*/ 8 h 8"/>
                <a:gd name="T16" fmla="*/ 20 w 27"/>
                <a:gd name="T17" fmla="*/ 0 h 8"/>
                <a:gd name="T18" fmla="*/ 20 w 27"/>
                <a:gd name="T19" fmla="*/ 0 h 8"/>
                <a:gd name="T20" fmla="*/ 20 w 27"/>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8"/>
                <a:gd name="T35" fmla="*/ 27 w 2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8">
                  <a:moveTo>
                    <a:pt x="20" y="8"/>
                  </a:moveTo>
                  <a:lnTo>
                    <a:pt x="27" y="8"/>
                  </a:lnTo>
                  <a:lnTo>
                    <a:pt x="27" y="0"/>
                  </a:lnTo>
                  <a:lnTo>
                    <a:pt x="20" y="0"/>
                  </a:lnTo>
                  <a:lnTo>
                    <a:pt x="0" y="0"/>
                  </a:lnTo>
                  <a:lnTo>
                    <a:pt x="0" y="8"/>
                  </a:lnTo>
                  <a:lnTo>
                    <a:pt x="20" y="8"/>
                  </a:lnTo>
                  <a:lnTo>
                    <a:pt x="20" y="0"/>
                  </a:lnTo>
                  <a:lnTo>
                    <a:pt x="20" y="8"/>
                  </a:lnTo>
                  <a:close/>
                </a:path>
              </a:pathLst>
            </a:custGeom>
            <a:solidFill>
              <a:srgbClr val="000000"/>
            </a:solidFill>
            <a:ln w="9525">
              <a:noFill/>
              <a:round/>
              <a:headEnd/>
              <a:tailEnd/>
            </a:ln>
          </p:spPr>
          <p:txBody>
            <a:bodyPr/>
            <a:lstStyle/>
            <a:p>
              <a:endParaRPr lang="th-TH"/>
            </a:p>
          </p:txBody>
        </p:sp>
        <p:sp>
          <p:nvSpPr>
            <p:cNvPr id="78280" name="Rectangle 447"/>
            <p:cNvSpPr>
              <a:spLocks noChangeArrowheads="1"/>
            </p:cNvSpPr>
            <p:nvPr/>
          </p:nvSpPr>
          <p:spPr bwMode="auto">
            <a:xfrm>
              <a:off x="3184"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1" name="Rectangle 448"/>
            <p:cNvSpPr>
              <a:spLocks noChangeArrowheads="1"/>
            </p:cNvSpPr>
            <p:nvPr/>
          </p:nvSpPr>
          <p:spPr bwMode="auto">
            <a:xfrm>
              <a:off x="3137"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2" name="Rectangle 449"/>
            <p:cNvSpPr>
              <a:spLocks noChangeArrowheads="1"/>
            </p:cNvSpPr>
            <p:nvPr/>
          </p:nvSpPr>
          <p:spPr bwMode="auto">
            <a:xfrm>
              <a:off x="3090" y="1804"/>
              <a:ext cx="26"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3" name="Rectangle 450"/>
            <p:cNvSpPr>
              <a:spLocks noChangeArrowheads="1"/>
            </p:cNvSpPr>
            <p:nvPr/>
          </p:nvSpPr>
          <p:spPr bwMode="auto">
            <a:xfrm>
              <a:off x="304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4" name="Rectangle 451"/>
            <p:cNvSpPr>
              <a:spLocks noChangeArrowheads="1"/>
            </p:cNvSpPr>
            <p:nvPr/>
          </p:nvSpPr>
          <p:spPr bwMode="auto">
            <a:xfrm>
              <a:off x="299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5" name="Rectangle 452"/>
            <p:cNvSpPr>
              <a:spLocks noChangeArrowheads="1"/>
            </p:cNvSpPr>
            <p:nvPr/>
          </p:nvSpPr>
          <p:spPr bwMode="auto">
            <a:xfrm>
              <a:off x="294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6" name="Rectangle 453"/>
            <p:cNvSpPr>
              <a:spLocks noChangeArrowheads="1"/>
            </p:cNvSpPr>
            <p:nvPr/>
          </p:nvSpPr>
          <p:spPr bwMode="auto">
            <a:xfrm>
              <a:off x="2901"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7" name="Rectangle 454"/>
            <p:cNvSpPr>
              <a:spLocks noChangeArrowheads="1"/>
            </p:cNvSpPr>
            <p:nvPr/>
          </p:nvSpPr>
          <p:spPr bwMode="auto">
            <a:xfrm>
              <a:off x="2854"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8" name="Rectangle 455"/>
            <p:cNvSpPr>
              <a:spLocks noChangeArrowheads="1"/>
            </p:cNvSpPr>
            <p:nvPr/>
          </p:nvSpPr>
          <p:spPr bwMode="auto">
            <a:xfrm>
              <a:off x="280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89" name="Rectangle 456"/>
            <p:cNvSpPr>
              <a:spLocks noChangeArrowheads="1"/>
            </p:cNvSpPr>
            <p:nvPr/>
          </p:nvSpPr>
          <p:spPr bwMode="auto">
            <a:xfrm>
              <a:off x="2759"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0" name="Rectangle 457"/>
            <p:cNvSpPr>
              <a:spLocks noChangeArrowheads="1"/>
            </p:cNvSpPr>
            <p:nvPr/>
          </p:nvSpPr>
          <p:spPr bwMode="auto">
            <a:xfrm>
              <a:off x="271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1" name="Rectangle 458"/>
            <p:cNvSpPr>
              <a:spLocks noChangeArrowheads="1"/>
            </p:cNvSpPr>
            <p:nvPr/>
          </p:nvSpPr>
          <p:spPr bwMode="auto">
            <a:xfrm>
              <a:off x="266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2" name="Rectangle 459"/>
            <p:cNvSpPr>
              <a:spLocks noChangeArrowheads="1"/>
            </p:cNvSpPr>
            <p:nvPr/>
          </p:nvSpPr>
          <p:spPr bwMode="auto">
            <a:xfrm>
              <a:off x="261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3" name="Rectangle 460"/>
            <p:cNvSpPr>
              <a:spLocks noChangeArrowheads="1"/>
            </p:cNvSpPr>
            <p:nvPr/>
          </p:nvSpPr>
          <p:spPr bwMode="auto">
            <a:xfrm>
              <a:off x="2571"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4" name="Rectangle 461"/>
            <p:cNvSpPr>
              <a:spLocks noChangeArrowheads="1"/>
            </p:cNvSpPr>
            <p:nvPr/>
          </p:nvSpPr>
          <p:spPr bwMode="auto">
            <a:xfrm>
              <a:off x="2523"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5" name="Rectangle 462"/>
            <p:cNvSpPr>
              <a:spLocks noChangeArrowheads="1"/>
            </p:cNvSpPr>
            <p:nvPr/>
          </p:nvSpPr>
          <p:spPr bwMode="auto">
            <a:xfrm>
              <a:off x="247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6" name="Rectangle 463"/>
            <p:cNvSpPr>
              <a:spLocks noChangeArrowheads="1"/>
            </p:cNvSpPr>
            <p:nvPr/>
          </p:nvSpPr>
          <p:spPr bwMode="auto">
            <a:xfrm>
              <a:off x="2429"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7" name="Rectangle 464"/>
            <p:cNvSpPr>
              <a:spLocks noChangeArrowheads="1"/>
            </p:cNvSpPr>
            <p:nvPr/>
          </p:nvSpPr>
          <p:spPr bwMode="auto">
            <a:xfrm>
              <a:off x="2382"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8" name="Rectangle 465"/>
            <p:cNvSpPr>
              <a:spLocks noChangeArrowheads="1"/>
            </p:cNvSpPr>
            <p:nvPr/>
          </p:nvSpPr>
          <p:spPr bwMode="auto">
            <a:xfrm>
              <a:off x="2335"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299" name="Rectangle 466"/>
            <p:cNvSpPr>
              <a:spLocks noChangeArrowheads="1"/>
            </p:cNvSpPr>
            <p:nvPr/>
          </p:nvSpPr>
          <p:spPr bwMode="auto">
            <a:xfrm>
              <a:off x="2288"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00" name="Rectangle 467"/>
            <p:cNvSpPr>
              <a:spLocks noChangeArrowheads="1"/>
            </p:cNvSpPr>
            <p:nvPr/>
          </p:nvSpPr>
          <p:spPr bwMode="auto">
            <a:xfrm>
              <a:off x="2240"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01" name="Rectangle 468"/>
            <p:cNvSpPr>
              <a:spLocks noChangeArrowheads="1"/>
            </p:cNvSpPr>
            <p:nvPr/>
          </p:nvSpPr>
          <p:spPr bwMode="auto">
            <a:xfrm>
              <a:off x="2193"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302" name="Rectangle 469"/>
            <p:cNvSpPr>
              <a:spLocks noChangeArrowheads="1"/>
            </p:cNvSpPr>
            <p:nvPr/>
          </p:nvSpPr>
          <p:spPr bwMode="auto">
            <a:xfrm>
              <a:off x="2146" y="1804"/>
              <a:ext cx="27" cy="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grpSp>
      <p:sp>
        <p:nvSpPr>
          <p:cNvPr id="77935" name="Rectangle 470"/>
          <p:cNvSpPr>
            <a:spLocks noChangeArrowheads="1"/>
          </p:cNvSpPr>
          <p:nvPr/>
        </p:nvSpPr>
        <p:spPr bwMode="auto">
          <a:xfrm>
            <a:off x="2063751" y="2863851"/>
            <a:ext cx="2652713" cy="2354263"/>
          </a:xfrm>
          <a:prstGeom prst="rect">
            <a:avLst/>
          </a:prstGeom>
          <a:solidFill>
            <a:srgbClr val="EAEAEA"/>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36" name="Rectangle 471"/>
          <p:cNvSpPr>
            <a:spLocks noChangeArrowheads="1"/>
          </p:cNvSpPr>
          <p:nvPr/>
        </p:nvSpPr>
        <p:spPr bwMode="auto">
          <a:xfrm>
            <a:off x="2063751" y="2863851"/>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37" name="Rectangle 472"/>
          <p:cNvSpPr>
            <a:spLocks noChangeArrowheads="1"/>
          </p:cNvSpPr>
          <p:nvPr/>
        </p:nvSpPr>
        <p:spPr bwMode="auto">
          <a:xfrm>
            <a:off x="2063751" y="2946401"/>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38" name="Rectangle 473"/>
          <p:cNvSpPr>
            <a:spLocks noChangeArrowheads="1"/>
          </p:cNvSpPr>
          <p:nvPr/>
        </p:nvSpPr>
        <p:spPr bwMode="auto">
          <a:xfrm>
            <a:off x="2063751" y="3028951"/>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39" name="Rectangle 474"/>
          <p:cNvSpPr>
            <a:spLocks noChangeArrowheads="1"/>
          </p:cNvSpPr>
          <p:nvPr/>
        </p:nvSpPr>
        <p:spPr bwMode="auto">
          <a:xfrm>
            <a:off x="2063751" y="3111501"/>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0" name="Rectangle 475"/>
          <p:cNvSpPr>
            <a:spLocks noChangeArrowheads="1"/>
          </p:cNvSpPr>
          <p:nvPr/>
        </p:nvSpPr>
        <p:spPr bwMode="auto">
          <a:xfrm>
            <a:off x="2063751" y="3194051"/>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1" name="Rectangle 476"/>
          <p:cNvSpPr>
            <a:spLocks noChangeArrowheads="1"/>
          </p:cNvSpPr>
          <p:nvPr/>
        </p:nvSpPr>
        <p:spPr bwMode="auto">
          <a:xfrm>
            <a:off x="2063751" y="3276601"/>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2" name="Rectangle 477"/>
          <p:cNvSpPr>
            <a:spLocks noChangeArrowheads="1"/>
          </p:cNvSpPr>
          <p:nvPr/>
        </p:nvSpPr>
        <p:spPr bwMode="auto">
          <a:xfrm>
            <a:off x="2063751" y="3359150"/>
            <a:ext cx="11113"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3" name="Rectangle 478"/>
          <p:cNvSpPr>
            <a:spLocks noChangeArrowheads="1"/>
          </p:cNvSpPr>
          <p:nvPr/>
        </p:nvSpPr>
        <p:spPr bwMode="auto">
          <a:xfrm>
            <a:off x="2063751" y="3441700"/>
            <a:ext cx="11113"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4" name="Rectangle 479"/>
          <p:cNvSpPr>
            <a:spLocks noChangeArrowheads="1"/>
          </p:cNvSpPr>
          <p:nvPr/>
        </p:nvSpPr>
        <p:spPr bwMode="auto">
          <a:xfrm>
            <a:off x="2063751" y="3524250"/>
            <a:ext cx="11113"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5" name="Rectangle 480"/>
          <p:cNvSpPr>
            <a:spLocks noChangeArrowheads="1"/>
          </p:cNvSpPr>
          <p:nvPr/>
        </p:nvSpPr>
        <p:spPr bwMode="auto">
          <a:xfrm>
            <a:off x="2063751" y="3605214"/>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6" name="Rectangle 481"/>
          <p:cNvSpPr>
            <a:spLocks noChangeArrowheads="1"/>
          </p:cNvSpPr>
          <p:nvPr/>
        </p:nvSpPr>
        <p:spPr bwMode="auto">
          <a:xfrm>
            <a:off x="2063751" y="3687764"/>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7" name="Rectangle 482"/>
          <p:cNvSpPr>
            <a:spLocks noChangeArrowheads="1"/>
          </p:cNvSpPr>
          <p:nvPr/>
        </p:nvSpPr>
        <p:spPr bwMode="auto">
          <a:xfrm>
            <a:off x="2063751" y="3770314"/>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8" name="Rectangle 483"/>
          <p:cNvSpPr>
            <a:spLocks noChangeArrowheads="1"/>
          </p:cNvSpPr>
          <p:nvPr/>
        </p:nvSpPr>
        <p:spPr bwMode="auto">
          <a:xfrm>
            <a:off x="2063751" y="3852864"/>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49" name="Rectangle 484"/>
          <p:cNvSpPr>
            <a:spLocks noChangeArrowheads="1"/>
          </p:cNvSpPr>
          <p:nvPr/>
        </p:nvSpPr>
        <p:spPr bwMode="auto">
          <a:xfrm>
            <a:off x="2063751" y="3935414"/>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0" name="Rectangle 485"/>
          <p:cNvSpPr>
            <a:spLocks noChangeArrowheads="1"/>
          </p:cNvSpPr>
          <p:nvPr/>
        </p:nvSpPr>
        <p:spPr bwMode="auto">
          <a:xfrm>
            <a:off x="2063751" y="4017964"/>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1" name="Rectangle 486"/>
          <p:cNvSpPr>
            <a:spLocks noChangeArrowheads="1"/>
          </p:cNvSpPr>
          <p:nvPr/>
        </p:nvSpPr>
        <p:spPr bwMode="auto">
          <a:xfrm>
            <a:off x="2063751" y="4100514"/>
            <a:ext cx="11113" cy="4603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2" name="Rectangle 487"/>
          <p:cNvSpPr>
            <a:spLocks noChangeArrowheads="1"/>
          </p:cNvSpPr>
          <p:nvPr/>
        </p:nvSpPr>
        <p:spPr bwMode="auto">
          <a:xfrm>
            <a:off x="2063751" y="4183064"/>
            <a:ext cx="11113" cy="4603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3" name="Rectangle 488"/>
          <p:cNvSpPr>
            <a:spLocks noChangeArrowheads="1"/>
          </p:cNvSpPr>
          <p:nvPr/>
        </p:nvSpPr>
        <p:spPr bwMode="auto">
          <a:xfrm>
            <a:off x="2063751" y="4265614"/>
            <a:ext cx="11113" cy="4603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4" name="Rectangle 489"/>
          <p:cNvSpPr>
            <a:spLocks noChangeArrowheads="1"/>
          </p:cNvSpPr>
          <p:nvPr/>
        </p:nvSpPr>
        <p:spPr bwMode="auto">
          <a:xfrm>
            <a:off x="2063751" y="4346576"/>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5" name="Rectangle 490"/>
          <p:cNvSpPr>
            <a:spLocks noChangeArrowheads="1"/>
          </p:cNvSpPr>
          <p:nvPr/>
        </p:nvSpPr>
        <p:spPr bwMode="auto">
          <a:xfrm>
            <a:off x="2063751" y="4429126"/>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6" name="Rectangle 491"/>
          <p:cNvSpPr>
            <a:spLocks noChangeArrowheads="1"/>
          </p:cNvSpPr>
          <p:nvPr/>
        </p:nvSpPr>
        <p:spPr bwMode="auto">
          <a:xfrm>
            <a:off x="2063751" y="4511676"/>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7" name="Rectangle 492"/>
          <p:cNvSpPr>
            <a:spLocks noChangeArrowheads="1"/>
          </p:cNvSpPr>
          <p:nvPr/>
        </p:nvSpPr>
        <p:spPr bwMode="auto">
          <a:xfrm>
            <a:off x="2063751" y="4594226"/>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8" name="Rectangle 493"/>
          <p:cNvSpPr>
            <a:spLocks noChangeArrowheads="1"/>
          </p:cNvSpPr>
          <p:nvPr/>
        </p:nvSpPr>
        <p:spPr bwMode="auto">
          <a:xfrm>
            <a:off x="2063751" y="4676776"/>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59" name="Rectangle 494"/>
          <p:cNvSpPr>
            <a:spLocks noChangeArrowheads="1"/>
          </p:cNvSpPr>
          <p:nvPr/>
        </p:nvSpPr>
        <p:spPr bwMode="auto">
          <a:xfrm>
            <a:off x="2063751" y="4759326"/>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0" name="Rectangle 495"/>
          <p:cNvSpPr>
            <a:spLocks noChangeArrowheads="1"/>
          </p:cNvSpPr>
          <p:nvPr/>
        </p:nvSpPr>
        <p:spPr bwMode="auto">
          <a:xfrm>
            <a:off x="2063751" y="4841875"/>
            <a:ext cx="11113"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1" name="Rectangle 496"/>
          <p:cNvSpPr>
            <a:spLocks noChangeArrowheads="1"/>
          </p:cNvSpPr>
          <p:nvPr/>
        </p:nvSpPr>
        <p:spPr bwMode="auto">
          <a:xfrm>
            <a:off x="2063751" y="4924425"/>
            <a:ext cx="11113"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2" name="Rectangle 497"/>
          <p:cNvSpPr>
            <a:spLocks noChangeArrowheads="1"/>
          </p:cNvSpPr>
          <p:nvPr/>
        </p:nvSpPr>
        <p:spPr bwMode="auto">
          <a:xfrm>
            <a:off x="2063751" y="5006975"/>
            <a:ext cx="11113"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3" name="Rectangle 498"/>
          <p:cNvSpPr>
            <a:spLocks noChangeArrowheads="1"/>
          </p:cNvSpPr>
          <p:nvPr/>
        </p:nvSpPr>
        <p:spPr bwMode="auto">
          <a:xfrm>
            <a:off x="2063751" y="5087939"/>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4" name="Rectangle 499"/>
          <p:cNvSpPr>
            <a:spLocks noChangeArrowheads="1"/>
          </p:cNvSpPr>
          <p:nvPr/>
        </p:nvSpPr>
        <p:spPr bwMode="auto">
          <a:xfrm>
            <a:off x="2063751" y="5170489"/>
            <a:ext cx="11113"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5" name="Rectangle 500"/>
          <p:cNvSpPr>
            <a:spLocks noChangeArrowheads="1"/>
          </p:cNvSpPr>
          <p:nvPr/>
        </p:nvSpPr>
        <p:spPr bwMode="auto">
          <a:xfrm>
            <a:off x="209550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6" name="Rectangle 501"/>
          <p:cNvSpPr>
            <a:spLocks noChangeArrowheads="1"/>
          </p:cNvSpPr>
          <p:nvPr/>
        </p:nvSpPr>
        <p:spPr bwMode="auto">
          <a:xfrm>
            <a:off x="217011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7" name="Rectangle 502"/>
          <p:cNvSpPr>
            <a:spLocks noChangeArrowheads="1"/>
          </p:cNvSpPr>
          <p:nvPr/>
        </p:nvSpPr>
        <p:spPr bwMode="auto">
          <a:xfrm>
            <a:off x="224631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8" name="Rectangle 503"/>
          <p:cNvSpPr>
            <a:spLocks noChangeArrowheads="1"/>
          </p:cNvSpPr>
          <p:nvPr/>
        </p:nvSpPr>
        <p:spPr bwMode="auto">
          <a:xfrm>
            <a:off x="232092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69" name="Rectangle 504"/>
          <p:cNvSpPr>
            <a:spLocks noChangeArrowheads="1"/>
          </p:cNvSpPr>
          <p:nvPr/>
        </p:nvSpPr>
        <p:spPr bwMode="auto">
          <a:xfrm>
            <a:off x="239553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0" name="Rectangle 505"/>
          <p:cNvSpPr>
            <a:spLocks noChangeArrowheads="1"/>
          </p:cNvSpPr>
          <p:nvPr/>
        </p:nvSpPr>
        <p:spPr bwMode="auto">
          <a:xfrm>
            <a:off x="247015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1" name="Rectangle 506"/>
          <p:cNvSpPr>
            <a:spLocks noChangeArrowheads="1"/>
          </p:cNvSpPr>
          <p:nvPr/>
        </p:nvSpPr>
        <p:spPr bwMode="auto">
          <a:xfrm>
            <a:off x="254476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2" name="Rectangle 507"/>
          <p:cNvSpPr>
            <a:spLocks noChangeArrowheads="1"/>
          </p:cNvSpPr>
          <p:nvPr/>
        </p:nvSpPr>
        <p:spPr bwMode="auto">
          <a:xfrm>
            <a:off x="261937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3" name="Rectangle 508"/>
          <p:cNvSpPr>
            <a:spLocks noChangeArrowheads="1"/>
          </p:cNvSpPr>
          <p:nvPr/>
        </p:nvSpPr>
        <p:spPr bwMode="auto">
          <a:xfrm>
            <a:off x="269557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4" name="Rectangle 509"/>
          <p:cNvSpPr>
            <a:spLocks noChangeArrowheads="1"/>
          </p:cNvSpPr>
          <p:nvPr/>
        </p:nvSpPr>
        <p:spPr bwMode="auto">
          <a:xfrm>
            <a:off x="277018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5" name="Rectangle 510"/>
          <p:cNvSpPr>
            <a:spLocks noChangeArrowheads="1"/>
          </p:cNvSpPr>
          <p:nvPr/>
        </p:nvSpPr>
        <p:spPr bwMode="auto">
          <a:xfrm>
            <a:off x="284480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6" name="Rectangle 511"/>
          <p:cNvSpPr>
            <a:spLocks noChangeArrowheads="1"/>
          </p:cNvSpPr>
          <p:nvPr/>
        </p:nvSpPr>
        <p:spPr bwMode="auto">
          <a:xfrm>
            <a:off x="291941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7" name="Rectangle 512"/>
          <p:cNvSpPr>
            <a:spLocks noChangeArrowheads="1"/>
          </p:cNvSpPr>
          <p:nvPr/>
        </p:nvSpPr>
        <p:spPr bwMode="auto">
          <a:xfrm>
            <a:off x="299402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8" name="Rectangle 513"/>
          <p:cNvSpPr>
            <a:spLocks noChangeArrowheads="1"/>
          </p:cNvSpPr>
          <p:nvPr/>
        </p:nvSpPr>
        <p:spPr bwMode="auto">
          <a:xfrm>
            <a:off x="306863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79" name="Rectangle 514"/>
          <p:cNvSpPr>
            <a:spLocks noChangeArrowheads="1"/>
          </p:cNvSpPr>
          <p:nvPr/>
        </p:nvSpPr>
        <p:spPr bwMode="auto">
          <a:xfrm>
            <a:off x="314483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0" name="Rectangle 515"/>
          <p:cNvSpPr>
            <a:spLocks noChangeArrowheads="1"/>
          </p:cNvSpPr>
          <p:nvPr/>
        </p:nvSpPr>
        <p:spPr bwMode="auto">
          <a:xfrm>
            <a:off x="321945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1" name="Rectangle 516"/>
          <p:cNvSpPr>
            <a:spLocks noChangeArrowheads="1"/>
          </p:cNvSpPr>
          <p:nvPr/>
        </p:nvSpPr>
        <p:spPr bwMode="auto">
          <a:xfrm>
            <a:off x="329406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2" name="Rectangle 517"/>
          <p:cNvSpPr>
            <a:spLocks noChangeArrowheads="1"/>
          </p:cNvSpPr>
          <p:nvPr/>
        </p:nvSpPr>
        <p:spPr bwMode="auto">
          <a:xfrm>
            <a:off x="336867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3" name="Rectangle 518"/>
          <p:cNvSpPr>
            <a:spLocks noChangeArrowheads="1"/>
          </p:cNvSpPr>
          <p:nvPr/>
        </p:nvSpPr>
        <p:spPr bwMode="auto">
          <a:xfrm>
            <a:off x="344328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4" name="Rectangle 519"/>
          <p:cNvSpPr>
            <a:spLocks noChangeArrowheads="1"/>
          </p:cNvSpPr>
          <p:nvPr/>
        </p:nvSpPr>
        <p:spPr bwMode="auto">
          <a:xfrm>
            <a:off x="351790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5" name="Rectangle 520"/>
          <p:cNvSpPr>
            <a:spLocks noChangeArrowheads="1"/>
          </p:cNvSpPr>
          <p:nvPr/>
        </p:nvSpPr>
        <p:spPr bwMode="auto">
          <a:xfrm>
            <a:off x="359410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6" name="Rectangle 521"/>
          <p:cNvSpPr>
            <a:spLocks noChangeArrowheads="1"/>
          </p:cNvSpPr>
          <p:nvPr/>
        </p:nvSpPr>
        <p:spPr bwMode="auto">
          <a:xfrm>
            <a:off x="366871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7" name="Rectangle 522"/>
          <p:cNvSpPr>
            <a:spLocks noChangeArrowheads="1"/>
          </p:cNvSpPr>
          <p:nvPr/>
        </p:nvSpPr>
        <p:spPr bwMode="auto">
          <a:xfrm>
            <a:off x="374332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8" name="Rectangle 523"/>
          <p:cNvSpPr>
            <a:spLocks noChangeArrowheads="1"/>
          </p:cNvSpPr>
          <p:nvPr/>
        </p:nvSpPr>
        <p:spPr bwMode="auto">
          <a:xfrm>
            <a:off x="381793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89" name="Rectangle 524"/>
          <p:cNvSpPr>
            <a:spLocks noChangeArrowheads="1"/>
          </p:cNvSpPr>
          <p:nvPr/>
        </p:nvSpPr>
        <p:spPr bwMode="auto">
          <a:xfrm>
            <a:off x="389255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0" name="Rectangle 525"/>
          <p:cNvSpPr>
            <a:spLocks noChangeArrowheads="1"/>
          </p:cNvSpPr>
          <p:nvPr/>
        </p:nvSpPr>
        <p:spPr bwMode="auto">
          <a:xfrm>
            <a:off x="3968751" y="5218113"/>
            <a:ext cx="41275"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1" name="Rectangle 526"/>
          <p:cNvSpPr>
            <a:spLocks noChangeArrowheads="1"/>
          </p:cNvSpPr>
          <p:nvPr/>
        </p:nvSpPr>
        <p:spPr bwMode="auto">
          <a:xfrm>
            <a:off x="404336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2" name="Rectangle 527"/>
          <p:cNvSpPr>
            <a:spLocks noChangeArrowheads="1"/>
          </p:cNvSpPr>
          <p:nvPr/>
        </p:nvSpPr>
        <p:spPr bwMode="auto">
          <a:xfrm>
            <a:off x="411797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3" name="Rectangle 528"/>
          <p:cNvSpPr>
            <a:spLocks noChangeArrowheads="1"/>
          </p:cNvSpPr>
          <p:nvPr/>
        </p:nvSpPr>
        <p:spPr bwMode="auto">
          <a:xfrm>
            <a:off x="419258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4" name="Rectangle 529"/>
          <p:cNvSpPr>
            <a:spLocks noChangeArrowheads="1"/>
          </p:cNvSpPr>
          <p:nvPr/>
        </p:nvSpPr>
        <p:spPr bwMode="auto">
          <a:xfrm>
            <a:off x="426720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5" name="Rectangle 530"/>
          <p:cNvSpPr>
            <a:spLocks noChangeArrowheads="1"/>
          </p:cNvSpPr>
          <p:nvPr/>
        </p:nvSpPr>
        <p:spPr bwMode="auto">
          <a:xfrm>
            <a:off x="434181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6" name="Rectangle 531"/>
          <p:cNvSpPr>
            <a:spLocks noChangeArrowheads="1"/>
          </p:cNvSpPr>
          <p:nvPr/>
        </p:nvSpPr>
        <p:spPr bwMode="auto">
          <a:xfrm>
            <a:off x="4418013"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7" name="Rectangle 532"/>
          <p:cNvSpPr>
            <a:spLocks noChangeArrowheads="1"/>
          </p:cNvSpPr>
          <p:nvPr/>
        </p:nvSpPr>
        <p:spPr bwMode="auto">
          <a:xfrm>
            <a:off x="4492626"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8" name="Rectangle 533"/>
          <p:cNvSpPr>
            <a:spLocks noChangeArrowheads="1"/>
          </p:cNvSpPr>
          <p:nvPr/>
        </p:nvSpPr>
        <p:spPr bwMode="auto">
          <a:xfrm>
            <a:off x="4567238" y="5218113"/>
            <a:ext cx="42862"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7999" name="Rectangle 534"/>
          <p:cNvSpPr>
            <a:spLocks noChangeArrowheads="1"/>
          </p:cNvSpPr>
          <p:nvPr/>
        </p:nvSpPr>
        <p:spPr bwMode="auto">
          <a:xfrm>
            <a:off x="4641851" y="5218113"/>
            <a:ext cx="42863" cy="11112"/>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0" name="Rectangle 535"/>
          <p:cNvSpPr>
            <a:spLocks noChangeArrowheads="1"/>
          </p:cNvSpPr>
          <p:nvPr/>
        </p:nvSpPr>
        <p:spPr bwMode="auto">
          <a:xfrm>
            <a:off x="4716463" y="5170489"/>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1" name="Rectangle 536"/>
          <p:cNvSpPr>
            <a:spLocks noChangeArrowheads="1"/>
          </p:cNvSpPr>
          <p:nvPr/>
        </p:nvSpPr>
        <p:spPr bwMode="auto">
          <a:xfrm>
            <a:off x="4716463" y="5087939"/>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2" name="Rectangle 537"/>
          <p:cNvSpPr>
            <a:spLocks noChangeArrowheads="1"/>
          </p:cNvSpPr>
          <p:nvPr/>
        </p:nvSpPr>
        <p:spPr bwMode="auto">
          <a:xfrm>
            <a:off x="4716463" y="5006975"/>
            <a:ext cx="11112"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3" name="Rectangle 538"/>
          <p:cNvSpPr>
            <a:spLocks noChangeArrowheads="1"/>
          </p:cNvSpPr>
          <p:nvPr/>
        </p:nvSpPr>
        <p:spPr bwMode="auto">
          <a:xfrm>
            <a:off x="4716463" y="4924425"/>
            <a:ext cx="11112"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4" name="Rectangle 539"/>
          <p:cNvSpPr>
            <a:spLocks noChangeArrowheads="1"/>
          </p:cNvSpPr>
          <p:nvPr/>
        </p:nvSpPr>
        <p:spPr bwMode="auto">
          <a:xfrm>
            <a:off x="4716463" y="4841875"/>
            <a:ext cx="11112"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5" name="Rectangle 540"/>
          <p:cNvSpPr>
            <a:spLocks noChangeArrowheads="1"/>
          </p:cNvSpPr>
          <p:nvPr/>
        </p:nvSpPr>
        <p:spPr bwMode="auto">
          <a:xfrm>
            <a:off x="4716463" y="4759326"/>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6" name="Rectangle 541"/>
          <p:cNvSpPr>
            <a:spLocks noChangeArrowheads="1"/>
          </p:cNvSpPr>
          <p:nvPr/>
        </p:nvSpPr>
        <p:spPr bwMode="auto">
          <a:xfrm>
            <a:off x="4716463" y="4676776"/>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7" name="Rectangle 542"/>
          <p:cNvSpPr>
            <a:spLocks noChangeArrowheads="1"/>
          </p:cNvSpPr>
          <p:nvPr/>
        </p:nvSpPr>
        <p:spPr bwMode="auto">
          <a:xfrm>
            <a:off x="4716463" y="4594226"/>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8" name="Rectangle 543"/>
          <p:cNvSpPr>
            <a:spLocks noChangeArrowheads="1"/>
          </p:cNvSpPr>
          <p:nvPr/>
        </p:nvSpPr>
        <p:spPr bwMode="auto">
          <a:xfrm>
            <a:off x="4716463" y="4511676"/>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09" name="Rectangle 544"/>
          <p:cNvSpPr>
            <a:spLocks noChangeArrowheads="1"/>
          </p:cNvSpPr>
          <p:nvPr/>
        </p:nvSpPr>
        <p:spPr bwMode="auto">
          <a:xfrm>
            <a:off x="4716463" y="4429126"/>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0" name="Rectangle 545"/>
          <p:cNvSpPr>
            <a:spLocks noChangeArrowheads="1"/>
          </p:cNvSpPr>
          <p:nvPr/>
        </p:nvSpPr>
        <p:spPr bwMode="auto">
          <a:xfrm>
            <a:off x="4716463" y="4346576"/>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1" name="Rectangle 546"/>
          <p:cNvSpPr>
            <a:spLocks noChangeArrowheads="1"/>
          </p:cNvSpPr>
          <p:nvPr/>
        </p:nvSpPr>
        <p:spPr bwMode="auto">
          <a:xfrm>
            <a:off x="4716463" y="4265614"/>
            <a:ext cx="11112" cy="4603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2" name="Rectangle 547"/>
          <p:cNvSpPr>
            <a:spLocks noChangeArrowheads="1"/>
          </p:cNvSpPr>
          <p:nvPr/>
        </p:nvSpPr>
        <p:spPr bwMode="auto">
          <a:xfrm>
            <a:off x="4716463" y="4183064"/>
            <a:ext cx="11112" cy="4603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3" name="Rectangle 548"/>
          <p:cNvSpPr>
            <a:spLocks noChangeArrowheads="1"/>
          </p:cNvSpPr>
          <p:nvPr/>
        </p:nvSpPr>
        <p:spPr bwMode="auto">
          <a:xfrm>
            <a:off x="4716463" y="4100514"/>
            <a:ext cx="11112" cy="46037"/>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4" name="Rectangle 549"/>
          <p:cNvSpPr>
            <a:spLocks noChangeArrowheads="1"/>
          </p:cNvSpPr>
          <p:nvPr/>
        </p:nvSpPr>
        <p:spPr bwMode="auto">
          <a:xfrm>
            <a:off x="4716463" y="4017964"/>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5" name="Rectangle 550"/>
          <p:cNvSpPr>
            <a:spLocks noChangeArrowheads="1"/>
          </p:cNvSpPr>
          <p:nvPr/>
        </p:nvSpPr>
        <p:spPr bwMode="auto">
          <a:xfrm>
            <a:off x="4716463" y="3935414"/>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6" name="Rectangle 551"/>
          <p:cNvSpPr>
            <a:spLocks noChangeArrowheads="1"/>
          </p:cNvSpPr>
          <p:nvPr/>
        </p:nvSpPr>
        <p:spPr bwMode="auto">
          <a:xfrm>
            <a:off x="4716463" y="3852864"/>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7" name="Rectangle 552"/>
          <p:cNvSpPr>
            <a:spLocks noChangeArrowheads="1"/>
          </p:cNvSpPr>
          <p:nvPr/>
        </p:nvSpPr>
        <p:spPr bwMode="auto">
          <a:xfrm>
            <a:off x="4716463" y="3770314"/>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8" name="Rectangle 553"/>
          <p:cNvSpPr>
            <a:spLocks noChangeArrowheads="1"/>
          </p:cNvSpPr>
          <p:nvPr/>
        </p:nvSpPr>
        <p:spPr bwMode="auto">
          <a:xfrm>
            <a:off x="4716463" y="3687764"/>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19" name="Rectangle 554"/>
          <p:cNvSpPr>
            <a:spLocks noChangeArrowheads="1"/>
          </p:cNvSpPr>
          <p:nvPr/>
        </p:nvSpPr>
        <p:spPr bwMode="auto">
          <a:xfrm>
            <a:off x="4716463" y="3605214"/>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0" name="Rectangle 555"/>
          <p:cNvSpPr>
            <a:spLocks noChangeArrowheads="1"/>
          </p:cNvSpPr>
          <p:nvPr/>
        </p:nvSpPr>
        <p:spPr bwMode="auto">
          <a:xfrm>
            <a:off x="4716463" y="3524250"/>
            <a:ext cx="11112"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1" name="Rectangle 556"/>
          <p:cNvSpPr>
            <a:spLocks noChangeArrowheads="1"/>
          </p:cNvSpPr>
          <p:nvPr/>
        </p:nvSpPr>
        <p:spPr bwMode="auto">
          <a:xfrm>
            <a:off x="4716463" y="3441700"/>
            <a:ext cx="11112"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2" name="Rectangle 557"/>
          <p:cNvSpPr>
            <a:spLocks noChangeArrowheads="1"/>
          </p:cNvSpPr>
          <p:nvPr/>
        </p:nvSpPr>
        <p:spPr bwMode="auto">
          <a:xfrm>
            <a:off x="4716463" y="3359150"/>
            <a:ext cx="11112" cy="46038"/>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3" name="Rectangle 558"/>
          <p:cNvSpPr>
            <a:spLocks noChangeArrowheads="1"/>
          </p:cNvSpPr>
          <p:nvPr/>
        </p:nvSpPr>
        <p:spPr bwMode="auto">
          <a:xfrm>
            <a:off x="4716463" y="3276601"/>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4" name="Rectangle 559"/>
          <p:cNvSpPr>
            <a:spLocks noChangeArrowheads="1"/>
          </p:cNvSpPr>
          <p:nvPr/>
        </p:nvSpPr>
        <p:spPr bwMode="auto">
          <a:xfrm>
            <a:off x="4716463" y="3194051"/>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5" name="Rectangle 560"/>
          <p:cNvSpPr>
            <a:spLocks noChangeArrowheads="1"/>
          </p:cNvSpPr>
          <p:nvPr/>
        </p:nvSpPr>
        <p:spPr bwMode="auto">
          <a:xfrm>
            <a:off x="4716463" y="3111501"/>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6" name="Rectangle 561"/>
          <p:cNvSpPr>
            <a:spLocks noChangeArrowheads="1"/>
          </p:cNvSpPr>
          <p:nvPr/>
        </p:nvSpPr>
        <p:spPr bwMode="auto">
          <a:xfrm>
            <a:off x="4716463" y="3028951"/>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7" name="Rectangle 562"/>
          <p:cNvSpPr>
            <a:spLocks noChangeArrowheads="1"/>
          </p:cNvSpPr>
          <p:nvPr/>
        </p:nvSpPr>
        <p:spPr bwMode="auto">
          <a:xfrm>
            <a:off x="4716463" y="2946401"/>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8" name="Rectangle 563"/>
          <p:cNvSpPr>
            <a:spLocks noChangeArrowheads="1"/>
          </p:cNvSpPr>
          <p:nvPr/>
        </p:nvSpPr>
        <p:spPr bwMode="auto">
          <a:xfrm>
            <a:off x="4716463" y="2863851"/>
            <a:ext cx="11112" cy="47625"/>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29" name="Rectangle 564"/>
          <p:cNvSpPr>
            <a:spLocks noChangeArrowheads="1"/>
          </p:cNvSpPr>
          <p:nvPr/>
        </p:nvSpPr>
        <p:spPr bwMode="auto">
          <a:xfrm>
            <a:off x="464185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0" name="Rectangle 565"/>
          <p:cNvSpPr>
            <a:spLocks noChangeArrowheads="1"/>
          </p:cNvSpPr>
          <p:nvPr/>
        </p:nvSpPr>
        <p:spPr bwMode="auto">
          <a:xfrm>
            <a:off x="456723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1" name="Rectangle 566"/>
          <p:cNvSpPr>
            <a:spLocks noChangeArrowheads="1"/>
          </p:cNvSpPr>
          <p:nvPr/>
        </p:nvSpPr>
        <p:spPr bwMode="auto">
          <a:xfrm>
            <a:off x="449262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2" name="Rectangle 567"/>
          <p:cNvSpPr>
            <a:spLocks noChangeArrowheads="1"/>
          </p:cNvSpPr>
          <p:nvPr/>
        </p:nvSpPr>
        <p:spPr bwMode="auto">
          <a:xfrm>
            <a:off x="441801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3" name="Rectangle 568"/>
          <p:cNvSpPr>
            <a:spLocks noChangeArrowheads="1"/>
          </p:cNvSpPr>
          <p:nvPr/>
        </p:nvSpPr>
        <p:spPr bwMode="auto">
          <a:xfrm>
            <a:off x="434181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4" name="Rectangle 569"/>
          <p:cNvSpPr>
            <a:spLocks noChangeArrowheads="1"/>
          </p:cNvSpPr>
          <p:nvPr/>
        </p:nvSpPr>
        <p:spPr bwMode="auto">
          <a:xfrm>
            <a:off x="426720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5" name="Rectangle 570"/>
          <p:cNvSpPr>
            <a:spLocks noChangeArrowheads="1"/>
          </p:cNvSpPr>
          <p:nvPr/>
        </p:nvSpPr>
        <p:spPr bwMode="auto">
          <a:xfrm>
            <a:off x="419258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6" name="Rectangle 571"/>
          <p:cNvSpPr>
            <a:spLocks noChangeArrowheads="1"/>
          </p:cNvSpPr>
          <p:nvPr/>
        </p:nvSpPr>
        <p:spPr bwMode="auto">
          <a:xfrm>
            <a:off x="411797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7" name="Rectangle 572"/>
          <p:cNvSpPr>
            <a:spLocks noChangeArrowheads="1"/>
          </p:cNvSpPr>
          <p:nvPr/>
        </p:nvSpPr>
        <p:spPr bwMode="auto">
          <a:xfrm>
            <a:off x="404336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8" name="Rectangle 573"/>
          <p:cNvSpPr>
            <a:spLocks noChangeArrowheads="1"/>
          </p:cNvSpPr>
          <p:nvPr/>
        </p:nvSpPr>
        <p:spPr bwMode="auto">
          <a:xfrm>
            <a:off x="3968751" y="2863850"/>
            <a:ext cx="41275"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39" name="Rectangle 574"/>
          <p:cNvSpPr>
            <a:spLocks noChangeArrowheads="1"/>
          </p:cNvSpPr>
          <p:nvPr/>
        </p:nvSpPr>
        <p:spPr bwMode="auto">
          <a:xfrm>
            <a:off x="389255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0" name="Rectangle 575"/>
          <p:cNvSpPr>
            <a:spLocks noChangeArrowheads="1"/>
          </p:cNvSpPr>
          <p:nvPr/>
        </p:nvSpPr>
        <p:spPr bwMode="auto">
          <a:xfrm>
            <a:off x="381793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1" name="Rectangle 576"/>
          <p:cNvSpPr>
            <a:spLocks noChangeArrowheads="1"/>
          </p:cNvSpPr>
          <p:nvPr/>
        </p:nvSpPr>
        <p:spPr bwMode="auto">
          <a:xfrm>
            <a:off x="374332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2" name="Rectangle 577"/>
          <p:cNvSpPr>
            <a:spLocks noChangeArrowheads="1"/>
          </p:cNvSpPr>
          <p:nvPr/>
        </p:nvSpPr>
        <p:spPr bwMode="auto">
          <a:xfrm>
            <a:off x="366871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3" name="Rectangle 578"/>
          <p:cNvSpPr>
            <a:spLocks noChangeArrowheads="1"/>
          </p:cNvSpPr>
          <p:nvPr/>
        </p:nvSpPr>
        <p:spPr bwMode="auto">
          <a:xfrm>
            <a:off x="359410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4" name="Rectangle 579"/>
          <p:cNvSpPr>
            <a:spLocks noChangeArrowheads="1"/>
          </p:cNvSpPr>
          <p:nvPr/>
        </p:nvSpPr>
        <p:spPr bwMode="auto">
          <a:xfrm>
            <a:off x="351790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5" name="Rectangle 580"/>
          <p:cNvSpPr>
            <a:spLocks noChangeArrowheads="1"/>
          </p:cNvSpPr>
          <p:nvPr/>
        </p:nvSpPr>
        <p:spPr bwMode="auto">
          <a:xfrm>
            <a:off x="344328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6" name="Rectangle 581"/>
          <p:cNvSpPr>
            <a:spLocks noChangeArrowheads="1"/>
          </p:cNvSpPr>
          <p:nvPr/>
        </p:nvSpPr>
        <p:spPr bwMode="auto">
          <a:xfrm>
            <a:off x="336867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7" name="Rectangle 582"/>
          <p:cNvSpPr>
            <a:spLocks noChangeArrowheads="1"/>
          </p:cNvSpPr>
          <p:nvPr/>
        </p:nvSpPr>
        <p:spPr bwMode="auto">
          <a:xfrm>
            <a:off x="329406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8" name="Rectangle 583"/>
          <p:cNvSpPr>
            <a:spLocks noChangeArrowheads="1"/>
          </p:cNvSpPr>
          <p:nvPr/>
        </p:nvSpPr>
        <p:spPr bwMode="auto">
          <a:xfrm>
            <a:off x="321945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49" name="Rectangle 584"/>
          <p:cNvSpPr>
            <a:spLocks noChangeArrowheads="1"/>
          </p:cNvSpPr>
          <p:nvPr/>
        </p:nvSpPr>
        <p:spPr bwMode="auto">
          <a:xfrm>
            <a:off x="314483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0" name="Rectangle 585"/>
          <p:cNvSpPr>
            <a:spLocks noChangeArrowheads="1"/>
          </p:cNvSpPr>
          <p:nvPr/>
        </p:nvSpPr>
        <p:spPr bwMode="auto">
          <a:xfrm>
            <a:off x="306863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1" name="Rectangle 586"/>
          <p:cNvSpPr>
            <a:spLocks noChangeArrowheads="1"/>
          </p:cNvSpPr>
          <p:nvPr/>
        </p:nvSpPr>
        <p:spPr bwMode="auto">
          <a:xfrm>
            <a:off x="299402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2" name="Rectangle 587"/>
          <p:cNvSpPr>
            <a:spLocks noChangeArrowheads="1"/>
          </p:cNvSpPr>
          <p:nvPr/>
        </p:nvSpPr>
        <p:spPr bwMode="auto">
          <a:xfrm>
            <a:off x="291941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3" name="Rectangle 588"/>
          <p:cNvSpPr>
            <a:spLocks noChangeArrowheads="1"/>
          </p:cNvSpPr>
          <p:nvPr/>
        </p:nvSpPr>
        <p:spPr bwMode="auto">
          <a:xfrm>
            <a:off x="284480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4" name="Rectangle 589"/>
          <p:cNvSpPr>
            <a:spLocks noChangeArrowheads="1"/>
          </p:cNvSpPr>
          <p:nvPr/>
        </p:nvSpPr>
        <p:spPr bwMode="auto">
          <a:xfrm>
            <a:off x="277018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5" name="Rectangle 590"/>
          <p:cNvSpPr>
            <a:spLocks noChangeArrowheads="1"/>
          </p:cNvSpPr>
          <p:nvPr/>
        </p:nvSpPr>
        <p:spPr bwMode="auto">
          <a:xfrm>
            <a:off x="269557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6" name="Rectangle 591"/>
          <p:cNvSpPr>
            <a:spLocks noChangeArrowheads="1"/>
          </p:cNvSpPr>
          <p:nvPr/>
        </p:nvSpPr>
        <p:spPr bwMode="auto">
          <a:xfrm>
            <a:off x="261937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7" name="Rectangle 592"/>
          <p:cNvSpPr>
            <a:spLocks noChangeArrowheads="1"/>
          </p:cNvSpPr>
          <p:nvPr/>
        </p:nvSpPr>
        <p:spPr bwMode="auto">
          <a:xfrm>
            <a:off x="254476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8" name="Rectangle 593"/>
          <p:cNvSpPr>
            <a:spLocks noChangeArrowheads="1"/>
          </p:cNvSpPr>
          <p:nvPr/>
        </p:nvSpPr>
        <p:spPr bwMode="auto">
          <a:xfrm>
            <a:off x="247015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59" name="Rectangle 594"/>
          <p:cNvSpPr>
            <a:spLocks noChangeArrowheads="1"/>
          </p:cNvSpPr>
          <p:nvPr/>
        </p:nvSpPr>
        <p:spPr bwMode="auto">
          <a:xfrm>
            <a:off x="2395538"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0" name="Rectangle 595"/>
          <p:cNvSpPr>
            <a:spLocks noChangeArrowheads="1"/>
          </p:cNvSpPr>
          <p:nvPr/>
        </p:nvSpPr>
        <p:spPr bwMode="auto">
          <a:xfrm>
            <a:off x="2320926"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1" name="Rectangle 596"/>
          <p:cNvSpPr>
            <a:spLocks noChangeArrowheads="1"/>
          </p:cNvSpPr>
          <p:nvPr/>
        </p:nvSpPr>
        <p:spPr bwMode="auto">
          <a:xfrm>
            <a:off x="224631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2" name="Rectangle 597"/>
          <p:cNvSpPr>
            <a:spLocks noChangeArrowheads="1"/>
          </p:cNvSpPr>
          <p:nvPr/>
        </p:nvSpPr>
        <p:spPr bwMode="auto">
          <a:xfrm>
            <a:off x="2170113" y="2863850"/>
            <a:ext cx="42862"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3" name="Rectangle 598"/>
          <p:cNvSpPr>
            <a:spLocks noChangeArrowheads="1"/>
          </p:cNvSpPr>
          <p:nvPr/>
        </p:nvSpPr>
        <p:spPr bwMode="auto">
          <a:xfrm>
            <a:off x="2095501" y="2863850"/>
            <a:ext cx="42863" cy="12700"/>
          </a:xfrm>
          <a:prstGeom prst="rect">
            <a:avLst/>
          </a:prstGeom>
          <a:solidFill>
            <a:srgbClr val="000000"/>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4" name="Rectangle 599"/>
          <p:cNvSpPr>
            <a:spLocks noChangeArrowheads="1"/>
          </p:cNvSpPr>
          <p:nvPr/>
        </p:nvSpPr>
        <p:spPr bwMode="auto">
          <a:xfrm>
            <a:off x="7470776" y="3724275"/>
            <a:ext cx="1090613" cy="80010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5" name="Rectangle 600"/>
          <p:cNvSpPr>
            <a:spLocks noChangeArrowheads="1"/>
          </p:cNvSpPr>
          <p:nvPr/>
        </p:nvSpPr>
        <p:spPr bwMode="auto">
          <a:xfrm>
            <a:off x="7673975" y="3783013"/>
            <a:ext cx="630238"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6" name="Rectangle 601"/>
          <p:cNvSpPr>
            <a:spLocks noChangeArrowheads="1"/>
          </p:cNvSpPr>
          <p:nvPr/>
        </p:nvSpPr>
        <p:spPr bwMode="auto">
          <a:xfrm>
            <a:off x="7673975" y="3781425"/>
            <a:ext cx="630814"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Primary</a:t>
            </a:r>
            <a:endParaRPr lang="en-US" sz="2400" dirty="0">
              <a:latin typeface="Times" pitchFamily="18" charset="0"/>
              <a:ea typeface="MS PGothic" pitchFamily="34" charset="-128"/>
              <a:cs typeface="Angsana New" charset="-34"/>
            </a:endParaRPr>
          </a:p>
        </p:txBody>
      </p:sp>
      <p:sp>
        <p:nvSpPr>
          <p:cNvPr id="78067" name="Rectangle 602"/>
          <p:cNvSpPr>
            <a:spLocks noChangeArrowheads="1"/>
          </p:cNvSpPr>
          <p:nvPr/>
        </p:nvSpPr>
        <p:spPr bwMode="auto">
          <a:xfrm>
            <a:off x="7577139" y="4017964"/>
            <a:ext cx="930275"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68" name="Rectangle 603"/>
          <p:cNvSpPr>
            <a:spLocks noChangeArrowheads="1"/>
          </p:cNvSpPr>
          <p:nvPr/>
        </p:nvSpPr>
        <p:spPr bwMode="auto">
          <a:xfrm>
            <a:off x="7577139" y="4029075"/>
            <a:ext cx="942887"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Vaccination </a:t>
            </a:r>
            <a:endParaRPr lang="en-US" sz="2400" dirty="0">
              <a:latin typeface="Times" pitchFamily="18" charset="0"/>
              <a:ea typeface="MS PGothic" pitchFamily="34" charset="-128"/>
              <a:cs typeface="Angsana New" charset="-34"/>
            </a:endParaRPr>
          </a:p>
        </p:txBody>
      </p:sp>
      <p:sp>
        <p:nvSpPr>
          <p:cNvPr id="78069" name="Rectangle 604"/>
          <p:cNvSpPr>
            <a:spLocks noChangeArrowheads="1"/>
          </p:cNvSpPr>
          <p:nvPr/>
        </p:nvSpPr>
        <p:spPr bwMode="auto">
          <a:xfrm>
            <a:off x="7802563" y="4241800"/>
            <a:ext cx="449262"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70" name="Rectangle 605"/>
          <p:cNvSpPr>
            <a:spLocks noChangeArrowheads="1"/>
          </p:cNvSpPr>
          <p:nvPr/>
        </p:nvSpPr>
        <p:spPr bwMode="auto">
          <a:xfrm>
            <a:off x="7802564" y="4264025"/>
            <a:ext cx="439223"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Dams</a:t>
            </a:r>
            <a:endParaRPr lang="en-US" sz="2400" dirty="0">
              <a:latin typeface="Times" pitchFamily="18" charset="0"/>
              <a:ea typeface="MS PGothic" pitchFamily="34" charset="-128"/>
              <a:cs typeface="Angsana New" charset="-34"/>
            </a:endParaRPr>
          </a:p>
        </p:txBody>
      </p:sp>
      <p:sp>
        <p:nvSpPr>
          <p:cNvPr id="78071" name="Rectangle 606"/>
          <p:cNvSpPr>
            <a:spLocks noChangeArrowheads="1"/>
          </p:cNvSpPr>
          <p:nvPr/>
        </p:nvSpPr>
        <p:spPr bwMode="auto">
          <a:xfrm>
            <a:off x="8324850" y="4789488"/>
            <a:ext cx="1155700" cy="80010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72" name="Rectangle 607"/>
          <p:cNvSpPr>
            <a:spLocks noChangeArrowheads="1"/>
          </p:cNvSpPr>
          <p:nvPr/>
        </p:nvSpPr>
        <p:spPr bwMode="auto">
          <a:xfrm>
            <a:off x="8442325" y="4837113"/>
            <a:ext cx="920750"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73" name="Rectangle 608"/>
          <p:cNvSpPr>
            <a:spLocks noChangeArrowheads="1"/>
          </p:cNvSpPr>
          <p:nvPr/>
        </p:nvSpPr>
        <p:spPr bwMode="auto">
          <a:xfrm>
            <a:off x="8442326" y="4846638"/>
            <a:ext cx="875111"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Secondary </a:t>
            </a:r>
            <a:endParaRPr lang="en-US" sz="2400" dirty="0">
              <a:latin typeface="Times" pitchFamily="18" charset="0"/>
              <a:ea typeface="MS PGothic" pitchFamily="34" charset="-128"/>
              <a:cs typeface="Angsana New" charset="-34"/>
            </a:endParaRPr>
          </a:p>
        </p:txBody>
      </p:sp>
      <p:sp>
        <p:nvSpPr>
          <p:cNvPr id="78074" name="Rectangle 609"/>
          <p:cNvSpPr>
            <a:spLocks noChangeArrowheads="1"/>
          </p:cNvSpPr>
          <p:nvPr/>
        </p:nvSpPr>
        <p:spPr bwMode="auto">
          <a:xfrm>
            <a:off x="8710613" y="5072064"/>
            <a:ext cx="438150"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75" name="Rectangle 610"/>
          <p:cNvSpPr>
            <a:spLocks noChangeArrowheads="1"/>
          </p:cNvSpPr>
          <p:nvPr/>
        </p:nvSpPr>
        <p:spPr bwMode="auto">
          <a:xfrm>
            <a:off x="8710613" y="5083175"/>
            <a:ext cx="424796"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Early </a:t>
            </a:r>
            <a:endParaRPr lang="en-US" sz="2400" dirty="0">
              <a:latin typeface="Times" pitchFamily="18" charset="0"/>
              <a:ea typeface="MS PGothic" pitchFamily="34" charset="-128"/>
              <a:cs typeface="Angsana New" charset="-34"/>
            </a:endParaRPr>
          </a:p>
        </p:txBody>
      </p:sp>
      <p:sp>
        <p:nvSpPr>
          <p:cNvPr id="78076" name="Rectangle 611"/>
          <p:cNvSpPr>
            <a:spLocks noChangeArrowheads="1"/>
          </p:cNvSpPr>
          <p:nvPr/>
        </p:nvSpPr>
        <p:spPr bwMode="auto">
          <a:xfrm>
            <a:off x="8593139" y="5307014"/>
            <a:ext cx="598487"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77" name="Rectangle 612"/>
          <p:cNvSpPr>
            <a:spLocks noChangeArrowheads="1"/>
          </p:cNvSpPr>
          <p:nvPr/>
        </p:nvSpPr>
        <p:spPr bwMode="auto">
          <a:xfrm>
            <a:off x="8593139" y="5319713"/>
            <a:ext cx="631007"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warning</a:t>
            </a:r>
            <a:endParaRPr lang="en-US" sz="2400" dirty="0">
              <a:latin typeface="Times" pitchFamily="18" charset="0"/>
              <a:ea typeface="MS PGothic" pitchFamily="34" charset="-128"/>
              <a:cs typeface="Angsana New" charset="-34"/>
            </a:endParaRPr>
          </a:p>
        </p:txBody>
      </p:sp>
      <p:sp>
        <p:nvSpPr>
          <p:cNvPr id="78078" name="Rectangle 613"/>
          <p:cNvSpPr>
            <a:spLocks noChangeArrowheads="1"/>
          </p:cNvSpPr>
          <p:nvPr/>
        </p:nvSpPr>
        <p:spPr bwMode="auto">
          <a:xfrm>
            <a:off x="9413875" y="3783013"/>
            <a:ext cx="673100"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79" name="Rectangle 614"/>
          <p:cNvSpPr>
            <a:spLocks noChangeArrowheads="1"/>
          </p:cNvSpPr>
          <p:nvPr/>
        </p:nvSpPr>
        <p:spPr bwMode="auto">
          <a:xfrm>
            <a:off x="9413876" y="3781425"/>
            <a:ext cx="655885"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Tertiary </a:t>
            </a:r>
            <a:endParaRPr lang="en-US" sz="2400" dirty="0">
              <a:latin typeface="Times" pitchFamily="18" charset="0"/>
              <a:ea typeface="MS PGothic" pitchFamily="34" charset="-128"/>
              <a:cs typeface="Angsana New" charset="-34"/>
            </a:endParaRPr>
          </a:p>
        </p:txBody>
      </p:sp>
      <p:sp>
        <p:nvSpPr>
          <p:cNvPr id="78080" name="Rectangle 615"/>
          <p:cNvSpPr>
            <a:spLocks noChangeArrowheads="1"/>
          </p:cNvSpPr>
          <p:nvPr/>
        </p:nvSpPr>
        <p:spPr bwMode="auto">
          <a:xfrm>
            <a:off x="9574214" y="4005264"/>
            <a:ext cx="427037" cy="2365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81" name="Rectangle 616"/>
          <p:cNvSpPr>
            <a:spLocks noChangeArrowheads="1"/>
          </p:cNvSpPr>
          <p:nvPr/>
        </p:nvSpPr>
        <p:spPr bwMode="auto">
          <a:xfrm>
            <a:off x="9574213" y="4029075"/>
            <a:ext cx="424796"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Early </a:t>
            </a:r>
            <a:endParaRPr lang="en-US" sz="2400" dirty="0">
              <a:latin typeface="Times" pitchFamily="18" charset="0"/>
              <a:ea typeface="MS PGothic" pitchFamily="34" charset="-128"/>
              <a:cs typeface="Angsana New" charset="-34"/>
            </a:endParaRPr>
          </a:p>
        </p:txBody>
      </p:sp>
      <p:sp>
        <p:nvSpPr>
          <p:cNvPr id="78082" name="Rectangle 617"/>
          <p:cNvSpPr>
            <a:spLocks noChangeArrowheads="1"/>
          </p:cNvSpPr>
          <p:nvPr/>
        </p:nvSpPr>
        <p:spPr bwMode="auto">
          <a:xfrm>
            <a:off x="9380538" y="4241800"/>
            <a:ext cx="717550" cy="223838"/>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83" name="Rectangle 618"/>
          <p:cNvSpPr>
            <a:spLocks noChangeArrowheads="1"/>
          </p:cNvSpPr>
          <p:nvPr/>
        </p:nvSpPr>
        <p:spPr bwMode="auto">
          <a:xfrm>
            <a:off x="9380538" y="4252913"/>
            <a:ext cx="804862" cy="228600"/>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treatment</a:t>
            </a:r>
            <a:endParaRPr lang="en-US" sz="2400" dirty="0">
              <a:latin typeface="Times" pitchFamily="18" charset="0"/>
              <a:ea typeface="MS PGothic" pitchFamily="34" charset="-128"/>
              <a:cs typeface="Angsana New" charset="-34"/>
            </a:endParaRPr>
          </a:p>
        </p:txBody>
      </p:sp>
      <p:sp>
        <p:nvSpPr>
          <p:cNvPr id="78084" name="Rectangle 619"/>
          <p:cNvSpPr>
            <a:spLocks noChangeArrowheads="1"/>
          </p:cNvSpPr>
          <p:nvPr/>
        </p:nvSpPr>
        <p:spPr bwMode="auto">
          <a:xfrm>
            <a:off x="7470776" y="3711575"/>
            <a:ext cx="1217613" cy="86995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85" name="Rectangle 620"/>
          <p:cNvSpPr>
            <a:spLocks noChangeArrowheads="1"/>
          </p:cNvSpPr>
          <p:nvPr/>
        </p:nvSpPr>
        <p:spPr bwMode="auto">
          <a:xfrm>
            <a:off x="7673975" y="3783013"/>
            <a:ext cx="630238"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86" name="Rectangle 621"/>
          <p:cNvSpPr>
            <a:spLocks noChangeArrowheads="1"/>
          </p:cNvSpPr>
          <p:nvPr/>
        </p:nvSpPr>
        <p:spPr bwMode="auto">
          <a:xfrm>
            <a:off x="7673975" y="3781425"/>
            <a:ext cx="630814"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Primary</a:t>
            </a:r>
            <a:endParaRPr lang="en-US" sz="2400" dirty="0">
              <a:latin typeface="Times" pitchFamily="18" charset="0"/>
              <a:ea typeface="MS PGothic" pitchFamily="34" charset="-128"/>
              <a:cs typeface="Angsana New" charset="-34"/>
            </a:endParaRPr>
          </a:p>
        </p:txBody>
      </p:sp>
      <p:sp>
        <p:nvSpPr>
          <p:cNvPr id="78087" name="Rectangle 622"/>
          <p:cNvSpPr>
            <a:spLocks noChangeArrowheads="1"/>
          </p:cNvSpPr>
          <p:nvPr/>
        </p:nvSpPr>
        <p:spPr bwMode="auto">
          <a:xfrm>
            <a:off x="7577139" y="4017964"/>
            <a:ext cx="930275"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88" name="Rectangle 623"/>
          <p:cNvSpPr>
            <a:spLocks noChangeArrowheads="1"/>
          </p:cNvSpPr>
          <p:nvPr/>
        </p:nvSpPr>
        <p:spPr bwMode="auto">
          <a:xfrm>
            <a:off x="7577139" y="4029075"/>
            <a:ext cx="1000467"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Vaccination, </a:t>
            </a:r>
            <a:endParaRPr lang="en-US" sz="2400" i="1" dirty="0">
              <a:latin typeface="Times" pitchFamily="18" charset="0"/>
              <a:ea typeface="MS PGothic" pitchFamily="34" charset="-128"/>
              <a:cs typeface="Angsana New" charset="-34"/>
            </a:endParaRPr>
          </a:p>
        </p:txBody>
      </p:sp>
      <p:sp>
        <p:nvSpPr>
          <p:cNvPr id="78089" name="Rectangle 624"/>
          <p:cNvSpPr>
            <a:spLocks noChangeArrowheads="1"/>
          </p:cNvSpPr>
          <p:nvPr/>
        </p:nvSpPr>
        <p:spPr bwMode="auto">
          <a:xfrm>
            <a:off x="7802563" y="4241800"/>
            <a:ext cx="449262"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90" name="Rectangle 625"/>
          <p:cNvSpPr>
            <a:spLocks noChangeArrowheads="1"/>
          </p:cNvSpPr>
          <p:nvPr/>
        </p:nvSpPr>
        <p:spPr bwMode="auto">
          <a:xfrm>
            <a:off x="7802564" y="4264025"/>
            <a:ext cx="445635"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Dams</a:t>
            </a:r>
            <a:endParaRPr lang="en-US" sz="2400" i="1" dirty="0">
              <a:latin typeface="Times" pitchFamily="18" charset="0"/>
              <a:ea typeface="MS PGothic" pitchFamily="34" charset="-128"/>
              <a:cs typeface="Angsana New" charset="-34"/>
            </a:endParaRPr>
          </a:p>
        </p:txBody>
      </p:sp>
      <p:sp>
        <p:nvSpPr>
          <p:cNvPr id="78091" name="Rectangle 626"/>
          <p:cNvSpPr>
            <a:spLocks noChangeArrowheads="1"/>
          </p:cNvSpPr>
          <p:nvPr/>
        </p:nvSpPr>
        <p:spPr bwMode="auto">
          <a:xfrm>
            <a:off x="8324850" y="4789488"/>
            <a:ext cx="1155700" cy="80010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92" name="Rectangle 627"/>
          <p:cNvSpPr>
            <a:spLocks noChangeArrowheads="1"/>
          </p:cNvSpPr>
          <p:nvPr/>
        </p:nvSpPr>
        <p:spPr bwMode="auto">
          <a:xfrm>
            <a:off x="8442325" y="4837113"/>
            <a:ext cx="920750" cy="2349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93" name="Rectangle 628"/>
          <p:cNvSpPr>
            <a:spLocks noChangeArrowheads="1"/>
          </p:cNvSpPr>
          <p:nvPr/>
        </p:nvSpPr>
        <p:spPr bwMode="auto">
          <a:xfrm>
            <a:off x="8442326" y="4846638"/>
            <a:ext cx="875111"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Secondary </a:t>
            </a:r>
            <a:endParaRPr lang="en-US" sz="2400" dirty="0">
              <a:latin typeface="Times" pitchFamily="18" charset="0"/>
              <a:ea typeface="MS PGothic" pitchFamily="34" charset="-128"/>
              <a:cs typeface="Angsana New" charset="-34"/>
            </a:endParaRPr>
          </a:p>
        </p:txBody>
      </p:sp>
      <p:sp>
        <p:nvSpPr>
          <p:cNvPr id="78094" name="Rectangle 629"/>
          <p:cNvSpPr>
            <a:spLocks noChangeArrowheads="1"/>
          </p:cNvSpPr>
          <p:nvPr/>
        </p:nvSpPr>
        <p:spPr bwMode="auto">
          <a:xfrm>
            <a:off x="8710613" y="5072064"/>
            <a:ext cx="438150"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95" name="Rectangle 630"/>
          <p:cNvSpPr>
            <a:spLocks noChangeArrowheads="1"/>
          </p:cNvSpPr>
          <p:nvPr/>
        </p:nvSpPr>
        <p:spPr bwMode="auto">
          <a:xfrm>
            <a:off x="8710613" y="5083175"/>
            <a:ext cx="430952"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Early </a:t>
            </a:r>
            <a:endParaRPr lang="en-US" sz="2400" i="1" dirty="0">
              <a:latin typeface="Times" pitchFamily="18" charset="0"/>
              <a:ea typeface="MS PGothic" pitchFamily="34" charset="-128"/>
              <a:cs typeface="Angsana New" charset="-34"/>
            </a:endParaRPr>
          </a:p>
        </p:txBody>
      </p:sp>
      <p:sp>
        <p:nvSpPr>
          <p:cNvPr id="78096" name="Rectangle 631"/>
          <p:cNvSpPr>
            <a:spLocks noChangeArrowheads="1"/>
          </p:cNvSpPr>
          <p:nvPr/>
        </p:nvSpPr>
        <p:spPr bwMode="auto">
          <a:xfrm>
            <a:off x="8593139" y="5307014"/>
            <a:ext cx="598487" cy="2238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97" name="Rectangle 632"/>
          <p:cNvSpPr>
            <a:spLocks noChangeArrowheads="1"/>
          </p:cNvSpPr>
          <p:nvPr/>
        </p:nvSpPr>
        <p:spPr bwMode="auto">
          <a:xfrm>
            <a:off x="8593139" y="5287963"/>
            <a:ext cx="669925" cy="228600"/>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warning</a:t>
            </a:r>
            <a:endParaRPr lang="en-US" sz="2400" i="1" dirty="0">
              <a:latin typeface="Times" pitchFamily="18" charset="0"/>
              <a:ea typeface="MS PGothic" pitchFamily="34" charset="-128"/>
              <a:cs typeface="Angsana New" charset="-34"/>
            </a:endParaRPr>
          </a:p>
        </p:txBody>
      </p:sp>
      <p:sp>
        <p:nvSpPr>
          <p:cNvPr id="78098" name="Rectangle 633"/>
          <p:cNvSpPr>
            <a:spLocks noChangeArrowheads="1"/>
          </p:cNvSpPr>
          <p:nvPr/>
        </p:nvSpPr>
        <p:spPr bwMode="auto">
          <a:xfrm>
            <a:off x="9120188" y="3711575"/>
            <a:ext cx="1223962" cy="869950"/>
          </a:xfrm>
          <a:prstGeom prst="rect">
            <a:avLst/>
          </a:prstGeom>
          <a:solidFill>
            <a:srgbClr val="D2F9BD"/>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099" name="Rectangle 634"/>
          <p:cNvSpPr>
            <a:spLocks noChangeArrowheads="1"/>
          </p:cNvSpPr>
          <p:nvPr/>
        </p:nvSpPr>
        <p:spPr bwMode="auto">
          <a:xfrm>
            <a:off x="9413875" y="3783013"/>
            <a:ext cx="673100" cy="222250"/>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00" name="Rectangle 635"/>
          <p:cNvSpPr>
            <a:spLocks noChangeArrowheads="1"/>
          </p:cNvSpPr>
          <p:nvPr/>
        </p:nvSpPr>
        <p:spPr bwMode="auto">
          <a:xfrm>
            <a:off x="9413876" y="3781425"/>
            <a:ext cx="655885"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Tertiary </a:t>
            </a:r>
            <a:endParaRPr lang="en-US" sz="2400" dirty="0">
              <a:latin typeface="Times" pitchFamily="18" charset="0"/>
              <a:ea typeface="MS PGothic" pitchFamily="34" charset="-128"/>
              <a:cs typeface="Angsana New" charset="-34"/>
            </a:endParaRPr>
          </a:p>
        </p:txBody>
      </p:sp>
      <p:sp>
        <p:nvSpPr>
          <p:cNvPr id="78101" name="Rectangle 636"/>
          <p:cNvSpPr>
            <a:spLocks noChangeArrowheads="1"/>
          </p:cNvSpPr>
          <p:nvPr/>
        </p:nvSpPr>
        <p:spPr bwMode="auto">
          <a:xfrm>
            <a:off x="9574214" y="4005264"/>
            <a:ext cx="427037" cy="236537"/>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02" name="Rectangle 637"/>
          <p:cNvSpPr>
            <a:spLocks noChangeArrowheads="1"/>
          </p:cNvSpPr>
          <p:nvPr/>
        </p:nvSpPr>
        <p:spPr bwMode="auto">
          <a:xfrm>
            <a:off x="9574213" y="4029075"/>
            <a:ext cx="430952" cy="230832"/>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Early </a:t>
            </a:r>
            <a:endParaRPr lang="en-US" sz="2400" i="1" dirty="0">
              <a:latin typeface="Times" pitchFamily="18" charset="0"/>
              <a:ea typeface="MS PGothic" pitchFamily="34" charset="-128"/>
              <a:cs typeface="Angsana New" charset="-34"/>
            </a:endParaRPr>
          </a:p>
        </p:txBody>
      </p:sp>
      <p:sp>
        <p:nvSpPr>
          <p:cNvPr id="78103" name="Rectangle 638"/>
          <p:cNvSpPr>
            <a:spLocks noChangeArrowheads="1"/>
          </p:cNvSpPr>
          <p:nvPr/>
        </p:nvSpPr>
        <p:spPr bwMode="auto">
          <a:xfrm>
            <a:off x="9380538" y="4241800"/>
            <a:ext cx="717550" cy="223838"/>
          </a:xfrm>
          <a:prstGeom prst="rect">
            <a:avLst/>
          </a:prstGeom>
          <a:solidFill>
            <a:srgbClr val="D2F9BD"/>
          </a:solid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04" name="Rectangle 639"/>
          <p:cNvSpPr>
            <a:spLocks noChangeArrowheads="1"/>
          </p:cNvSpPr>
          <p:nvPr/>
        </p:nvSpPr>
        <p:spPr bwMode="auto">
          <a:xfrm>
            <a:off x="9380538" y="4252913"/>
            <a:ext cx="804862" cy="228600"/>
          </a:xfrm>
          <a:prstGeom prst="rect">
            <a:avLst/>
          </a:prstGeom>
          <a:solidFill>
            <a:srgbClr val="D2F9BD"/>
          </a:solid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treatment</a:t>
            </a:r>
            <a:endParaRPr lang="en-US" sz="2400" i="1" dirty="0">
              <a:latin typeface="Times" pitchFamily="18" charset="0"/>
              <a:ea typeface="MS PGothic" pitchFamily="34" charset="-128"/>
              <a:cs typeface="Angsana New" charset="-34"/>
            </a:endParaRPr>
          </a:p>
        </p:txBody>
      </p:sp>
      <p:sp>
        <p:nvSpPr>
          <p:cNvPr id="78105" name="Rectangle 640"/>
          <p:cNvSpPr>
            <a:spLocks noChangeArrowheads="1"/>
          </p:cNvSpPr>
          <p:nvPr/>
        </p:nvSpPr>
        <p:spPr bwMode="auto">
          <a:xfrm>
            <a:off x="2235200" y="3052763"/>
            <a:ext cx="1144588" cy="800100"/>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06" name="Rectangle 641"/>
          <p:cNvSpPr>
            <a:spLocks noChangeArrowheads="1"/>
          </p:cNvSpPr>
          <p:nvPr/>
        </p:nvSpPr>
        <p:spPr bwMode="auto">
          <a:xfrm>
            <a:off x="2373313" y="3100388"/>
            <a:ext cx="823912"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07" name="Rectangle 642"/>
          <p:cNvSpPr>
            <a:spLocks noChangeArrowheads="1"/>
          </p:cNvSpPr>
          <p:nvPr/>
        </p:nvSpPr>
        <p:spPr bwMode="auto">
          <a:xfrm>
            <a:off x="2373314" y="3109913"/>
            <a:ext cx="766685"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Biological</a:t>
            </a:r>
            <a:endParaRPr lang="en-US" sz="2400" dirty="0">
              <a:latin typeface="Times" pitchFamily="18" charset="0"/>
              <a:ea typeface="MS PGothic" pitchFamily="34" charset="-128"/>
              <a:cs typeface="Angsana New" charset="-34"/>
            </a:endParaRPr>
          </a:p>
        </p:txBody>
      </p:sp>
      <p:sp>
        <p:nvSpPr>
          <p:cNvPr id="78108" name="Rectangle 643"/>
          <p:cNvSpPr>
            <a:spLocks noChangeArrowheads="1"/>
          </p:cNvSpPr>
          <p:nvPr/>
        </p:nvSpPr>
        <p:spPr bwMode="auto">
          <a:xfrm>
            <a:off x="2470151" y="3335339"/>
            <a:ext cx="663575"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09" name="Rectangle 644"/>
          <p:cNvSpPr>
            <a:spLocks noChangeArrowheads="1"/>
          </p:cNvSpPr>
          <p:nvPr/>
        </p:nvSpPr>
        <p:spPr bwMode="auto">
          <a:xfrm>
            <a:off x="2470150" y="3346450"/>
            <a:ext cx="693010"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Adaptive</a:t>
            </a:r>
            <a:endParaRPr lang="en-US" sz="2400" dirty="0">
              <a:latin typeface="Times" pitchFamily="18" charset="0"/>
              <a:ea typeface="MS PGothic" pitchFamily="34" charset="-128"/>
              <a:cs typeface="Angsana New" charset="-34"/>
            </a:endParaRPr>
          </a:p>
        </p:txBody>
      </p:sp>
      <p:sp>
        <p:nvSpPr>
          <p:cNvPr id="78110" name="Rectangle 645"/>
          <p:cNvSpPr>
            <a:spLocks noChangeArrowheads="1"/>
          </p:cNvSpPr>
          <p:nvPr/>
        </p:nvSpPr>
        <p:spPr bwMode="auto">
          <a:xfrm>
            <a:off x="3560764" y="3122614"/>
            <a:ext cx="877887"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11" name="Rectangle 646"/>
          <p:cNvSpPr>
            <a:spLocks noChangeArrowheads="1"/>
          </p:cNvSpPr>
          <p:nvPr/>
        </p:nvSpPr>
        <p:spPr bwMode="auto">
          <a:xfrm>
            <a:off x="3560764" y="3122613"/>
            <a:ext cx="845873"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Behavioral</a:t>
            </a:r>
            <a:endParaRPr lang="en-US" sz="2400" dirty="0">
              <a:latin typeface="Times" pitchFamily="18" charset="0"/>
              <a:ea typeface="MS PGothic" pitchFamily="34" charset="-128"/>
              <a:cs typeface="Angsana New" charset="-34"/>
            </a:endParaRPr>
          </a:p>
        </p:txBody>
      </p:sp>
      <p:sp>
        <p:nvSpPr>
          <p:cNvPr id="78112" name="Rectangle 647"/>
          <p:cNvSpPr>
            <a:spLocks noChangeArrowheads="1"/>
          </p:cNvSpPr>
          <p:nvPr/>
        </p:nvSpPr>
        <p:spPr bwMode="auto">
          <a:xfrm>
            <a:off x="3786189" y="3359150"/>
            <a:ext cx="30003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13" name="Rectangle 648"/>
          <p:cNvSpPr>
            <a:spLocks noChangeArrowheads="1"/>
          </p:cNvSpPr>
          <p:nvPr/>
        </p:nvSpPr>
        <p:spPr bwMode="auto">
          <a:xfrm>
            <a:off x="3786189" y="3370263"/>
            <a:ext cx="294953"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Use</a:t>
            </a:r>
            <a:endParaRPr lang="en-US" sz="2400" dirty="0">
              <a:latin typeface="Times" pitchFamily="18" charset="0"/>
              <a:ea typeface="MS PGothic" pitchFamily="34" charset="-128"/>
              <a:cs typeface="Angsana New" charset="-34"/>
            </a:endParaRPr>
          </a:p>
        </p:txBody>
      </p:sp>
      <p:sp>
        <p:nvSpPr>
          <p:cNvPr id="78114" name="Rectangle 649"/>
          <p:cNvSpPr>
            <a:spLocks noChangeArrowheads="1"/>
          </p:cNvSpPr>
          <p:nvPr/>
        </p:nvSpPr>
        <p:spPr bwMode="auto">
          <a:xfrm>
            <a:off x="4129089" y="3359150"/>
            <a:ext cx="19208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15" name="Rectangle 650"/>
          <p:cNvSpPr>
            <a:spLocks noChangeArrowheads="1"/>
          </p:cNvSpPr>
          <p:nvPr/>
        </p:nvSpPr>
        <p:spPr bwMode="auto">
          <a:xfrm>
            <a:off x="4129089" y="3370263"/>
            <a:ext cx="211137" cy="228600"/>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of </a:t>
            </a:r>
            <a:endParaRPr lang="en-US" sz="2400" dirty="0">
              <a:latin typeface="Times" pitchFamily="18" charset="0"/>
              <a:ea typeface="MS PGothic" pitchFamily="34" charset="-128"/>
              <a:cs typeface="Angsana New" charset="-34"/>
            </a:endParaRPr>
          </a:p>
        </p:txBody>
      </p:sp>
      <p:sp>
        <p:nvSpPr>
          <p:cNvPr id="78116" name="Rectangle 651"/>
          <p:cNvSpPr>
            <a:spLocks noChangeArrowheads="1"/>
          </p:cNvSpPr>
          <p:nvPr/>
        </p:nvSpPr>
        <p:spPr bwMode="auto">
          <a:xfrm>
            <a:off x="3722688" y="3582988"/>
            <a:ext cx="609600"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17" name="Rectangle 652"/>
          <p:cNvSpPr>
            <a:spLocks noChangeArrowheads="1"/>
          </p:cNvSpPr>
          <p:nvPr/>
        </p:nvSpPr>
        <p:spPr bwMode="auto">
          <a:xfrm>
            <a:off x="3722689" y="3605213"/>
            <a:ext cx="633763" cy="230832"/>
          </a:xfrm>
          <a:prstGeom prst="rect">
            <a:avLst/>
          </a:prstGeom>
          <a:noFill/>
          <a:ln w="9525">
            <a:noFill/>
            <a:miter lim="800000"/>
            <a:headEnd/>
            <a:tailEnd/>
          </a:ln>
        </p:spPr>
        <p:txBody>
          <a:bodyPr wrap="none" lIns="0" tIns="0" rIns="0" bIns="0">
            <a:spAutoFit/>
          </a:bodyPr>
          <a:lstStyle/>
          <a:p>
            <a:pPr eaLnBrk="0" hangingPunct="0"/>
            <a:r>
              <a:rPr lang="en-US" sz="1500" dirty="0">
                <a:ea typeface="MS PGothic" pitchFamily="34" charset="-128"/>
                <a:cs typeface="Angsana New" charset="-34"/>
              </a:rPr>
              <a:t>bednets</a:t>
            </a:r>
            <a:endParaRPr lang="en-US" sz="2400" dirty="0">
              <a:latin typeface="Times" pitchFamily="18" charset="0"/>
              <a:ea typeface="MS PGothic" pitchFamily="34" charset="-128"/>
              <a:cs typeface="Angsana New" charset="-34"/>
            </a:endParaRPr>
          </a:p>
        </p:txBody>
      </p:sp>
      <p:sp>
        <p:nvSpPr>
          <p:cNvPr id="78118" name="Rectangle 653"/>
          <p:cNvSpPr>
            <a:spLocks noChangeArrowheads="1"/>
          </p:cNvSpPr>
          <p:nvPr/>
        </p:nvSpPr>
        <p:spPr bwMode="auto">
          <a:xfrm>
            <a:off x="2235200" y="3052763"/>
            <a:ext cx="1144588" cy="800100"/>
          </a:xfrm>
          <a:prstGeom prst="rect">
            <a:avLst/>
          </a:prstGeom>
          <a:solidFill>
            <a:srgbClr val="FFDDFF"/>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19" name="Rectangle 654"/>
          <p:cNvSpPr>
            <a:spLocks noChangeArrowheads="1"/>
          </p:cNvSpPr>
          <p:nvPr/>
        </p:nvSpPr>
        <p:spPr bwMode="auto">
          <a:xfrm>
            <a:off x="2373313" y="3100388"/>
            <a:ext cx="823912"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20" name="Rectangle 655"/>
          <p:cNvSpPr>
            <a:spLocks noChangeArrowheads="1"/>
          </p:cNvSpPr>
          <p:nvPr/>
        </p:nvSpPr>
        <p:spPr bwMode="auto">
          <a:xfrm>
            <a:off x="2373314" y="3109913"/>
            <a:ext cx="766685"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Biological</a:t>
            </a:r>
            <a:endParaRPr lang="en-US" sz="2400" dirty="0">
              <a:latin typeface="Times" pitchFamily="18" charset="0"/>
              <a:ea typeface="MS PGothic" pitchFamily="34" charset="-128"/>
              <a:cs typeface="Angsana New" charset="-34"/>
            </a:endParaRPr>
          </a:p>
        </p:txBody>
      </p:sp>
      <p:sp>
        <p:nvSpPr>
          <p:cNvPr id="78121" name="Rectangle 656"/>
          <p:cNvSpPr>
            <a:spLocks noChangeArrowheads="1"/>
          </p:cNvSpPr>
          <p:nvPr/>
        </p:nvSpPr>
        <p:spPr bwMode="auto">
          <a:xfrm>
            <a:off x="2470151" y="3335339"/>
            <a:ext cx="1133475" cy="45878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22" name="Rectangle 657"/>
          <p:cNvSpPr>
            <a:spLocks noChangeArrowheads="1"/>
          </p:cNvSpPr>
          <p:nvPr/>
        </p:nvSpPr>
        <p:spPr bwMode="auto">
          <a:xfrm>
            <a:off x="2470151" y="3346450"/>
            <a:ext cx="693267" cy="230832"/>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Adaptive</a:t>
            </a:r>
            <a:endParaRPr lang="en-US" sz="2400" i="1" dirty="0">
              <a:latin typeface="Times" pitchFamily="18" charset="0"/>
              <a:ea typeface="MS PGothic" pitchFamily="34" charset="-128"/>
              <a:cs typeface="Angsana New" charset="-34"/>
            </a:endParaRPr>
          </a:p>
        </p:txBody>
      </p:sp>
      <p:sp>
        <p:nvSpPr>
          <p:cNvPr id="78123" name="Rectangle 658"/>
          <p:cNvSpPr>
            <a:spLocks noChangeArrowheads="1"/>
          </p:cNvSpPr>
          <p:nvPr/>
        </p:nvSpPr>
        <p:spPr bwMode="auto">
          <a:xfrm>
            <a:off x="2470150" y="3573463"/>
            <a:ext cx="763588" cy="228600"/>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immunity</a:t>
            </a:r>
            <a:endParaRPr lang="en-US" sz="2400" i="1" dirty="0">
              <a:latin typeface="Times" pitchFamily="18" charset="0"/>
              <a:ea typeface="MS PGothic" pitchFamily="34" charset="-128"/>
              <a:cs typeface="Angsana New" charset="-34"/>
            </a:endParaRPr>
          </a:p>
        </p:txBody>
      </p:sp>
      <p:sp>
        <p:nvSpPr>
          <p:cNvPr id="78124" name="Rectangle 659"/>
          <p:cNvSpPr>
            <a:spLocks noChangeArrowheads="1"/>
          </p:cNvSpPr>
          <p:nvPr/>
        </p:nvSpPr>
        <p:spPr bwMode="auto">
          <a:xfrm>
            <a:off x="5303839" y="2965451"/>
            <a:ext cx="1512887" cy="1039813"/>
          </a:xfrm>
          <a:prstGeom prst="rect">
            <a:avLst/>
          </a:prstGeom>
          <a:solidFill>
            <a:srgbClr val="FFDDFF"/>
          </a:solidFill>
          <a:ln w="11113">
            <a:solidFill>
              <a:srgbClr val="000000"/>
            </a:solidFill>
            <a:miter lim="800000"/>
            <a:headEnd/>
            <a:tailEnd/>
          </a:ln>
        </p:spPr>
        <p:txBody>
          <a:bodyPr/>
          <a:lstStyle/>
          <a:p>
            <a:pPr eaLnBrk="0" hangingPunct="0"/>
            <a:endParaRPr lang="th-TH" sz="2400">
              <a:latin typeface="Times" pitchFamily="18" charset="0"/>
              <a:ea typeface="MS PGothic" pitchFamily="34" charset="-128"/>
              <a:cs typeface="Angsana New" charset="-34"/>
            </a:endParaRPr>
          </a:p>
        </p:txBody>
      </p:sp>
      <p:sp>
        <p:nvSpPr>
          <p:cNvPr id="78125" name="Rectangle 660"/>
          <p:cNvSpPr>
            <a:spLocks noChangeArrowheads="1"/>
          </p:cNvSpPr>
          <p:nvPr/>
        </p:nvSpPr>
        <p:spPr bwMode="auto">
          <a:xfrm>
            <a:off x="5713413" y="3049589"/>
            <a:ext cx="557212"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26" name="Rectangle 661"/>
          <p:cNvSpPr>
            <a:spLocks noChangeArrowheads="1"/>
          </p:cNvSpPr>
          <p:nvPr/>
        </p:nvSpPr>
        <p:spPr bwMode="auto">
          <a:xfrm>
            <a:off x="5713414" y="3049588"/>
            <a:ext cx="573875" cy="261610"/>
          </a:xfrm>
          <a:prstGeom prst="rect">
            <a:avLst/>
          </a:prstGeom>
          <a:noFill/>
          <a:ln w="9525">
            <a:noFill/>
            <a:miter lim="800000"/>
            <a:headEnd/>
            <a:tailEnd/>
          </a:ln>
        </p:spPr>
        <p:txBody>
          <a:bodyPr wrap="none" lIns="0" tIns="0" rIns="0" bIns="0">
            <a:spAutoFit/>
          </a:bodyPr>
          <a:lstStyle/>
          <a:p>
            <a:pPr eaLnBrk="0" hangingPunct="0"/>
            <a:r>
              <a:rPr lang="en-US" sz="1700" b="1" dirty="0">
                <a:ea typeface="MS PGothic" pitchFamily="34" charset="-128"/>
                <a:cs typeface="Angsana New" charset="-34"/>
              </a:rPr>
              <a:t>Social </a:t>
            </a:r>
            <a:endParaRPr lang="en-US" sz="2800" dirty="0">
              <a:latin typeface="Times" pitchFamily="18" charset="0"/>
              <a:ea typeface="MS PGothic" pitchFamily="34" charset="-128"/>
              <a:cs typeface="Angsana New" charset="-34"/>
            </a:endParaRPr>
          </a:p>
        </p:txBody>
      </p:sp>
      <p:sp>
        <p:nvSpPr>
          <p:cNvPr id="78127" name="Rectangle 662"/>
          <p:cNvSpPr>
            <a:spLocks noChangeArrowheads="1"/>
          </p:cNvSpPr>
          <p:nvPr/>
        </p:nvSpPr>
        <p:spPr bwMode="auto">
          <a:xfrm>
            <a:off x="5521325" y="3286125"/>
            <a:ext cx="973138"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28" name="Rectangle 663"/>
          <p:cNvSpPr>
            <a:spLocks noChangeArrowheads="1"/>
          </p:cNvSpPr>
          <p:nvPr/>
        </p:nvSpPr>
        <p:spPr bwMode="auto">
          <a:xfrm>
            <a:off x="5521325" y="3344863"/>
            <a:ext cx="976806" cy="230832"/>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Surveillance </a:t>
            </a:r>
            <a:endParaRPr lang="en-US" sz="2400" i="1" dirty="0">
              <a:latin typeface="Times" pitchFamily="18" charset="0"/>
              <a:ea typeface="MS PGothic" pitchFamily="34" charset="-128"/>
              <a:cs typeface="Angsana New" charset="-34"/>
            </a:endParaRPr>
          </a:p>
        </p:txBody>
      </p:sp>
      <p:sp>
        <p:nvSpPr>
          <p:cNvPr id="78129" name="Rectangle 664"/>
          <p:cNvSpPr>
            <a:spLocks noChangeArrowheads="1"/>
          </p:cNvSpPr>
          <p:nvPr/>
        </p:nvSpPr>
        <p:spPr bwMode="auto">
          <a:xfrm>
            <a:off x="5478463" y="3509963"/>
            <a:ext cx="309562"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30" name="Rectangle 665"/>
          <p:cNvSpPr>
            <a:spLocks noChangeArrowheads="1"/>
          </p:cNvSpPr>
          <p:nvPr/>
        </p:nvSpPr>
        <p:spPr bwMode="auto">
          <a:xfrm>
            <a:off x="5375276" y="3532188"/>
            <a:ext cx="519373" cy="230832"/>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Health</a:t>
            </a:r>
            <a:endParaRPr lang="en-US" sz="2400" i="1" dirty="0">
              <a:latin typeface="Times" pitchFamily="18" charset="0"/>
              <a:ea typeface="MS PGothic" pitchFamily="34" charset="-128"/>
              <a:cs typeface="Angsana New" charset="-34"/>
            </a:endParaRPr>
          </a:p>
        </p:txBody>
      </p:sp>
      <p:sp>
        <p:nvSpPr>
          <p:cNvPr id="78131" name="Rectangle 666"/>
          <p:cNvSpPr>
            <a:spLocks noChangeArrowheads="1"/>
          </p:cNvSpPr>
          <p:nvPr/>
        </p:nvSpPr>
        <p:spPr bwMode="auto">
          <a:xfrm>
            <a:off x="5853114" y="3509963"/>
            <a:ext cx="630237"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32" name="Rectangle 667"/>
          <p:cNvSpPr>
            <a:spLocks noChangeArrowheads="1"/>
          </p:cNvSpPr>
          <p:nvPr/>
        </p:nvSpPr>
        <p:spPr bwMode="auto">
          <a:xfrm>
            <a:off x="5973763" y="3532188"/>
            <a:ext cx="612668" cy="230832"/>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systems</a:t>
            </a:r>
            <a:endParaRPr lang="en-US" sz="2400" i="1" dirty="0">
              <a:latin typeface="Times" pitchFamily="18" charset="0"/>
              <a:ea typeface="MS PGothic" pitchFamily="34" charset="-128"/>
              <a:cs typeface="Angsana New" charset="-34"/>
            </a:endParaRPr>
          </a:p>
        </p:txBody>
      </p:sp>
      <p:sp>
        <p:nvSpPr>
          <p:cNvPr id="78133" name="Rectangle 668"/>
          <p:cNvSpPr>
            <a:spLocks noChangeArrowheads="1"/>
          </p:cNvSpPr>
          <p:nvPr/>
        </p:nvSpPr>
        <p:spPr bwMode="auto">
          <a:xfrm>
            <a:off x="5713413" y="3049589"/>
            <a:ext cx="557212"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34" name="Rectangle 669"/>
          <p:cNvSpPr>
            <a:spLocks noChangeArrowheads="1"/>
          </p:cNvSpPr>
          <p:nvPr/>
        </p:nvSpPr>
        <p:spPr bwMode="auto">
          <a:xfrm>
            <a:off x="5713414" y="3049588"/>
            <a:ext cx="573875" cy="261610"/>
          </a:xfrm>
          <a:prstGeom prst="rect">
            <a:avLst/>
          </a:prstGeom>
          <a:noFill/>
          <a:ln w="9525">
            <a:noFill/>
            <a:miter lim="800000"/>
            <a:headEnd/>
            <a:tailEnd/>
          </a:ln>
        </p:spPr>
        <p:txBody>
          <a:bodyPr wrap="none" lIns="0" tIns="0" rIns="0" bIns="0">
            <a:spAutoFit/>
          </a:bodyPr>
          <a:lstStyle/>
          <a:p>
            <a:pPr eaLnBrk="0" hangingPunct="0"/>
            <a:r>
              <a:rPr lang="en-US" sz="1700" b="1" dirty="0">
                <a:ea typeface="MS PGothic" pitchFamily="34" charset="-128"/>
                <a:cs typeface="Angsana New" charset="-34"/>
              </a:rPr>
              <a:t>Social </a:t>
            </a:r>
            <a:endParaRPr lang="en-US" sz="2800" dirty="0">
              <a:latin typeface="Times" pitchFamily="18" charset="0"/>
              <a:ea typeface="MS PGothic" pitchFamily="34" charset="-128"/>
              <a:cs typeface="Angsana New" charset="-34"/>
            </a:endParaRPr>
          </a:p>
        </p:txBody>
      </p:sp>
      <p:sp>
        <p:nvSpPr>
          <p:cNvPr id="78135" name="Rectangle 670"/>
          <p:cNvSpPr>
            <a:spLocks noChangeArrowheads="1"/>
          </p:cNvSpPr>
          <p:nvPr/>
        </p:nvSpPr>
        <p:spPr bwMode="auto">
          <a:xfrm>
            <a:off x="5521325" y="3286125"/>
            <a:ext cx="973138"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36" name="Rectangle 671"/>
          <p:cNvSpPr>
            <a:spLocks noChangeArrowheads="1"/>
          </p:cNvSpPr>
          <p:nvPr/>
        </p:nvSpPr>
        <p:spPr bwMode="auto">
          <a:xfrm>
            <a:off x="5478463" y="3509963"/>
            <a:ext cx="309562"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37" name="Rectangle 672"/>
          <p:cNvSpPr>
            <a:spLocks noChangeArrowheads="1"/>
          </p:cNvSpPr>
          <p:nvPr/>
        </p:nvSpPr>
        <p:spPr bwMode="auto">
          <a:xfrm>
            <a:off x="5713413" y="3049589"/>
            <a:ext cx="557212"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38" name="Rectangle 673"/>
          <p:cNvSpPr>
            <a:spLocks noChangeArrowheads="1"/>
          </p:cNvSpPr>
          <p:nvPr/>
        </p:nvSpPr>
        <p:spPr bwMode="auto">
          <a:xfrm>
            <a:off x="5713414" y="3049588"/>
            <a:ext cx="573875" cy="261610"/>
          </a:xfrm>
          <a:prstGeom prst="rect">
            <a:avLst/>
          </a:prstGeom>
          <a:noFill/>
          <a:ln w="9525">
            <a:noFill/>
            <a:miter lim="800000"/>
            <a:headEnd/>
            <a:tailEnd/>
          </a:ln>
        </p:spPr>
        <p:txBody>
          <a:bodyPr wrap="none" lIns="0" tIns="0" rIns="0" bIns="0">
            <a:spAutoFit/>
          </a:bodyPr>
          <a:lstStyle/>
          <a:p>
            <a:pPr eaLnBrk="0" hangingPunct="0"/>
            <a:r>
              <a:rPr lang="en-US" sz="1700" b="1" dirty="0">
                <a:ea typeface="MS PGothic" pitchFamily="34" charset="-128"/>
                <a:cs typeface="Angsana New" charset="-34"/>
              </a:rPr>
              <a:t>Social </a:t>
            </a:r>
            <a:endParaRPr lang="en-US" sz="2800" dirty="0">
              <a:latin typeface="Times" pitchFamily="18" charset="0"/>
              <a:ea typeface="MS PGothic" pitchFamily="34" charset="-128"/>
              <a:cs typeface="Angsana New" charset="-34"/>
            </a:endParaRPr>
          </a:p>
        </p:txBody>
      </p:sp>
      <p:sp>
        <p:nvSpPr>
          <p:cNvPr id="78139" name="Rectangle 674"/>
          <p:cNvSpPr>
            <a:spLocks noChangeArrowheads="1"/>
          </p:cNvSpPr>
          <p:nvPr/>
        </p:nvSpPr>
        <p:spPr bwMode="auto">
          <a:xfrm>
            <a:off x="5478463" y="3509963"/>
            <a:ext cx="309562"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40" name="Rectangle 675"/>
          <p:cNvSpPr>
            <a:spLocks noChangeArrowheads="1"/>
          </p:cNvSpPr>
          <p:nvPr/>
        </p:nvSpPr>
        <p:spPr bwMode="auto">
          <a:xfrm>
            <a:off x="5713413" y="3049589"/>
            <a:ext cx="557212"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41" name="Rectangle 676"/>
          <p:cNvSpPr>
            <a:spLocks noChangeArrowheads="1"/>
          </p:cNvSpPr>
          <p:nvPr/>
        </p:nvSpPr>
        <p:spPr bwMode="auto">
          <a:xfrm>
            <a:off x="5713414" y="3049588"/>
            <a:ext cx="573875" cy="261610"/>
          </a:xfrm>
          <a:prstGeom prst="rect">
            <a:avLst/>
          </a:prstGeom>
          <a:noFill/>
          <a:ln w="9525">
            <a:noFill/>
            <a:miter lim="800000"/>
            <a:headEnd/>
            <a:tailEnd/>
          </a:ln>
        </p:spPr>
        <p:txBody>
          <a:bodyPr wrap="none" lIns="0" tIns="0" rIns="0" bIns="0">
            <a:spAutoFit/>
          </a:bodyPr>
          <a:lstStyle/>
          <a:p>
            <a:pPr eaLnBrk="0" hangingPunct="0"/>
            <a:r>
              <a:rPr lang="en-US" sz="1700" b="1" dirty="0">
                <a:ea typeface="MS PGothic" pitchFamily="34" charset="-128"/>
                <a:cs typeface="Angsana New" charset="-34"/>
              </a:rPr>
              <a:t>Social </a:t>
            </a:r>
            <a:endParaRPr lang="en-US" sz="2800" dirty="0">
              <a:latin typeface="Times" pitchFamily="18" charset="0"/>
              <a:ea typeface="MS PGothic" pitchFamily="34" charset="-128"/>
              <a:cs typeface="Angsana New" charset="-34"/>
            </a:endParaRPr>
          </a:p>
        </p:txBody>
      </p:sp>
      <p:sp>
        <p:nvSpPr>
          <p:cNvPr id="78142" name="Rectangle 677"/>
          <p:cNvSpPr>
            <a:spLocks noChangeArrowheads="1"/>
          </p:cNvSpPr>
          <p:nvPr/>
        </p:nvSpPr>
        <p:spPr bwMode="auto">
          <a:xfrm>
            <a:off x="3503614" y="3052764"/>
            <a:ext cx="1133475" cy="788987"/>
          </a:xfrm>
          <a:prstGeom prst="rect">
            <a:avLst/>
          </a:prstGeom>
          <a:solidFill>
            <a:srgbClr val="FFDDFF"/>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43" name="Rectangle 678"/>
          <p:cNvSpPr>
            <a:spLocks noChangeArrowheads="1"/>
          </p:cNvSpPr>
          <p:nvPr/>
        </p:nvSpPr>
        <p:spPr bwMode="auto">
          <a:xfrm>
            <a:off x="3560764" y="3122614"/>
            <a:ext cx="877887"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44" name="Rectangle 679"/>
          <p:cNvSpPr>
            <a:spLocks noChangeArrowheads="1"/>
          </p:cNvSpPr>
          <p:nvPr/>
        </p:nvSpPr>
        <p:spPr bwMode="auto">
          <a:xfrm>
            <a:off x="3560764" y="3122613"/>
            <a:ext cx="845873"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Behavioral</a:t>
            </a:r>
            <a:endParaRPr lang="en-US" sz="2400" dirty="0">
              <a:latin typeface="Times" pitchFamily="18" charset="0"/>
              <a:ea typeface="MS PGothic" pitchFamily="34" charset="-128"/>
              <a:cs typeface="Angsana New" charset="-34"/>
            </a:endParaRPr>
          </a:p>
        </p:txBody>
      </p:sp>
      <p:sp>
        <p:nvSpPr>
          <p:cNvPr id="78145" name="Rectangle 680"/>
          <p:cNvSpPr>
            <a:spLocks noChangeArrowheads="1"/>
          </p:cNvSpPr>
          <p:nvPr/>
        </p:nvSpPr>
        <p:spPr bwMode="auto">
          <a:xfrm>
            <a:off x="3786189" y="3359150"/>
            <a:ext cx="30003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46" name="Rectangle 681"/>
          <p:cNvSpPr>
            <a:spLocks noChangeArrowheads="1"/>
          </p:cNvSpPr>
          <p:nvPr/>
        </p:nvSpPr>
        <p:spPr bwMode="auto">
          <a:xfrm>
            <a:off x="3786188" y="3370263"/>
            <a:ext cx="290144" cy="230832"/>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Use</a:t>
            </a:r>
            <a:endParaRPr lang="en-US" sz="2400" i="1" dirty="0">
              <a:latin typeface="Times" pitchFamily="18" charset="0"/>
              <a:ea typeface="MS PGothic" pitchFamily="34" charset="-128"/>
              <a:cs typeface="Angsana New" charset="-34"/>
            </a:endParaRPr>
          </a:p>
        </p:txBody>
      </p:sp>
      <p:sp>
        <p:nvSpPr>
          <p:cNvPr id="78147" name="Rectangle 682"/>
          <p:cNvSpPr>
            <a:spLocks noChangeArrowheads="1"/>
          </p:cNvSpPr>
          <p:nvPr/>
        </p:nvSpPr>
        <p:spPr bwMode="auto">
          <a:xfrm>
            <a:off x="4129089" y="3359150"/>
            <a:ext cx="192087" cy="223838"/>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48" name="Rectangle 683"/>
          <p:cNvSpPr>
            <a:spLocks noChangeArrowheads="1"/>
          </p:cNvSpPr>
          <p:nvPr/>
        </p:nvSpPr>
        <p:spPr bwMode="auto">
          <a:xfrm>
            <a:off x="4151313" y="3370263"/>
            <a:ext cx="201978" cy="230832"/>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of </a:t>
            </a:r>
            <a:endParaRPr lang="en-US" sz="2400" i="1" dirty="0">
              <a:latin typeface="Times" pitchFamily="18" charset="0"/>
              <a:ea typeface="MS PGothic" pitchFamily="34" charset="-128"/>
              <a:cs typeface="Angsana New" charset="-34"/>
            </a:endParaRPr>
          </a:p>
        </p:txBody>
      </p:sp>
      <p:sp>
        <p:nvSpPr>
          <p:cNvPr id="78149" name="Rectangle 684"/>
          <p:cNvSpPr>
            <a:spLocks noChangeArrowheads="1"/>
          </p:cNvSpPr>
          <p:nvPr/>
        </p:nvSpPr>
        <p:spPr bwMode="auto">
          <a:xfrm>
            <a:off x="3722688" y="3582988"/>
            <a:ext cx="609600" cy="234950"/>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50" name="Rectangle 685"/>
          <p:cNvSpPr>
            <a:spLocks noChangeArrowheads="1"/>
          </p:cNvSpPr>
          <p:nvPr/>
        </p:nvSpPr>
        <p:spPr bwMode="auto">
          <a:xfrm>
            <a:off x="3722689" y="3573463"/>
            <a:ext cx="619337" cy="230832"/>
          </a:xfrm>
          <a:prstGeom prst="rect">
            <a:avLst/>
          </a:prstGeom>
          <a:noFill/>
          <a:ln w="9525">
            <a:noFill/>
            <a:miter lim="800000"/>
            <a:headEnd/>
            <a:tailEnd/>
          </a:ln>
        </p:spPr>
        <p:txBody>
          <a:bodyPr wrap="none" lIns="0" tIns="0" rIns="0" bIns="0">
            <a:spAutoFit/>
          </a:bodyPr>
          <a:lstStyle/>
          <a:p>
            <a:pPr eaLnBrk="0" hangingPunct="0"/>
            <a:r>
              <a:rPr lang="en-US" sz="1500" i="1" dirty="0">
                <a:ea typeface="MS PGothic" pitchFamily="34" charset="-128"/>
                <a:cs typeface="Angsana New" charset="-34"/>
              </a:rPr>
              <a:t>bednets</a:t>
            </a:r>
            <a:endParaRPr lang="en-US" sz="2400" i="1" dirty="0">
              <a:latin typeface="Times" pitchFamily="18" charset="0"/>
              <a:ea typeface="MS PGothic" pitchFamily="34" charset="-128"/>
              <a:cs typeface="Angsana New" charset="-34"/>
            </a:endParaRPr>
          </a:p>
        </p:txBody>
      </p:sp>
      <p:sp>
        <p:nvSpPr>
          <p:cNvPr id="78151" name="Rectangle 686"/>
          <p:cNvSpPr>
            <a:spLocks noChangeArrowheads="1"/>
          </p:cNvSpPr>
          <p:nvPr/>
        </p:nvSpPr>
        <p:spPr bwMode="auto">
          <a:xfrm>
            <a:off x="4535489" y="1722438"/>
            <a:ext cx="65" cy="369332"/>
          </a:xfrm>
          <a:prstGeom prst="rect">
            <a:avLst/>
          </a:prstGeom>
          <a:noFill/>
          <a:ln w="9525">
            <a:noFill/>
            <a:miter lim="800000"/>
            <a:headEnd/>
            <a:tailEnd/>
          </a:ln>
        </p:spPr>
        <p:txBody>
          <a:bodyPr wrap="none" lIns="0" tIns="0" rIns="0" bIns="0">
            <a:spAutoFit/>
          </a:bodyPr>
          <a:lstStyle/>
          <a:p>
            <a:pPr eaLnBrk="0" hangingPunct="0"/>
            <a:endParaRPr lang="th-TH" sz="2400">
              <a:latin typeface="Times" pitchFamily="18" charset="0"/>
              <a:ea typeface="MS PGothic" pitchFamily="34" charset="-128"/>
              <a:cs typeface="Angsana New" charset="-34"/>
            </a:endParaRPr>
          </a:p>
        </p:txBody>
      </p:sp>
      <p:sp>
        <p:nvSpPr>
          <p:cNvPr id="78152" name="Rectangle 687"/>
          <p:cNvSpPr>
            <a:spLocks noChangeArrowheads="1"/>
          </p:cNvSpPr>
          <p:nvPr/>
        </p:nvSpPr>
        <p:spPr bwMode="auto">
          <a:xfrm>
            <a:off x="5680076" y="4724401"/>
            <a:ext cx="919163" cy="341313"/>
          </a:xfrm>
          <a:prstGeom prst="rect">
            <a:avLst/>
          </a:prstGeom>
          <a:no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53" name="Rectangle 688"/>
          <p:cNvSpPr>
            <a:spLocks noChangeArrowheads="1"/>
          </p:cNvSpPr>
          <p:nvPr/>
        </p:nvSpPr>
        <p:spPr bwMode="auto">
          <a:xfrm>
            <a:off x="5765800" y="4783139"/>
            <a:ext cx="673100"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54" name="Rectangle 689"/>
          <p:cNvSpPr>
            <a:spLocks noChangeArrowheads="1"/>
          </p:cNvSpPr>
          <p:nvPr/>
        </p:nvSpPr>
        <p:spPr bwMode="auto">
          <a:xfrm>
            <a:off x="5765800" y="4781550"/>
            <a:ext cx="681084"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National</a:t>
            </a:r>
            <a:endParaRPr lang="en-US" sz="2400" dirty="0">
              <a:latin typeface="Times" pitchFamily="18" charset="0"/>
              <a:ea typeface="MS PGothic" pitchFamily="34" charset="-128"/>
              <a:cs typeface="Angsana New" charset="-34"/>
            </a:endParaRPr>
          </a:p>
        </p:txBody>
      </p:sp>
      <p:sp>
        <p:nvSpPr>
          <p:cNvPr id="78155" name="Rectangle 690"/>
          <p:cNvSpPr>
            <a:spLocks noChangeArrowheads="1"/>
          </p:cNvSpPr>
          <p:nvPr/>
        </p:nvSpPr>
        <p:spPr bwMode="auto">
          <a:xfrm>
            <a:off x="5765800" y="4783139"/>
            <a:ext cx="673100" cy="223837"/>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56" name="Freeform 691"/>
          <p:cNvSpPr>
            <a:spLocks/>
          </p:cNvSpPr>
          <p:nvPr/>
        </p:nvSpPr>
        <p:spPr bwMode="auto">
          <a:xfrm>
            <a:off x="2320926" y="3994150"/>
            <a:ext cx="2309813" cy="376238"/>
          </a:xfrm>
          <a:custGeom>
            <a:avLst/>
            <a:gdLst>
              <a:gd name="T0" fmla="*/ 2147483647 w 216"/>
              <a:gd name="T1" fmla="*/ 0 h 32"/>
              <a:gd name="T2" fmla="*/ 2147483647 w 216"/>
              <a:gd name="T3" fmla="*/ 2147483647 h 32"/>
              <a:gd name="T4" fmla="*/ 2147483647 w 216"/>
              <a:gd name="T5" fmla="*/ 2147483647 h 32"/>
              <a:gd name="T6" fmla="*/ 2147483647 w 216"/>
              <a:gd name="T7" fmla="*/ 2147483647 h 32"/>
              <a:gd name="T8" fmla="*/ 2147483647 w 216"/>
              <a:gd name="T9" fmla="*/ 2147483647 h 32"/>
              <a:gd name="T10" fmla="*/ 2147483647 w 216"/>
              <a:gd name="T11" fmla="*/ 2147483647 h 32"/>
              <a:gd name="T12" fmla="*/ 0 w 216"/>
              <a:gd name="T13" fmla="*/ 0 h 32"/>
              <a:gd name="T14" fmla="*/ 0 60000 65536"/>
              <a:gd name="T15" fmla="*/ 0 60000 65536"/>
              <a:gd name="T16" fmla="*/ 0 60000 65536"/>
              <a:gd name="T17" fmla="*/ 0 60000 65536"/>
              <a:gd name="T18" fmla="*/ 0 60000 65536"/>
              <a:gd name="T19" fmla="*/ 0 60000 65536"/>
              <a:gd name="T20" fmla="*/ 0 60000 65536"/>
              <a:gd name="T21" fmla="*/ 0 w 216"/>
              <a:gd name="T22" fmla="*/ 0 h 32"/>
              <a:gd name="T23" fmla="*/ 216 w 21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 h="32">
                <a:moveTo>
                  <a:pt x="216" y="0"/>
                </a:moveTo>
                <a:cubicBezTo>
                  <a:pt x="216" y="9"/>
                  <a:pt x="208" y="16"/>
                  <a:pt x="198" y="16"/>
                </a:cubicBezTo>
                <a:lnTo>
                  <a:pt x="126" y="16"/>
                </a:lnTo>
                <a:cubicBezTo>
                  <a:pt x="116" y="16"/>
                  <a:pt x="108" y="23"/>
                  <a:pt x="108" y="32"/>
                </a:cubicBezTo>
                <a:cubicBezTo>
                  <a:pt x="108" y="23"/>
                  <a:pt x="100" y="16"/>
                  <a:pt x="90" y="16"/>
                </a:cubicBezTo>
                <a:lnTo>
                  <a:pt x="18" y="16"/>
                </a:lnTo>
                <a:cubicBezTo>
                  <a:pt x="8" y="16"/>
                  <a:pt x="0" y="9"/>
                  <a:pt x="0" y="0"/>
                </a:cubicBezTo>
              </a:path>
            </a:pathLst>
          </a:custGeom>
          <a:noFill/>
          <a:ln w="11113">
            <a:solidFill>
              <a:srgbClr val="000000"/>
            </a:solidFill>
            <a:round/>
            <a:headEnd/>
            <a:tailEnd/>
          </a:ln>
        </p:spPr>
        <p:txBody>
          <a:bodyPr/>
          <a:lstStyle/>
          <a:p>
            <a:endParaRPr lang="th-TH"/>
          </a:p>
        </p:txBody>
      </p:sp>
      <p:sp>
        <p:nvSpPr>
          <p:cNvPr id="78157" name="Line 692"/>
          <p:cNvSpPr>
            <a:spLocks noChangeShapeType="1"/>
          </p:cNvSpPr>
          <p:nvPr/>
        </p:nvSpPr>
        <p:spPr bwMode="auto">
          <a:xfrm>
            <a:off x="2919414" y="2676525"/>
            <a:ext cx="1587" cy="376238"/>
          </a:xfrm>
          <a:prstGeom prst="line">
            <a:avLst/>
          </a:prstGeom>
          <a:noFill/>
          <a:ln w="19050">
            <a:solidFill>
              <a:srgbClr val="000000"/>
            </a:solidFill>
            <a:round/>
            <a:headEnd/>
            <a:tailEnd/>
          </a:ln>
        </p:spPr>
        <p:txBody>
          <a:bodyPr/>
          <a:lstStyle/>
          <a:p>
            <a:endParaRPr lang="th-TH"/>
          </a:p>
        </p:txBody>
      </p:sp>
      <p:sp>
        <p:nvSpPr>
          <p:cNvPr id="78158" name="Line 693"/>
          <p:cNvSpPr>
            <a:spLocks noChangeShapeType="1"/>
          </p:cNvSpPr>
          <p:nvPr/>
        </p:nvSpPr>
        <p:spPr bwMode="auto">
          <a:xfrm>
            <a:off x="4117975" y="2676525"/>
            <a:ext cx="1588" cy="376238"/>
          </a:xfrm>
          <a:prstGeom prst="line">
            <a:avLst/>
          </a:prstGeom>
          <a:noFill/>
          <a:ln w="19050">
            <a:solidFill>
              <a:srgbClr val="000000"/>
            </a:solidFill>
            <a:round/>
            <a:headEnd/>
            <a:tailEnd/>
          </a:ln>
        </p:spPr>
        <p:txBody>
          <a:bodyPr/>
          <a:lstStyle/>
          <a:p>
            <a:endParaRPr lang="th-TH"/>
          </a:p>
        </p:txBody>
      </p:sp>
      <p:sp>
        <p:nvSpPr>
          <p:cNvPr id="78159" name="Line 694"/>
          <p:cNvSpPr>
            <a:spLocks noChangeShapeType="1"/>
          </p:cNvSpPr>
          <p:nvPr/>
        </p:nvSpPr>
        <p:spPr bwMode="auto">
          <a:xfrm flipV="1">
            <a:off x="4365625" y="2393951"/>
            <a:ext cx="1588" cy="282575"/>
          </a:xfrm>
          <a:prstGeom prst="line">
            <a:avLst/>
          </a:prstGeom>
          <a:noFill/>
          <a:ln w="19050">
            <a:solidFill>
              <a:srgbClr val="000000"/>
            </a:solidFill>
            <a:round/>
            <a:headEnd/>
            <a:tailEnd/>
          </a:ln>
        </p:spPr>
        <p:txBody>
          <a:bodyPr/>
          <a:lstStyle/>
          <a:p>
            <a:endParaRPr lang="th-TH"/>
          </a:p>
        </p:txBody>
      </p:sp>
      <p:sp>
        <p:nvSpPr>
          <p:cNvPr id="78160" name="Line 695"/>
          <p:cNvSpPr>
            <a:spLocks noChangeShapeType="1"/>
          </p:cNvSpPr>
          <p:nvPr/>
        </p:nvSpPr>
        <p:spPr bwMode="auto">
          <a:xfrm>
            <a:off x="7815264" y="3335339"/>
            <a:ext cx="1587" cy="376237"/>
          </a:xfrm>
          <a:prstGeom prst="line">
            <a:avLst/>
          </a:prstGeom>
          <a:noFill/>
          <a:ln w="19050">
            <a:solidFill>
              <a:srgbClr val="000000"/>
            </a:solidFill>
            <a:round/>
            <a:headEnd/>
            <a:tailEnd/>
          </a:ln>
        </p:spPr>
        <p:txBody>
          <a:bodyPr/>
          <a:lstStyle/>
          <a:p>
            <a:endParaRPr lang="th-TH"/>
          </a:p>
        </p:txBody>
      </p:sp>
      <p:sp>
        <p:nvSpPr>
          <p:cNvPr id="78161" name="Line 696"/>
          <p:cNvSpPr>
            <a:spLocks noChangeShapeType="1"/>
          </p:cNvSpPr>
          <p:nvPr/>
        </p:nvSpPr>
        <p:spPr bwMode="auto">
          <a:xfrm>
            <a:off x="8904288" y="3335338"/>
            <a:ext cx="0" cy="1439862"/>
          </a:xfrm>
          <a:prstGeom prst="line">
            <a:avLst/>
          </a:prstGeom>
          <a:noFill/>
          <a:ln w="19050">
            <a:solidFill>
              <a:srgbClr val="000000"/>
            </a:solidFill>
            <a:round/>
            <a:headEnd/>
            <a:tailEnd/>
          </a:ln>
        </p:spPr>
        <p:txBody>
          <a:bodyPr/>
          <a:lstStyle/>
          <a:p>
            <a:endParaRPr lang="th-TH"/>
          </a:p>
        </p:txBody>
      </p:sp>
      <p:sp>
        <p:nvSpPr>
          <p:cNvPr id="78162" name="Line 697"/>
          <p:cNvSpPr>
            <a:spLocks noChangeShapeType="1"/>
          </p:cNvSpPr>
          <p:nvPr/>
        </p:nvSpPr>
        <p:spPr bwMode="auto">
          <a:xfrm>
            <a:off x="9852025" y="3335339"/>
            <a:ext cx="1588" cy="376237"/>
          </a:xfrm>
          <a:prstGeom prst="line">
            <a:avLst/>
          </a:prstGeom>
          <a:noFill/>
          <a:ln w="19050">
            <a:solidFill>
              <a:srgbClr val="000000"/>
            </a:solidFill>
            <a:round/>
            <a:headEnd/>
            <a:tailEnd/>
          </a:ln>
        </p:spPr>
        <p:txBody>
          <a:bodyPr/>
          <a:lstStyle/>
          <a:p>
            <a:endParaRPr lang="th-TH"/>
          </a:p>
        </p:txBody>
      </p:sp>
      <p:sp>
        <p:nvSpPr>
          <p:cNvPr id="78163" name="Line 698"/>
          <p:cNvSpPr>
            <a:spLocks noChangeShapeType="1"/>
          </p:cNvSpPr>
          <p:nvPr/>
        </p:nvSpPr>
        <p:spPr bwMode="auto">
          <a:xfrm flipV="1">
            <a:off x="8653464" y="3052764"/>
            <a:ext cx="1587" cy="282575"/>
          </a:xfrm>
          <a:prstGeom prst="line">
            <a:avLst/>
          </a:prstGeom>
          <a:noFill/>
          <a:ln w="19050">
            <a:solidFill>
              <a:srgbClr val="000000"/>
            </a:solidFill>
            <a:round/>
            <a:headEnd/>
            <a:tailEnd/>
          </a:ln>
        </p:spPr>
        <p:txBody>
          <a:bodyPr/>
          <a:lstStyle/>
          <a:p>
            <a:endParaRPr lang="th-TH"/>
          </a:p>
        </p:txBody>
      </p:sp>
      <p:sp>
        <p:nvSpPr>
          <p:cNvPr id="78164" name="Line 699"/>
          <p:cNvSpPr>
            <a:spLocks noChangeShapeType="1"/>
          </p:cNvSpPr>
          <p:nvPr/>
        </p:nvSpPr>
        <p:spPr bwMode="auto">
          <a:xfrm flipV="1">
            <a:off x="6086475" y="5029201"/>
            <a:ext cx="1588" cy="377825"/>
          </a:xfrm>
          <a:prstGeom prst="line">
            <a:avLst/>
          </a:prstGeom>
          <a:noFill/>
          <a:ln w="19050">
            <a:solidFill>
              <a:srgbClr val="000000"/>
            </a:solidFill>
            <a:round/>
            <a:headEnd/>
            <a:tailEnd/>
          </a:ln>
        </p:spPr>
        <p:txBody>
          <a:bodyPr/>
          <a:lstStyle/>
          <a:p>
            <a:endParaRPr lang="th-TH"/>
          </a:p>
        </p:txBody>
      </p:sp>
      <p:sp>
        <p:nvSpPr>
          <p:cNvPr id="78165" name="Line 700"/>
          <p:cNvSpPr>
            <a:spLocks noChangeShapeType="1"/>
          </p:cNvSpPr>
          <p:nvPr/>
        </p:nvSpPr>
        <p:spPr bwMode="auto">
          <a:xfrm flipV="1">
            <a:off x="5230814" y="4581525"/>
            <a:ext cx="1587" cy="825500"/>
          </a:xfrm>
          <a:prstGeom prst="line">
            <a:avLst/>
          </a:prstGeom>
          <a:noFill/>
          <a:ln w="19050">
            <a:solidFill>
              <a:srgbClr val="000000"/>
            </a:solidFill>
            <a:round/>
            <a:headEnd/>
            <a:tailEnd/>
          </a:ln>
        </p:spPr>
        <p:txBody>
          <a:bodyPr/>
          <a:lstStyle/>
          <a:p>
            <a:endParaRPr lang="th-TH"/>
          </a:p>
        </p:txBody>
      </p:sp>
      <p:sp>
        <p:nvSpPr>
          <p:cNvPr id="78166" name="Line 701"/>
          <p:cNvSpPr>
            <a:spLocks noChangeShapeType="1"/>
          </p:cNvSpPr>
          <p:nvPr/>
        </p:nvSpPr>
        <p:spPr bwMode="auto">
          <a:xfrm flipV="1">
            <a:off x="3503613" y="4724401"/>
            <a:ext cx="0" cy="688975"/>
          </a:xfrm>
          <a:prstGeom prst="line">
            <a:avLst/>
          </a:prstGeom>
          <a:noFill/>
          <a:ln w="19050">
            <a:solidFill>
              <a:srgbClr val="000000"/>
            </a:solidFill>
            <a:round/>
            <a:headEnd/>
            <a:tailEnd/>
          </a:ln>
        </p:spPr>
        <p:txBody>
          <a:bodyPr/>
          <a:lstStyle/>
          <a:p>
            <a:endParaRPr lang="th-TH"/>
          </a:p>
        </p:txBody>
      </p:sp>
      <p:sp>
        <p:nvSpPr>
          <p:cNvPr id="78167" name="Line 702"/>
          <p:cNvSpPr>
            <a:spLocks noChangeShapeType="1"/>
          </p:cNvSpPr>
          <p:nvPr/>
        </p:nvSpPr>
        <p:spPr bwMode="auto">
          <a:xfrm>
            <a:off x="4578350" y="5407026"/>
            <a:ext cx="1588" cy="282575"/>
          </a:xfrm>
          <a:prstGeom prst="line">
            <a:avLst/>
          </a:prstGeom>
          <a:noFill/>
          <a:ln w="19050">
            <a:solidFill>
              <a:srgbClr val="000000"/>
            </a:solidFill>
            <a:round/>
            <a:headEnd/>
            <a:tailEnd/>
          </a:ln>
        </p:spPr>
        <p:txBody>
          <a:bodyPr/>
          <a:lstStyle/>
          <a:p>
            <a:endParaRPr lang="th-TH"/>
          </a:p>
        </p:txBody>
      </p:sp>
      <p:sp>
        <p:nvSpPr>
          <p:cNvPr id="78168" name="Rectangle 703"/>
          <p:cNvSpPr>
            <a:spLocks noChangeArrowheads="1"/>
          </p:cNvSpPr>
          <p:nvPr/>
        </p:nvSpPr>
        <p:spPr bwMode="auto">
          <a:xfrm>
            <a:off x="7797800" y="2393951"/>
            <a:ext cx="1625600" cy="506413"/>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69" name="Rectangle 704"/>
          <p:cNvSpPr>
            <a:spLocks noChangeArrowheads="1"/>
          </p:cNvSpPr>
          <p:nvPr/>
        </p:nvSpPr>
        <p:spPr bwMode="auto">
          <a:xfrm>
            <a:off x="7967663" y="2597150"/>
            <a:ext cx="1255600" cy="292388"/>
          </a:xfrm>
          <a:prstGeom prst="rect">
            <a:avLst/>
          </a:prstGeom>
          <a:solidFill>
            <a:srgbClr val="D2F9BD"/>
          </a:solid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intervention</a:t>
            </a:r>
            <a:endParaRPr lang="en-US" sz="2400" dirty="0">
              <a:latin typeface="Times" pitchFamily="18" charset="0"/>
              <a:ea typeface="MS PGothic" pitchFamily="34" charset="-128"/>
              <a:cs typeface="Angsana New" charset="-34"/>
            </a:endParaRPr>
          </a:p>
        </p:txBody>
      </p:sp>
      <p:sp>
        <p:nvSpPr>
          <p:cNvPr id="78170" name="Rectangle 705"/>
          <p:cNvSpPr>
            <a:spLocks noChangeArrowheads="1"/>
          </p:cNvSpPr>
          <p:nvPr/>
        </p:nvSpPr>
        <p:spPr bwMode="auto">
          <a:xfrm>
            <a:off x="3775075" y="5783263"/>
            <a:ext cx="1627188" cy="506412"/>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71" name="Rectangle 706"/>
          <p:cNvSpPr>
            <a:spLocks noChangeArrowheads="1"/>
          </p:cNvSpPr>
          <p:nvPr/>
        </p:nvSpPr>
        <p:spPr bwMode="auto">
          <a:xfrm>
            <a:off x="4181476" y="5770563"/>
            <a:ext cx="838115"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Level of </a:t>
            </a:r>
            <a:endParaRPr lang="en-US" sz="2400" dirty="0">
              <a:latin typeface="Times" pitchFamily="18" charset="0"/>
              <a:ea typeface="MS PGothic" pitchFamily="34" charset="-128"/>
              <a:cs typeface="Angsana New" charset="-34"/>
            </a:endParaRPr>
          </a:p>
        </p:txBody>
      </p:sp>
      <p:sp>
        <p:nvSpPr>
          <p:cNvPr id="78172" name="Rectangle 707"/>
          <p:cNvSpPr>
            <a:spLocks noChangeArrowheads="1"/>
          </p:cNvSpPr>
          <p:nvPr/>
        </p:nvSpPr>
        <p:spPr bwMode="auto">
          <a:xfrm>
            <a:off x="3978275" y="6018213"/>
            <a:ext cx="1255600"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intervention</a:t>
            </a:r>
            <a:endParaRPr lang="en-US" sz="2400" dirty="0">
              <a:latin typeface="Times" pitchFamily="18" charset="0"/>
              <a:ea typeface="MS PGothic" pitchFamily="34" charset="-128"/>
              <a:cs typeface="Angsana New" charset="-34"/>
            </a:endParaRPr>
          </a:p>
        </p:txBody>
      </p:sp>
      <p:sp>
        <p:nvSpPr>
          <p:cNvPr id="78173" name="Rectangle 708"/>
          <p:cNvSpPr>
            <a:spLocks noChangeArrowheads="1"/>
          </p:cNvSpPr>
          <p:nvPr/>
        </p:nvSpPr>
        <p:spPr bwMode="auto">
          <a:xfrm>
            <a:off x="4953000" y="4087814"/>
            <a:ext cx="1219200" cy="530225"/>
          </a:xfrm>
          <a:prstGeom prst="rect">
            <a:avLst/>
          </a:prstGeom>
          <a:solidFill>
            <a:srgbClr val="C5F1F3"/>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74" name="Rectangle 709"/>
          <p:cNvSpPr>
            <a:spLocks noChangeArrowheads="1"/>
          </p:cNvSpPr>
          <p:nvPr/>
        </p:nvSpPr>
        <p:spPr bwMode="auto">
          <a:xfrm>
            <a:off x="5070475" y="4146550"/>
            <a:ext cx="974626"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Community </a:t>
            </a:r>
            <a:endParaRPr lang="en-US" sz="2400" dirty="0">
              <a:latin typeface="Times" pitchFamily="18" charset="0"/>
              <a:ea typeface="MS PGothic" pitchFamily="34" charset="-128"/>
              <a:cs typeface="Angsana New" charset="-34"/>
            </a:endParaRPr>
          </a:p>
        </p:txBody>
      </p:sp>
      <p:sp>
        <p:nvSpPr>
          <p:cNvPr id="78175" name="Rectangle 710"/>
          <p:cNvSpPr>
            <a:spLocks noChangeArrowheads="1"/>
          </p:cNvSpPr>
          <p:nvPr/>
        </p:nvSpPr>
        <p:spPr bwMode="auto">
          <a:xfrm>
            <a:off x="5070476" y="4346575"/>
            <a:ext cx="683713"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or group</a:t>
            </a:r>
            <a:endParaRPr lang="en-US" sz="2400" dirty="0">
              <a:latin typeface="Times" pitchFamily="18" charset="0"/>
              <a:ea typeface="MS PGothic" pitchFamily="34" charset="-128"/>
              <a:cs typeface="Angsana New" charset="-34"/>
            </a:endParaRPr>
          </a:p>
        </p:txBody>
      </p:sp>
      <p:sp>
        <p:nvSpPr>
          <p:cNvPr id="78176" name="Rectangle 711"/>
          <p:cNvSpPr>
            <a:spLocks noChangeArrowheads="1"/>
          </p:cNvSpPr>
          <p:nvPr/>
        </p:nvSpPr>
        <p:spPr bwMode="auto">
          <a:xfrm>
            <a:off x="2784476" y="4437063"/>
            <a:ext cx="1223963" cy="330200"/>
          </a:xfrm>
          <a:prstGeom prst="rect">
            <a:avLst/>
          </a:prstGeom>
          <a:solidFill>
            <a:srgbClr val="C5F1F3"/>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77" name="Oval 712"/>
          <p:cNvSpPr>
            <a:spLocks noChangeArrowheads="1"/>
          </p:cNvSpPr>
          <p:nvPr/>
        </p:nvSpPr>
        <p:spPr bwMode="auto">
          <a:xfrm>
            <a:off x="3406775" y="1628776"/>
            <a:ext cx="1968500" cy="754063"/>
          </a:xfrm>
          <a:prstGeom prst="ellipse">
            <a:avLst/>
          </a:prstGeom>
          <a:solidFill>
            <a:srgbClr val="FFDDFF"/>
          </a:solidFill>
          <a:ln w="33338">
            <a:solidFill>
              <a:srgbClr val="000000"/>
            </a:solidFill>
            <a:round/>
            <a:headEnd/>
            <a:tailEnd/>
          </a:ln>
        </p:spPr>
        <p:txBody>
          <a:bodyPr/>
          <a:lstStyle/>
          <a:p>
            <a:endParaRPr lang="th-TH" sz="2400">
              <a:latin typeface="Times New Roman" pitchFamily="18" charset="0"/>
              <a:ea typeface="MS PGothic" pitchFamily="34" charset="-128"/>
              <a:cs typeface="Angsana New" charset="-34"/>
            </a:endParaRPr>
          </a:p>
        </p:txBody>
      </p:sp>
      <p:sp>
        <p:nvSpPr>
          <p:cNvPr id="78178" name="Rectangle 713"/>
          <p:cNvSpPr>
            <a:spLocks noChangeArrowheads="1"/>
          </p:cNvSpPr>
          <p:nvPr/>
        </p:nvSpPr>
        <p:spPr bwMode="auto">
          <a:xfrm>
            <a:off x="2928939" y="4494213"/>
            <a:ext cx="787075"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Individual</a:t>
            </a:r>
            <a:endParaRPr lang="en-US" sz="2400" dirty="0">
              <a:latin typeface="Times" pitchFamily="18" charset="0"/>
              <a:ea typeface="MS PGothic" pitchFamily="34" charset="-128"/>
              <a:cs typeface="Angsana New" charset="-34"/>
            </a:endParaRPr>
          </a:p>
        </p:txBody>
      </p:sp>
      <p:sp>
        <p:nvSpPr>
          <p:cNvPr id="78179" name="Rectangle 714"/>
          <p:cNvSpPr>
            <a:spLocks noChangeArrowheads="1"/>
          </p:cNvSpPr>
          <p:nvPr/>
        </p:nvSpPr>
        <p:spPr bwMode="auto">
          <a:xfrm>
            <a:off x="5375275" y="3767139"/>
            <a:ext cx="1217962" cy="200055"/>
          </a:xfrm>
          <a:prstGeom prst="rect">
            <a:avLst/>
          </a:prstGeom>
          <a:noFill/>
          <a:ln w="9525">
            <a:noFill/>
            <a:miter lim="800000"/>
            <a:headEnd/>
            <a:tailEnd/>
          </a:ln>
        </p:spPr>
        <p:txBody>
          <a:bodyPr wrap="none" lIns="0" tIns="0" rIns="0" bIns="0">
            <a:spAutoFit/>
          </a:bodyPr>
          <a:lstStyle/>
          <a:p>
            <a:pPr eaLnBrk="0" hangingPunct="0"/>
            <a:r>
              <a:rPr lang="en-US" sz="1300" b="1" i="1" dirty="0">
                <a:ea typeface="MS PGothic" pitchFamily="34" charset="-128"/>
                <a:cs typeface="Angsana New" charset="-34"/>
              </a:rPr>
              <a:t>Other institutions</a:t>
            </a:r>
            <a:endParaRPr lang="en-US" sz="1600" i="1" dirty="0">
              <a:latin typeface="Times" pitchFamily="18" charset="0"/>
              <a:ea typeface="MS PGothic" pitchFamily="34" charset="-128"/>
              <a:cs typeface="Angsana New" charset="-34"/>
            </a:endParaRPr>
          </a:p>
        </p:txBody>
      </p:sp>
      <p:sp>
        <p:nvSpPr>
          <p:cNvPr id="78180" name="Line 715"/>
          <p:cNvSpPr>
            <a:spLocks noChangeShapeType="1"/>
          </p:cNvSpPr>
          <p:nvPr/>
        </p:nvSpPr>
        <p:spPr bwMode="auto">
          <a:xfrm>
            <a:off x="2927350" y="2676525"/>
            <a:ext cx="2736850" cy="0"/>
          </a:xfrm>
          <a:prstGeom prst="line">
            <a:avLst/>
          </a:prstGeom>
          <a:noFill/>
          <a:ln w="19050">
            <a:solidFill>
              <a:schemeClr val="tx1"/>
            </a:solidFill>
            <a:round/>
            <a:headEnd/>
            <a:tailEnd/>
          </a:ln>
        </p:spPr>
        <p:txBody>
          <a:bodyPr/>
          <a:lstStyle/>
          <a:p>
            <a:endParaRPr lang="th-TH"/>
          </a:p>
        </p:txBody>
      </p:sp>
      <p:sp>
        <p:nvSpPr>
          <p:cNvPr id="78181" name="Rectangle 716"/>
          <p:cNvSpPr>
            <a:spLocks noChangeArrowheads="1"/>
          </p:cNvSpPr>
          <p:nvPr/>
        </p:nvSpPr>
        <p:spPr bwMode="auto">
          <a:xfrm>
            <a:off x="3517900" y="1735138"/>
            <a:ext cx="1627188" cy="506412"/>
          </a:xfrm>
          <a:prstGeom prst="rect">
            <a:avLst/>
          </a:prstGeom>
          <a:noFill/>
          <a:ln w="9525">
            <a:no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82" name="Rectangle 717"/>
          <p:cNvSpPr>
            <a:spLocks noChangeArrowheads="1"/>
          </p:cNvSpPr>
          <p:nvPr/>
        </p:nvSpPr>
        <p:spPr bwMode="auto">
          <a:xfrm>
            <a:off x="3722688" y="1970088"/>
            <a:ext cx="1255600"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intervention</a:t>
            </a:r>
            <a:endParaRPr lang="en-US" sz="2400" dirty="0">
              <a:latin typeface="Times" pitchFamily="18" charset="0"/>
              <a:ea typeface="MS PGothic" pitchFamily="34" charset="-128"/>
              <a:cs typeface="Angsana New" charset="-34"/>
            </a:endParaRPr>
          </a:p>
        </p:txBody>
      </p:sp>
      <p:sp>
        <p:nvSpPr>
          <p:cNvPr id="78183" name="Rectangle 718"/>
          <p:cNvSpPr>
            <a:spLocks noChangeArrowheads="1"/>
          </p:cNvSpPr>
          <p:nvPr/>
        </p:nvSpPr>
        <p:spPr bwMode="auto">
          <a:xfrm>
            <a:off x="4583113" y="1722438"/>
            <a:ext cx="262892"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of </a:t>
            </a:r>
            <a:endParaRPr lang="en-US" sz="2400" dirty="0">
              <a:latin typeface="Times" pitchFamily="18" charset="0"/>
              <a:ea typeface="MS PGothic" pitchFamily="34" charset="-128"/>
              <a:cs typeface="Angsana New" charset="-34"/>
            </a:endParaRPr>
          </a:p>
        </p:txBody>
      </p:sp>
      <p:sp>
        <p:nvSpPr>
          <p:cNvPr id="78184" name="Rectangle 719"/>
          <p:cNvSpPr>
            <a:spLocks noChangeArrowheads="1"/>
          </p:cNvSpPr>
          <p:nvPr/>
        </p:nvSpPr>
        <p:spPr bwMode="auto">
          <a:xfrm>
            <a:off x="3914776" y="1722438"/>
            <a:ext cx="599523" cy="292388"/>
          </a:xfrm>
          <a:prstGeom prst="rect">
            <a:avLst/>
          </a:prstGeom>
          <a:no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Mode</a:t>
            </a:r>
            <a:endParaRPr lang="en-US" sz="2400" dirty="0">
              <a:latin typeface="Times" pitchFamily="18" charset="0"/>
              <a:ea typeface="MS PGothic" pitchFamily="34" charset="-128"/>
              <a:cs typeface="Angsana New" charset="-34"/>
            </a:endParaRPr>
          </a:p>
        </p:txBody>
      </p:sp>
      <p:sp>
        <p:nvSpPr>
          <p:cNvPr id="78185" name="Line 720"/>
          <p:cNvSpPr>
            <a:spLocks noChangeShapeType="1"/>
          </p:cNvSpPr>
          <p:nvPr/>
        </p:nvSpPr>
        <p:spPr bwMode="auto">
          <a:xfrm>
            <a:off x="5664200" y="2676525"/>
            <a:ext cx="0" cy="287338"/>
          </a:xfrm>
          <a:prstGeom prst="line">
            <a:avLst/>
          </a:prstGeom>
          <a:noFill/>
          <a:ln w="19050">
            <a:solidFill>
              <a:schemeClr val="tx1"/>
            </a:solidFill>
            <a:round/>
            <a:headEnd/>
            <a:tailEnd/>
          </a:ln>
        </p:spPr>
        <p:txBody>
          <a:bodyPr/>
          <a:lstStyle/>
          <a:p>
            <a:endParaRPr lang="th-TH"/>
          </a:p>
        </p:txBody>
      </p:sp>
      <p:sp>
        <p:nvSpPr>
          <p:cNvPr id="78186" name="Line 721"/>
          <p:cNvSpPr>
            <a:spLocks noChangeShapeType="1"/>
          </p:cNvSpPr>
          <p:nvPr/>
        </p:nvSpPr>
        <p:spPr bwMode="auto">
          <a:xfrm>
            <a:off x="7824789" y="3335338"/>
            <a:ext cx="2016125" cy="0"/>
          </a:xfrm>
          <a:prstGeom prst="line">
            <a:avLst/>
          </a:prstGeom>
          <a:noFill/>
          <a:ln w="19050">
            <a:solidFill>
              <a:schemeClr val="tx1"/>
            </a:solidFill>
            <a:round/>
            <a:headEnd/>
            <a:tailEnd/>
          </a:ln>
        </p:spPr>
        <p:txBody>
          <a:bodyPr/>
          <a:lstStyle/>
          <a:p>
            <a:endParaRPr lang="th-TH"/>
          </a:p>
        </p:txBody>
      </p:sp>
      <p:sp>
        <p:nvSpPr>
          <p:cNvPr id="78187" name="Line 722"/>
          <p:cNvSpPr>
            <a:spLocks noChangeShapeType="1"/>
          </p:cNvSpPr>
          <p:nvPr/>
        </p:nvSpPr>
        <p:spPr bwMode="auto">
          <a:xfrm>
            <a:off x="3503613" y="5407025"/>
            <a:ext cx="3529012" cy="0"/>
          </a:xfrm>
          <a:prstGeom prst="line">
            <a:avLst/>
          </a:prstGeom>
          <a:noFill/>
          <a:ln w="19050">
            <a:solidFill>
              <a:schemeClr val="tx1"/>
            </a:solidFill>
            <a:round/>
            <a:headEnd/>
            <a:tailEnd/>
          </a:ln>
        </p:spPr>
        <p:txBody>
          <a:bodyPr/>
          <a:lstStyle/>
          <a:p>
            <a:endParaRPr lang="th-TH"/>
          </a:p>
        </p:txBody>
      </p:sp>
      <p:sp>
        <p:nvSpPr>
          <p:cNvPr id="78188" name="Line 723"/>
          <p:cNvSpPr>
            <a:spLocks noChangeShapeType="1"/>
          </p:cNvSpPr>
          <p:nvPr/>
        </p:nvSpPr>
        <p:spPr bwMode="auto">
          <a:xfrm flipV="1">
            <a:off x="7032625" y="4614863"/>
            <a:ext cx="0" cy="792162"/>
          </a:xfrm>
          <a:prstGeom prst="line">
            <a:avLst/>
          </a:prstGeom>
          <a:noFill/>
          <a:ln w="19050">
            <a:solidFill>
              <a:schemeClr val="tx1"/>
            </a:solidFill>
            <a:round/>
            <a:headEnd/>
            <a:tailEnd/>
          </a:ln>
        </p:spPr>
        <p:txBody>
          <a:bodyPr/>
          <a:lstStyle/>
          <a:p>
            <a:endParaRPr lang="th-TH"/>
          </a:p>
        </p:txBody>
      </p:sp>
      <p:sp>
        <p:nvSpPr>
          <p:cNvPr id="78189" name="Rectangle 724"/>
          <p:cNvSpPr>
            <a:spLocks noChangeArrowheads="1"/>
          </p:cNvSpPr>
          <p:nvPr/>
        </p:nvSpPr>
        <p:spPr bwMode="auto">
          <a:xfrm>
            <a:off x="6311901" y="4113214"/>
            <a:ext cx="936625" cy="504825"/>
          </a:xfrm>
          <a:prstGeom prst="rect">
            <a:avLst/>
          </a:prstGeom>
          <a:solidFill>
            <a:srgbClr val="C5F1F3"/>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90" name="Rectangle 725"/>
          <p:cNvSpPr>
            <a:spLocks noChangeArrowheads="1"/>
          </p:cNvSpPr>
          <p:nvPr/>
        </p:nvSpPr>
        <p:spPr bwMode="auto">
          <a:xfrm>
            <a:off x="6513514" y="4279900"/>
            <a:ext cx="516167" cy="230832"/>
          </a:xfrm>
          <a:prstGeom prst="rect">
            <a:avLst/>
          </a:prstGeom>
          <a:no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Global</a:t>
            </a:r>
            <a:endParaRPr lang="en-US" sz="2400" dirty="0">
              <a:latin typeface="Times" pitchFamily="18" charset="0"/>
              <a:ea typeface="MS PGothic" pitchFamily="34" charset="-128"/>
              <a:cs typeface="Angsana New" charset="-34"/>
            </a:endParaRPr>
          </a:p>
        </p:txBody>
      </p:sp>
      <p:sp>
        <p:nvSpPr>
          <p:cNvPr id="78191" name="Rectangle 726"/>
          <p:cNvSpPr>
            <a:spLocks noChangeArrowheads="1"/>
          </p:cNvSpPr>
          <p:nvPr/>
        </p:nvSpPr>
        <p:spPr bwMode="auto">
          <a:xfrm>
            <a:off x="8150225" y="2347913"/>
            <a:ext cx="871842" cy="292388"/>
          </a:xfrm>
          <a:prstGeom prst="rect">
            <a:avLst/>
          </a:prstGeom>
          <a:solidFill>
            <a:srgbClr val="D2F9BD"/>
          </a:solidFill>
          <a:ln w="9525">
            <a:noFill/>
            <a:miter lim="800000"/>
            <a:headEnd/>
            <a:tailEnd/>
          </a:ln>
        </p:spPr>
        <p:txBody>
          <a:bodyPr wrap="none" lIns="0" tIns="0" rIns="0" bIns="0">
            <a:spAutoFit/>
          </a:bodyPr>
          <a:lstStyle/>
          <a:p>
            <a:pPr eaLnBrk="0" hangingPunct="0"/>
            <a:r>
              <a:rPr lang="en-US" sz="1900" b="1" dirty="0">
                <a:ea typeface="MS PGothic" pitchFamily="34" charset="-128"/>
                <a:cs typeface="Angsana New" charset="-34"/>
              </a:rPr>
              <a:t>Stage of </a:t>
            </a:r>
            <a:endParaRPr lang="en-US" sz="2400" dirty="0">
              <a:latin typeface="Times" pitchFamily="18" charset="0"/>
              <a:ea typeface="MS PGothic" pitchFamily="34" charset="-128"/>
              <a:cs typeface="Angsana New" charset="-34"/>
            </a:endParaRPr>
          </a:p>
        </p:txBody>
      </p:sp>
      <p:sp>
        <p:nvSpPr>
          <p:cNvPr id="78192" name="Text Box 727"/>
          <p:cNvSpPr txBox="1">
            <a:spLocks noChangeArrowheads="1"/>
          </p:cNvSpPr>
          <p:nvPr/>
        </p:nvSpPr>
        <p:spPr bwMode="auto">
          <a:xfrm>
            <a:off x="7239000" y="6324601"/>
            <a:ext cx="2590068" cy="276999"/>
          </a:xfrm>
          <a:prstGeom prst="rect">
            <a:avLst/>
          </a:prstGeom>
          <a:noFill/>
          <a:ln w="9525">
            <a:solidFill>
              <a:schemeClr val="tx1"/>
            </a:solidFill>
            <a:miter lim="800000"/>
            <a:headEnd/>
            <a:tailEnd/>
          </a:ln>
        </p:spPr>
        <p:txBody>
          <a:bodyPr wrap="none">
            <a:spAutoFit/>
          </a:bodyPr>
          <a:lstStyle/>
          <a:p>
            <a:pPr eaLnBrk="0" hangingPunct="0"/>
            <a:r>
              <a:rPr lang="en-AU" sz="1200" dirty="0">
                <a:ea typeface="MS PGothic" pitchFamily="34" charset="-128"/>
                <a:cs typeface="Angsana New" charset="-34"/>
              </a:rPr>
              <a:t>Based on McMichael and Kovats, 2000</a:t>
            </a:r>
            <a:endParaRPr lang="en-US" sz="1200" dirty="0">
              <a:ea typeface="MS PGothic" pitchFamily="34" charset="-128"/>
              <a:cs typeface="Angsana New" charset="-34"/>
            </a:endParaRPr>
          </a:p>
        </p:txBody>
      </p:sp>
      <p:sp>
        <p:nvSpPr>
          <p:cNvPr id="78193" name="Rectangle 728"/>
          <p:cNvSpPr>
            <a:spLocks noChangeArrowheads="1"/>
          </p:cNvSpPr>
          <p:nvPr/>
        </p:nvSpPr>
        <p:spPr bwMode="auto">
          <a:xfrm>
            <a:off x="5680076" y="4724401"/>
            <a:ext cx="919163" cy="341313"/>
          </a:xfrm>
          <a:prstGeom prst="rect">
            <a:avLst/>
          </a:prstGeom>
          <a:solidFill>
            <a:srgbClr val="C5F1F3"/>
          </a:solidFill>
          <a:ln w="11113">
            <a:solidFill>
              <a:srgbClr val="000000"/>
            </a:solidFill>
            <a:miter lim="800000"/>
            <a:headEnd/>
            <a:tailEnd/>
          </a:ln>
        </p:spPr>
        <p:txBody>
          <a:bodyPr/>
          <a:lstStyle/>
          <a:p>
            <a:endParaRPr lang="th-TH" sz="2400">
              <a:latin typeface="Times New Roman" pitchFamily="18" charset="0"/>
              <a:ea typeface="MS PGothic" pitchFamily="34" charset="-128"/>
              <a:cs typeface="Angsana New" charset="-34"/>
            </a:endParaRPr>
          </a:p>
        </p:txBody>
      </p:sp>
      <p:sp>
        <p:nvSpPr>
          <p:cNvPr id="78194" name="Rectangle 729"/>
          <p:cNvSpPr>
            <a:spLocks noChangeArrowheads="1"/>
          </p:cNvSpPr>
          <p:nvPr/>
        </p:nvSpPr>
        <p:spPr bwMode="auto">
          <a:xfrm>
            <a:off x="5765800" y="4781550"/>
            <a:ext cx="681084" cy="230832"/>
          </a:xfrm>
          <a:prstGeom prst="rect">
            <a:avLst/>
          </a:prstGeom>
          <a:solidFill>
            <a:srgbClr val="C5F1F3"/>
          </a:solidFill>
          <a:ln w="9525">
            <a:noFill/>
            <a:miter lim="800000"/>
            <a:headEnd/>
            <a:tailEnd/>
          </a:ln>
        </p:spPr>
        <p:txBody>
          <a:bodyPr wrap="none" lIns="0" tIns="0" rIns="0" bIns="0">
            <a:spAutoFit/>
          </a:bodyPr>
          <a:lstStyle/>
          <a:p>
            <a:pPr eaLnBrk="0" hangingPunct="0"/>
            <a:r>
              <a:rPr lang="en-US" sz="1500" b="1" dirty="0">
                <a:ea typeface="MS PGothic" pitchFamily="34" charset="-128"/>
                <a:cs typeface="Angsana New" charset="-34"/>
              </a:rPr>
              <a:t>National</a:t>
            </a:r>
            <a:endParaRPr lang="en-US" sz="2400" dirty="0">
              <a:latin typeface="Times" pitchFamily="18" charset="0"/>
              <a:ea typeface="MS PGothic" pitchFamily="34" charset="-128"/>
              <a:cs typeface="Angsana New" charset="-34"/>
            </a:endParaRPr>
          </a:p>
        </p:txBody>
      </p:sp>
      <p:sp>
        <p:nvSpPr>
          <p:cNvPr id="78195" name="Rectangle 729"/>
          <p:cNvSpPr>
            <a:spLocks noGrp="1"/>
          </p:cNvSpPr>
          <p:nvPr>
            <p:ph type="title"/>
          </p:nvPr>
        </p:nvSpPr>
        <p:spPr/>
        <p:txBody>
          <a:bodyPr>
            <a:normAutofit/>
          </a:bodyPr>
          <a:lstStyle/>
          <a:p>
            <a:r>
              <a:rPr lang="en-US" dirty="0">
                <a:cs typeface="Angsana New" charset="-34"/>
              </a:rPr>
              <a:t>Example of Adaptation (Intervention) for Malaria</a:t>
            </a:r>
          </a:p>
        </p:txBody>
      </p:sp>
      <p:sp>
        <p:nvSpPr>
          <p:cNvPr id="78196" name="Text Box 730"/>
          <p:cNvSpPr txBox="1">
            <a:spLocks noChangeArrowheads="1"/>
          </p:cNvSpPr>
          <p:nvPr/>
        </p:nvSpPr>
        <p:spPr bwMode="auto">
          <a:xfrm>
            <a:off x="8915400" y="5943600"/>
            <a:ext cx="1348446" cy="369332"/>
          </a:xfrm>
          <a:prstGeom prst="rect">
            <a:avLst/>
          </a:prstGeom>
          <a:noFill/>
          <a:ln w="9525">
            <a:noFill/>
            <a:miter lim="800000"/>
            <a:headEnd/>
            <a:tailEnd/>
          </a:ln>
        </p:spPr>
        <p:txBody>
          <a:bodyPr wrap="none">
            <a:spAutoFit/>
          </a:bodyPr>
          <a:lstStyle/>
          <a:p>
            <a:r>
              <a:rPr lang="en-US" dirty="0"/>
              <a:t>WHO (2008)</a:t>
            </a:r>
            <a:endParaRPr lang="th-TH"/>
          </a:p>
        </p:txBody>
      </p:sp>
    </p:spTree>
    <p:extLst>
      <p:ext uri="{BB962C8B-B14F-4D97-AF65-F5344CB8AC3E}">
        <p14:creationId xmlns:p14="http://schemas.microsoft.com/office/powerpoint/2010/main" val="1021984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05"/>
          <p:cNvSpPr>
            <a:spLocks noGrp="1"/>
          </p:cNvSpPr>
          <p:nvPr>
            <p:ph idx="1"/>
          </p:nvPr>
        </p:nvSpPr>
        <p:spPr>
          <a:xfrm>
            <a:off x="437322" y="1542505"/>
            <a:ext cx="4601209" cy="5083581"/>
          </a:xfrm>
        </p:spPr>
        <p:txBody>
          <a:bodyPr>
            <a:normAutofit/>
          </a:bodyPr>
          <a:lstStyle/>
          <a:p>
            <a:r>
              <a:rPr lang="th-TH" sz="2400" dirty="0">
                <a:latin typeface="Calibri"/>
                <a:cs typeface="Calibri"/>
                <a:sym typeface="Trebuchet MS" pitchFamily="34" charset="0"/>
              </a:rPr>
              <a:t>In 2005, the estimated population at risk from dengue </a:t>
            </a:r>
            <a:r>
              <a:rPr lang="en-US" sz="2400" dirty="0">
                <a:latin typeface="Calibri"/>
                <a:cs typeface="Calibri"/>
                <a:sym typeface="Trebuchet MS" pitchFamily="34" charset="0"/>
              </a:rPr>
              <a:t>fever </a:t>
            </a:r>
            <a:r>
              <a:rPr lang="th-TH" sz="2400" dirty="0">
                <a:latin typeface="Calibri"/>
                <a:cs typeface="Calibri"/>
                <a:sym typeface="Trebuchet MS" pitchFamily="34" charset="0"/>
              </a:rPr>
              <a:t>in the South</a:t>
            </a:r>
            <a:r>
              <a:rPr lang="en-US" sz="2400" dirty="0">
                <a:latin typeface="Calibri"/>
                <a:cs typeface="Calibri"/>
                <a:sym typeface="Trebuchet MS" pitchFamily="34" charset="0"/>
              </a:rPr>
              <a:t> E</a:t>
            </a:r>
            <a:r>
              <a:rPr lang="th-TH" sz="2400" dirty="0">
                <a:latin typeface="Calibri"/>
                <a:cs typeface="Calibri"/>
                <a:sym typeface="Trebuchet MS" pitchFamily="34" charset="0"/>
              </a:rPr>
              <a:t>ast Asia</a:t>
            </a:r>
            <a:r>
              <a:rPr lang="en-US" sz="2400" dirty="0">
                <a:latin typeface="Calibri"/>
                <a:cs typeface="Calibri"/>
                <a:sym typeface="Trebuchet MS" pitchFamily="34" charset="0"/>
              </a:rPr>
              <a:t> R</a:t>
            </a:r>
            <a:r>
              <a:rPr lang="th-TH" sz="2400" dirty="0">
                <a:latin typeface="Calibri"/>
                <a:cs typeface="Calibri"/>
                <a:sym typeface="Trebuchet MS" pitchFamily="34" charset="0"/>
              </a:rPr>
              <a:t>egion was </a:t>
            </a:r>
            <a:r>
              <a:rPr lang="th-TH" sz="2400" dirty="0">
                <a:solidFill>
                  <a:srgbClr val="FF0000"/>
                </a:solidFill>
                <a:latin typeface="Calibri"/>
                <a:cs typeface="Calibri"/>
                <a:sym typeface="Trebuchet MS" pitchFamily="34" charset="0"/>
              </a:rPr>
              <a:t>1.3 billion</a:t>
            </a:r>
            <a:r>
              <a:rPr lang="en-US" sz="2400" dirty="0">
                <a:latin typeface="Calibri"/>
                <a:cs typeface="Calibri"/>
                <a:sym typeface="Trebuchet MS" pitchFamily="34" charset="0"/>
              </a:rPr>
              <a:t>.</a:t>
            </a:r>
            <a:endParaRPr lang="th-TH" sz="2400" dirty="0">
              <a:latin typeface="Calibri"/>
              <a:cs typeface="Calibri"/>
              <a:sym typeface="Trebuchet MS" pitchFamily="34" charset="0"/>
            </a:endParaRPr>
          </a:p>
          <a:p>
            <a:r>
              <a:rPr lang="th-TH" sz="2400" dirty="0">
                <a:latin typeface="Calibri"/>
                <a:cs typeface="Calibri"/>
                <a:sym typeface="Trebuchet MS" pitchFamily="34" charset="0"/>
              </a:rPr>
              <a:t>This is </a:t>
            </a:r>
            <a:r>
              <a:rPr lang="th-TH" sz="2400" dirty="0">
                <a:solidFill>
                  <a:srgbClr val="FF0000"/>
                </a:solidFill>
                <a:latin typeface="Calibri"/>
                <a:cs typeface="Calibri"/>
                <a:sym typeface="Trebuchet MS" pitchFamily="34" charset="0"/>
              </a:rPr>
              <a:t>52% </a:t>
            </a:r>
            <a:r>
              <a:rPr lang="th-TH" sz="2400" dirty="0">
                <a:latin typeface="Calibri"/>
                <a:cs typeface="Calibri"/>
                <a:sym typeface="Trebuchet MS" pitchFamily="34" charset="0"/>
              </a:rPr>
              <a:t>of the global estimated 2.5 billion at risk.</a:t>
            </a:r>
          </a:p>
        </p:txBody>
      </p:sp>
      <p:sp>
        <p:nvSpPr>
          <p:cNvPr id="69633" name="Shape 303"/>
          <p:cNvSpPr>
            <a:spLocks noGrp="1"/>
          </p:cNvSpPr>
          <p:nvPr>
            <p:ph type="title"/>
          </p:nvPr>
        </p:nvSpPr>
        <p:spPr/>
        <p:txBody>
          <a:bodyPr/>
          <a:lstStyle/>
          <a:p>
            <a:r>
              <a:rPr lang="th-TH" dirty="0">
                <a:latin typeface="Calibri"/>
                <a:cs typeface="Calibri"/>
                <a:sym typeface="Verdana" pitchFamily="34" charset="0"/>
              </a:rPr>
              <a:t>Dengue</a:t>
            </a:r>
            <a:r>
              <a:rPr lang="en-US" dirty="0">
                <a:latin typeface="Calibri"/>
                <a:cs typeface="Calibri"/>
                <a:sym typeface="Verdana" pitchFamily="34" charset="0"/>
              </a:rPr>
              <a:t> Fever</a:t>
            </a:r>
            <a:endParaRPr lang="th-TH" dirty="0">
              <a:latin typeface="Calibri"/>
              <a:cs typeface="Calibri"/>
              <a:sym typeface="Verdana" pitchFamily="34" charset="0"/>
            </a:endParaRPr>
          </a:p>
        </p:txBody>
      </p:sp>
      <p:sp>
        <p:nvSpPr>
          <p:cNvPr id="69635" name="Shape 304"/>
          <p:cNvSpPr>
            <a:spLocks noChangeArrowheads="1"/>
          </p:cNvSpPr>
          <p:nvPr/>
        </p:nvSpPr>
        <p:spPr bwMode="auto">
          <a:xfrm>
            <a:off x="6902181" y="1380594"/>
            <a:ext cx="4761084" cy="5245492"/>
          </a:xfrm>
          <a:prstGeom prst="rect">
            <a:avLst/>
          </a:prstGeom>
          <a:blipFill dpi="0" rotWithShape="1">
            <a:blip r:embed="rId3"/>
            <a:srcRect/>
            <a:stretch>
              <a:fillRect/>
            </a:stretch>
          </a:blipFill>
          <a:ln w="9525">
            <a:noFill/>
            <a:miter lim="800000"/>
            <a:headEnd/>
            <a:tailEnd/>
          </a:ln>
        </p:spPr>
        <p:txBody>
          <a:bodyPr/>
          <a:lstStyle/>
          <a:p>
            <a:endParaRPr lang="th-TH"/>
          </a:p>
        </p:txBody>
      </p:sp>
      <p:sp>
        <p:nvSpPr>
          <p:cNvPr id="69636" name="Shape 306"/>
          <p:cNvSpPr txBox="1">
            <a:spLocks noChangeArrowheads="1"/>
          </p:cNvSpPr>
          <p:nvPr/>
        </p:nvSpPr>
        <p:spPr bwMode="auto">
          <a:xfrm>
            <a:off x="134414" y="5959205"/>
            <a:ext cx="5951361" cy="391447"/>
          </a:xfrm>
          <a:prstGeom prst="rect">
            <a:avLst/>
          </a:prstGeom>
          <a:noFill/>
          <a:ln w="9525">
            <a:noFill/>
            <a:miter lim="800000"/>
            <a:headEnd/>
            <a:tailEnd/>
          </a:ln>
        </p:spPr>
        <p:txBody>
          <a:bodyPr lIns="91425" tIns="45700" rIns="91425" bIns="45700"/>
          <a:lstStyle/>
          <a:p>
            <a:pPr>
              <a:buClr>
                <a:srgbClr val="000000"/>
              </a:buClr>
              <a:buSzPct val="25000"/>
              <a:buFont typeface="Trebuchet MS" pitchFamily="34" charset="0"/>
              <a:buNone/>
            </a:pPr>
            <a:r>
              <a:rPr lang="th-TH" sz="2000" i="1" dirty="0">
                <a:latin typeface="Calibri"/>
                <a:cs typeface="Calibri"/>
                <a:sym typeface="Trebuchet MS" pitchFamily="34" charset="0"/>
              </a:rPr>
              <a:t>Photo credit: © Shehzad Noorani /Majority World / Still Picture</a:t>
            </a:r>
          </a:p>
        </p:txBody>
      </p:sp>
    </p:spTree>
    <p:extLst>
      <p:ext uri="{BB962C8B-B14F-4D97-AF65-F5344CB8AC3E}">
        <p14:creationId xmlns:p14="http://schemas.microsoft.com/office/powerpoint/2010/main" val="1456123291"/>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a:xfrm>
            <a:off x="8077200" y="6477001"/>
            <a:ext cx="2133600" cy="365125"/>
          </a:xfrm>
          <a:prstGeom prst="rect">
            <a:avLst/>
          </a:prstGeom>
          <a:noFill/>
        </p:spPr>
        <p:txBody>
          <a:bodyPr anchor="ctr"/>
          <a:lstStyle/>
          <a:p>
            <a:pPr algn="r">
              <a:defRPr/>
            </a:pPr>
            <a:fld id="{F8F78076-32BA-4A06-A489-61BFD3D26490}" type="slidenum">
              <a:rPr lang="en-US" sz="1200" kern="0">
                <a:solidFill>
                  <a:schemeClr val="tx1">
                    <a:tint val="75000"/>
                  </a:schemeClr>
                </a:solidFill>
                <a:latin typeface="Arial"/>
                <a:ea typeface="Arial"/>
                <a:cs typeface="Arial"/>
                <a:sym typeface="Arial"/>
              </a:rPr>
              <a:pPr algn="r">
                <a:defRPr/>
              </a:pPr>
              <a:t>49</a:t>
            </a:fld>
            <a:endParaRPr lang="en-US" sz="1200" kern="0" dirty="0">
              <a:solidFill>
                <a:schemeClr val="tx1">
                  <a:tint val="75000"/>
                </a:schemeClr>
              </a:solidFill>
              <a:latin typeface="Arial"/>
              <a:ea typeface="Arial"/>
              <a:cs typeface="Arial"/>
              <a:sym typeface="Arial"/>
            </a:endParaRPr>
          </a:p>
        </p:txBody>
      </p:sp>
      <p:sp>
        <p:nvSpPr>
          <p:cNvPr id="75779" name="Shape 442"/>
          <p:cNvSpPr>
            <a:spLocks noGrp="1"/>
          </p:cNvSpPr>
          <p:nvPr>
            <p:ph idx="1"/>
          </p:nvPr>
        </p:nvSpPr>
        <p:spPr/>
        <p:txBody>
          <a:bodyPr>
            <a:normAutofit lnSpcReduction="10000"/>
          </a:bodyPr>
          <a:lstStyle/>
          <a:p>
            <a:pPr>
              <a:lnSpc>
                <a:spcPct val="120000"/>
              </a:lnSpc>
              <a:spcAft>
                <a:spcPts val="600"/>
              </a:spcAft>
            </a:pPr>
            <a:r>
              <a:rPr lang="en-US" sz="2700" dirty="0">
                <a:cs typeface="Cordia New" pitchFamily="34" charset="-34"/>
              </a:rPr>
              <a:t>Further develop emergency medical services.</a:t>
            </a:r>
          </a:p>
          <a:p>
            <a:pPr>
              <a:lnSpc>
                <a:spcPct val="120000"/>
              </a:lnSpc>
              <a:spcAft>
                <a:spcPts val="600"/>
              </a:spcAft>
            </a:pPr>
            <a:r>
              <a:rPr lang="en-US" sz="2700" dirty="0">
                <a:solidFill>
                  <a:srgbClr val="0000FF"/>
                </a:solidFill>
                <a:cs typeface="Cordia New" pitchFamily="34" charset="-34"/>
              </a:rPr>
              <a:t>Further develop disaster response capacity.</a:t>
            </a:r>
          </a:p>
          <a:p>
            <a:pPr>
              <a:lnSpc>
                <a:spcPct val="120000"/>
              </a:lnSpc>
              <a:spcAft>
                <a:spcPts val="600"/>
              </a:spcAft>
            </a:pPr>
            <a:r>
              <a:rPr lang="en-US" sz="2700" dirty="0">
                <a:cs typeface="Cordia New" pitchFamily="34" charset="-34"/>
              </a:rPr>
              <a:t>Improve climate-sensitive diseases surveillance and controls.</a:t>
            </a:r>
          </a:p>
          <a:p>
            <a:pPr>
              <a:lnSpc>
                <a:spcPct val="120000"/>
              </a:lnSpc>
              <a:spcAft>
                <a:spcPts val="600"/>
              </a:spcAft>
            </a:pPr>
            <a:r>
              <a:rPr lang="en-US" sz="2700" dirty="0">
                <a:solidFill>
                  <a:srgbClr val="0000FF"/>
                </a:solidFill>
                <a:cs typeface="Cordia New" pitchFamily="34" charset="-34"/>
              </a:rPr>
              <a:t>Improve safe water supply and sanitation.</a:t>
            </a:r>
          </a:p>
          <a:p>
            <a:pPr>
              <a:lnSpc>
                <a:spcPct val="120000"/>
              </a:lnSpc>
              <a:spcAft>
                <a:spcPts val="600"/>
              </a:spcAft>
            </a:pPr>
            <a:r>
              <a:rPr lang="en-US" sz="2700" dirty="0">
                <a:cs typeface="Cordia New" pitchFamily="34" charset="-34"/>
              </a:rPr>
              <a:t>Improve health services.</a:t>
            </a:r>
          </a:p>
          <a:p>
            <a:pPr>
              <a:lnSpc>
                <a:spcPct val="120000"/>
              </a:lnSpc>
              <a:spcAft>
                <a:spcPts val="600"/>
              </a:spcAft>
            </a:pPr>
            <a:r>
              <a:rPr lang="en-US" sz="2700" dirty="0">
                <a:solidFill>
                  <a:srgbClr val="0000FF"/>
                </a:solidFill>
                <a:cs typeface="Cordia New" pitchFamily="34" charset="-34"/>
              </a:rPr>
              <a:t>Expand and ensure safe water supplies and improved sanitation.</a:t>
            </a:r>
          </a:p>
          <a:p>
            <a:pPr>
              <a:lnSpc>
                <a:spcPct val="120000"/>
              </a:lnSpc>
              <a:spcAft>
                <a:spcPts val="600"/>
              </a:spcAft>
            </a:pPr>
            <a:r>
              <a:rPr lang="en-US" sz="2700" dirty="0">
                <a:cs typeface="Cordia New" pitchFamily="34" charset="-34"/>
              </a:rPr>
              <a:t>Educate citizens on the risks and responses to climate-related health issues. </a:t>
            </a:r>
          </a:p>
          <a:p>
            <a:pPr>
              <a:lnSpc>
                <a:spcPct val="120000"/>
              </a:lnSpc>
              <a:spcAft>
                <a:spcPts val="600"/>
              </a:spcAft>
            </a:pPr>
            <a:r>
              <a:rPr lang="en-US" sz="2700" dirty="0">
                <a:solidFill>
                  <a:srgbClr val="0000FF"/>
                </a:solidFill>
                <a:cs typeface="Cordia New" pitchFamily="34" charset="-34"/>
              </a:rPr>
              <a:t>Address poverty, education, and gender inequalities.</a:t>
            </a:r>
          </a:p>
          <a:p>
            <a:pPr marL="0" indent="0">
              <a:lnSpc>
                <a:spcPct val="120000"/>
              </a:lnSpc>
              <a:spcAft>
                <a:spcPts val="600"/>
              </a:spcAft>
              <a:buNone/>
            </a:pPr>
            <a:endParaRPr lang="en-US" sz="2700" dirty="0">
              <a:cs typeface="Cordia New" pitchFamily="34" charset="-34"/>
            </a:endParaRPr>
          </a:p>
        </p:txBody>
      </p:sp>
      <p:sp>
        <p:nvSpPr>
          <p:cNvPr id="75778" name="Shape 441"/>
          <p:cNvSpPr>
            <a:spLocks noGrp="1"/>
          </p:cNvSpPr>
          <p:nvPr>
            <p:ph type="title"/>
          </p:nvPr>
        </p:nvSpPr>
        <p:spPr/>
        <p:txBody>
          <a:bodyPr>
            <a:normAutofit/>
          </a:bodyPr>
          <a:lstStyle/>
          <a:p>
            <a:r>
              <a:rPr lang="en-US" dirty="0">
                <a:latin typeface="Calibri"/>
                <a:cs typeface="Calibri"/>
              </a:rPr>
              <a:t>Adaptation for Health Sector</a:t>
            </a:r>
            <a:endParaRPr lang="th-TH" dirty="0">
              <a:latin typeface="Calibri"/>
              <a:cs typeface="Calibri"/>
              <a:sym typeface="Verdana" pitchFamily="34" charset="0"/>
            </a:endParaRPr>
          </a:p>
        </p:txBody>
      </p:sp>
    </p:spTree>
    <p:extLst>
      <p:ext uri="{BB962C8B-B14F-4D97-AF65-F5344CB8AC3E}">
        <p14:creationId xmlns:p14="http://schemas.microsoft.com/office/powerpoint/2010/main" val="2336871978"/>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hape 61"/>
          <p:cNvSpPr>
            <a:spLocks noGrp="1"/>
          </p:cNvSpPr>
          <p:nvPr>
            <p:ph idx="1"/>
          </p:nvPr>
        </p:nvSpPr>
        <p:spPr/>
        <p:txBody>
          <a:bodyPr>
            <a:normAutofit/>
          </a:bodyPr>
          <a:lstStyle/>
          <a:p>
            <a:pPr marL="0" indent="0">
              <a:buNone/>
            </a:pPr>
            <a:r>
              <a:rPr lang="en-US" sz="2800" i="1" dirty="0"/>
              <a:t>At the end of this session, students will be able to:</a:t>
            </a:r>
            <a:endParaRPr lang="en-US" sz="2800" dirty="0"/>
          </a:p>
          <a:p>
            <a:pPr lvl="0"/>
            <a:r>
              <a:rPr lang="en-US" sz="2800" dirty="0"/>
              <a:t>Describe the diseases likely to be exacerbated by climate change - from local, regional, and global perspectives</a:t>
            </a:r>
          </a:p>
          <a:p>
            <a:pPr lvl="0"/>
            <a:r>
              <a:rPr lang="en-US" sz="2800" dirty="0"/>
              <a:t>Identify the most vulnerable people and populations whose health could be affected by climate change</a:t>
            </a:r>
          </a:p>
          <a:p>
            <a:r>
              <a:rPr lang="en-US" sz="2800" dirty="0"/>
              <a:t>Propose possible adaptations to climate change-related human health issues, risks, and problems</a:t>
            </a:r>
            <a:endParaRPr lang="en-US" sz="2500" dirty="0"/>
          </a:p>
          <a:p>
            <a:pPr marL="0" indent="0">
              <a:lnSpc>
                <a:spcPct val="90000"/>
              </a:lnSpc>
              <a:buNone/>
            </a:pPr>
            <a:endParaRPr lang="th-TH" sz="3000" dirty="0"/>
          </a:p>
        </p:txBody>
      </p:sp>
      <p:sp>
        <p:nvSpPr>
          <p:cNvPr id="2" name="Title 1"/>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3035156329"/>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a:xfrm>
            <a:off x="8077200" y="6477001"/>
            <a:ext cx="2133600" cy="365125"/>
          </a:xfrm>
          <a:prstGeom prst="rect">
            <a:avLst/>
          </a:prstGeom>
          <a:noFill/>
        </p:spPr>
        <p:txBody>
          <a:bodyPr anchor="ctr"/>
          <a:lstStyle/>
          <a:p>
            <a:pPr algn="r">
              <a:defRPr/>
            </a:pPr>
            <a:fld id="{85320D79-965C-45E9-AA18-EA2D64A5D451}" type="slidenum">
              <a:rPr lang="en-US" sz="1200" kern="0">
                <a:solidFill>
                  <a:schemeClr val="tx1">
                    <a:tint val="75000"/>
                  </a:schemeClr>
                </a:solidFill>
                <a:latin typeface="Arial"/>
                <a:ea typeface="Arial"/>
                <a:cs typeface="Arial"/>
                <a:sym typeface="Arial"/>
              </a:rPr>
              <a:pPr algn="r">
                <a:defRPr/>
              </a:pPr>
              <a:t>50</a:t>
            </a:fld>
            <a:endParaRPr lang="en-US" sz="1200" kern="0" dirty="0">
              <a:solidFill>
                <a:schemeClr val="tx1">
                  <a:tint val="75000"/>
                </a:schemeClr>
              </a:solidFill>
              <a:latin typeface="Arial"/>
              <a:ea typeface="Arial"/>
              <a:cs typeface="Arial"/>
              <a:sym typeface="Arial"/>
            </a:endParaRPr>
          </a:p>
        </p:txBody>
      </p:sp>
      <p:sp>
        <p:nvSpPr>
          <p:cNvPr id="79875" name="Shape 442"/>
          <p:cNvSpPr>
            <a:spLocks noGrp="1"/>
          </p:cNvSpPr>
          <p:nvPr>
            <p:ph idx="1"/>
          </p:nvPr>
        </p:nvSpPr>
        <p:spPr/>
        <p:txBody>
          <a:bodyPr>
            <a:noAutofit/>
          </a:bodyPr>
          <a:lstStyle/>
          <a:p>
            <a:pPr>
              <a:spcAft>
                <a:spcPts val="600"/>
              </a:spcAft>
            </a:pPr>
            <a:r>
              <a:rPr lang="th-TH" sz="2300" dirty="0">
                <a:latin typeface="Calibri"/>
                <a:cs typeface="Calibri"/>
                <a:sym typeface="Trebuchet MS" pitchFamily="34" charset="0"/>
              </a:rPr>
              <a:t>The SEA </a:t>
            </a:r>
            <a:r>
              <a:rPr lang="en-US" sz="2300" dirty="0">
                <a:latin typeface="Calibri"/>
                <a:cs typeface="Calibri"/>
                <a:sym typeface="Trebuchet MS" pitchFamily="34" charset="0"/>
              </a:rPr>
              <a:t>R</a:t>
            </a:r>
            <a:r>
              <a:rPr lang="th-TH" sz="2300" dirty="0">
                <a:latin typeface="Calibri"/>
                <a:cs typeface="Calibri"/>
                <a:sym typeface="Trebuchet MS" pitchFamily="34" charset="0"/>
              </a:rPr>
              <a:t>egion has a large population that is currently vulnerable to a number of climate sensitive health stressors.</a:t>
            </a:r>
          </a:p>
          <a:p>
            <a:pPr>
              <a:spcAft>
                <a:spcPts val="600"/>
              </a:spcAft>
            </a:pPr>
            <a:r>
              <a:rPr lang="th-TH" sz="2300" dirty="0">
                <a:solidFill>
                  <a:schemeClr val="hlink"/>
                </a:solidFill>
                <a:latin typeface="Calibri"/>
                <a:cs typeface="Calibri"/>
                <a:sym typeface="Trebuchet MS" pitchFamily="34" charset="0"/>
              </a:rPr>
              <a:t>These stressors are already having a significant adverse health impacts in the Region.</a:t>
            </a:r>
          </a:p>
          <a:p>
            <a:pPr>
              <a:spcAft>
                <a:spcPts val="600"/>
              </a:spcAft>
            </a:pPr>
            <a:r>
              <a:rPr lang="th-TH" sz="2300" dirty="0">
                <a:latin typeface="Calibri"/>
                <a:cs typeface="Calibri"/>
                <a:sym typeface="Trebuchet MS" pitchFamily="34" charset="0"/>
              </a:rPr>
              <a:t>Climate change is likely to increase the risks linked to these stressors, and introduce new sources of risk</a:t>
            </a:r>
            <a:r>
              <a:rPr lang="en-US" sz="2300" dirty="0">
                <a:latin typeface="Calibri"/>
                <a:cs typeface="Calibri"/>
                <a:sym typeface="Trebuchet MS" pitchFamily="34" charset="0"/>
              </a:rPr>
              <a:t>.</a:t>
            </a:r>
            <a:endParaRPr lang="th-TH" sz="2300" dirty="0">
              <a:latin typeface="Calibri"/>
              <a:cs typeface="Calibri"/>
              <a:sym typeface="Trebuchet MS" pitchFamily="34" charset="0"/>
            </a:endParaRPr>
          </a:p>
          <a:p>
            <a:pPr>
              <a:spcAft>
                <a:spcPts val="600"/>
              </a:spcAft>
            </a:pPr>
            <a:r>
              <a:rPr lang="th-TH" sz="2300" dirty="0">
                <a:solidFill>
                  <a:schemeClr val="hlink"/>
                </a:solidFill>
                <a:latin typeface="Calibri"/>
                <a:cs typeface="Calibri"/>
                <a:sym typeface="Trebuchet MS" pitchFamily="34" charset="0"/>
              </a:rPr>
              <a:t>Without adaptation and mitigation</a:t>
            </a:r>
            <a:r>
              <a:rPr lang="en-US" sz="2300" dirty="0">
                <a:solidFill>
                  <a:schemeClr val="hlink"/>
                </a:solidFill>
                <a:latin typeface="Calibri"/>
                <a:cs typeface="Calibri"/>
                <a:sym typeface="Trebuchet MS" pitchFamily="34" charset="0"/>
              </a:rPr>
              <a:t>,</a:t>
            </a:r>
            <a:r>
              <a:rPr lang="th-TH" sz="2300" dirty="0">
                <a:solidFill>
                  <a:schemeClr val="hlink"/>
                </a:solidFill>
                <a:latin typeface="Calibri"/>
                <a:cs typeface="Calibri"/>
                <a:sym typeface="Trebuchet MS" pitchFamily="34" charset="0"/>
              </a:rPr>
              <a:t> climate change could result in dramatically increased health burden</a:t>
            </a:r>
            <a:r>
              <a:rPr lang="en-US" sz="2300" dirty="0">
                <a:solidFill>
                  <a:schemeClr val="hlink"/>
                </a:solidFill>
                <a:latin typeface="Calibri"/>
                <a:cs typeface="Calibri"/>
                <a:sym typeface="Trebuchet MS" pitchFamily="34" charset="0"/>
              </a:rPr>
              <a:t>s</a:t>
            </a:r>
            <a:r>
              <a:rPr lang="th-TH" sz="2300" dirty="0">
                <a:solidFill>
                  <a:schemeClr val="hlink"/>
                </a:solidFill>
                <a:latin typeface="Calibri"/>
                <a:cs typeface="Calibri"/>
                <a:sym typeface="Trebuchet MS" pitchFamily="34" charset="0"/>
              </a:rPr>
              <a:t> in the Region.</a:t>
            </a:r>
            <a:endParaRPr lang="en-US" sz="2300" dirty="0">
              <a:solidFill>
                <a:schemeClr val="hlink"/>
              </a:solidFill>
              <a:latin typeface="Calibri"/>
              <a:cs typeface="Calibri"/>
              <a:sym typeface="Trebuchet MS" pitchFamily="34" charset="0"/>
            </a:endParaRPr>
          </a:p>
          <a:p>
            <a:pPr>
              <a:spcAft>
                <a:spcPts val="600"/>
              </a:spcAft>
            </a:pPr>
            <a:r>
              <a:rPr lang="en-US" sz="2300" dirty="0">
                <a:solidFill>
                  <a:srgbClr val="000000"/>
                </a:solidFill>
                <a:latin typeface="Calibri"/>
                <a:cs typeface="Calibri"/>
                <a:sym typeface="Trebuchet MS" pitchFamily="34" charset="0"/>
              </a:rPr>
              <a:t>Much can be done now to adapt and prepare that will improve the health of millions. </a:t>
            </a:r>
            <a:endParaRPr lang="th-TH" sz="2300" dirty="0">
              <a:solidFill>
                <a:srgbClr val="000000"/>
              </a:solidFill>
              <a:latin typeface="Calibri"/>
              <a:cs typeface="Calibri"/>
              <a:sym typeface="Trebuchet MS" pitchFamily="34" charset="0"/>
            </a:endParaRPr>
          </a:p>
        </p:txBody>
      </p:sp>
      <p:sp>
        <p:nvSpPr>
          <p:cNvPr id="79874" name="Shape 441"/>
          <p:cNvSpPr>
            <a:spLocks noGrp="1"/>
          </p:cNvSpPr>
          <p:nvPr>
            <p:ph type="title"/>
          </p:nvPr>
        </p:nvSpPr>
        <p:spPr/>
        <p:txBody>
          <a:bodyPr/>
          <a:lstStyle/>
          <a:p>
            <a:r>
              <a:rPr lang="de-DE">
                <a:latin typeface="Calibri"/>
                <a:cs typeface="Calibri"/>
                <a:sym typeface="Verdana" pitchFamily="34" charset="0"/>
              </a:rPr>
              <a:t>TAKE HOME MESSAGES</a:t>
            </a:r>
            <a:endParaRPr lang="th-TH" dirty="0">
              <a:latin typeface="Calibri"/>
              <a:cs typeface="Calibri"/>
              <a:sym typeface="Verdana" pitchFamily="34" charset="0"/>
            </a:endParaRPr>
          </a:p>
        </p:txBody>
      </p:sp>
    </p:spTree>
    <p:extLst>
      <p:ext uri="{BB962C8B-B14F-4D97-AF65-F5344CB8AC3E}">
        <p14:creationId xmlns:p14="http://schemas.microsoft.com/office/powerpoint/2010/main" val="3520927447"/>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txBox="1">
            <a:spLocks noGrp="1"/>
          </p:cNvSpPr>
          <p:nvPr/>
        </p:nvSpPr>
        <p:spPr bwMode="auto">
          <a:xfrm>
            <a:off x="8077200" y="6477001"/>
            <a:ext cx="2133600" cy="365125"/>
          </a:xfrm>
          <a:prstGeom prst="rect">
            <a:avLst/>
          </a:prstGeom>
          <a:noFill/>
          <a:ln>
            <a:miter lim="800000"/>
            <a:headEnd/>
            <a:tailEnd/>
          </a:ln>
        </p:spPr>
        <p:txBody>
          <a:bodyPr anchor="ctr"/>
          <a:lstStyle/>
          <a:p>
            <a:pPr algn="r">
              <a:defRPr/>
            </a:pPr>
            <a:fld id="{5A031068-C01B-4351-8AE9-BAF171A9CA23}" type="slidenum">
              <a:rPr lang="en-US" sz="1200" kern="0">
                <a:solidFill>
                  <a:srgbClr val="FFFFFF"/>
                </a:solidFill>
                <a:ea typeface="Arial"/>
              </a:rPr>
              <a:pPr algn="r">
                <a:defRPr/>
              </a:pPr>
              <a:t>51</a:t>
            </a:fld>
            <a:endParaRPr lang="en-US" sz="1200" kern="0" dirty="0">
              <a:solidFill>
                <a:srgbClr val="FFFFFF"/>
              </a:solidFill>
              <a:ea typeface="Arial"/>
            </a:endParaRPr>
          </a:p>
        </p:txBody>
      </p:sp>
      <p:sp>
        <p:nvSpPr>
          <p:cNvPr id="34820" name="Shape 61"/>
          <p:cNvSpPr>
            <a:spLocks noGrp="1"/>
          </p:cNvSpPr>
          <p:nvPr>
            <p:ph idx="1"/>
          </p:nvPr>
        </p:nvSpPr>
        <p:spPr/>
        <p:txBody>
          <a:bodyPr>
            <a:normAutofit/>
          </a:bodyPr>
          <a:lstStyle/>
          <a:p>
            <a:pPr>
              <a:spcAft>
                <a:spcPts val="600"/>
              </a:spcAft>
            </a:pPr>
            <a:r>
              <a:rPr lang="th-TH" dirty="0">
                <a:solidFill>
                  <a:srgbClr val="000000"/>
                </a:solidFill>
                <a:latin typeface="Calibri"/>
                <a:cs typeface="Calibri"/>
                <a:sym typeface="Trebuchet MS" pitchFamily="34" charset="0"/>
              </a:rPr>
              <a:t>Where is the most vulnerable area in your country that affected by climate change/natural disaters?</a:t>
            </a:r>
          </a:p>
          <a:p>
            <a:pPr>
              <a:spcAft>
                <a:spcPts val="600"/>
              </a:spcAft>
            </a:pPr>
            <a:r>
              <a:rPr lang="th-TH" dirty="0">
                <a:solidFill>
                  <a:srgbClr val="000000"/>
                </a:solidFill>
                <a:latin typeface="Calibri"/>
                <a:cs typeface="Calibri"/>
              </a:rPr>
              <a:t>Who are the most vulnerable in your communities/country?</a:t>
            </a:r>
          </a:p>
          <a:p>
            <a:pPr>
              <a:spcAft>
                <a:spcPts val="600"/>
              </a:spcAft>
            </a:pPr>
            <a:r>
              <a:rPr lang="th-TH" dirty="0">
                <a:solidFill>
                  <a:srgbClr val="000000"/>
                </a:solidFill>
                <a:latin typeface="Calibri"/>
                <a:cs typeface="Calibri"/>
                <a:sym typeface="Trebuchet MS" pitchFamily="34" charset="0"/>
              </a:rPr>
              <a:t>In your communities,</a:t>
            </a:r>
            <a:r>
              <a:rPr lang="en-US" dirty="0">
                <a:solidFill>
                  <a:srgbClr val="000000"/>
                </a:solidFill>
                <a:latin typeface="Calibri"/>
                <a:cs typeface="Calibri"/>
                <a:sym typeface="Trebuchet MS" pitchFamily="34" charset="0"/>
              </a:rPr>
              <a:t> w</a:t>
            </a:r>
            <a:r>
              <a:rPr lang="th-TH" dirty="0">
                <a:solidFill>
                  <a:srgbClr val="000000"/>
                </a:solidFill>
                <a:latin typeface="Calibri"/>
                <a:cs typeface="Calibri"/>
                <a:sym typeface="Trebuchet MS" pitchFamily="34" charset="0"/>
              </a:rPr>
              <a:t>hat </a:t>
            </a:r>
            <a:r>
              <a:rPr lang="en-US" dirty="0">
                <a:solidFill>
                  <a:srgbClr val="000000"/>
                </a:solidFill>
                <a:latin typeface="Calibri"/>
                <a:cs typeface="Calibri"/>
                <a:sym typeface="Trebuchet MS" pitchFamily="34" charset="0"/>
              </a:rPr>
              <a:t>illnesses/</a:t>
            </a:r>
            <a:r>
              <a:rPr lang="th-TH" dirty="0">
                <a:solidFill>
                  <a:srgbClr val="000000"/>
                </a:solidFill>
                <a:latin typeface="Calibri"/>
                <a:cs typeface="Calibri"/>
                <a:sym typeface="Trebuchet MS" pitchFamily="34" charset="0"/>
              </a:rPr>
              <a:t>diseases that always occur</a:t>
            </a:r>
            <a:r>
              <a:rPr lang="en-US" dirty="0">
                <a:solidFill>
                  <a:srgbClr val="000000"/>
                </a:solidFill>
                <a:latin typeface="Calibri"/>
                <a:cs typeface="Calibri"/>
                <a:sym typeface="Trebuchet MS" pitchFamily="34" charset="0"/>
              </a:rPr>
              <a:t>r</a:t>
            </a:r>
            <a:r>
              <a:rPr lang="th-TH" dirty="0">
                <a:solidFill>
                  <a:srgbClr val="000000"/>
                </a:solidFill>
                <a:latin typeface="Calibri"/>
                <a:cs typeface="Calibri"/>
                <a:sym typeface="Trebuchet MS" pitchFamily="34" charset="0"/>
              </a:rPr>
              <a:t>ed/happened caused by climate change (</a:t>
            </a:r>
            <a:r>
              <a:rPr lang="en-US" dirty="0">
                <a:solidFill>
                  <a:srgbClr val="000000"/>
                </a:solidFill>
                <a:latin typeface="Calibri"/>
                <a:cs typeface="Calibri"/>
                <a:sym typeface="Trebuchet MS" pitchFamily="34" charset="0"/>
              </a:rPr>
              <a:t>f</a:t>
            </a:r>
            <a:r>
              <a:rPr lang="th-TH" dirty="0">
                <a:solidFill>
                  <a:srgbClr val="000000"/>
                </a:solidFill>
                <a:latin typeface="Calibri"/>
                <a:cs typeface="Calibri"/>
                <a:sym typeface="Trebuchet MS" pitchFamily="34" charset="0"/>
              </a:rPr>
              <a:t>lood, </a:t>
            </a:r>
            <a:r>
              <a:rPr lang="en-US" dirty="0">
                <a:solidFill>
                  <a:srgbClr val="000000"/>
                </a:solidFill>
                <a:latin typeface="Calibri"/>
                <a:cs typeface="Calibri"/>
                <a:sym typeface="Trebuchet MS" pitchFamily="34" charset="0"/>
              </a:rPr>
              <a:t>d</a:t>
            </a:r>
            <a:r>
              <a:rPr lang="th-TH" dirty="0">
                <a:solidFill>
                  <a:srgbClr val="000000"/>
                </a:solidFill>
                <a:latin typeface="Calibri"/>
                <a:cs typeface="Calibri"/>
                <a:sym typeface="Trebuchet MS" pitchFamily="34" charset="0"/>
              </a:rPr>
              <a:t>r</a:t>
            </a:r>
            <a:r>
              <a:rPr lang="en-US" dirty="0">
                <a:solidFill>
                  <a:srgbClr val="000000"/>
                </a:solidFill>
                <a:latin typeface="Calibri"/>
                <a:cs typeface="Calibri"/>
                <a:sym typeface="Trebuchet MS" pitchFamily="34" charset="0"/>
              </a:rPr>
              <a:t>o</a:t>
            </a:r>
            <a:r>
              <a:rPr lang="th-TH" dirty="0">
                <a:solidFill>
                  <a:srgbClr val="000000"/>
                </a:solidFill>
                <a:latin typeface="Calibri"/>
                <a:cs typeface="Calibri"/>
                <a:sym typeface="Trebuchet MS" pitchFamily="34" charset="0"/>
              </a:rPr>
              <a:t>ught, </a:t>
            </a:r>
            <a:r>
              <a:rPr lang="en-US" dirty="0">
                <a:solidFill>
                  <a:srgbClr val="000000"/>
                </a:solidFill>
                <a:latin typeface="Calibri"/>
                <a:cs typeface="Calibri"/>
                <a:sym typeface="Trebuchet MS" pitchFamily="34" charset="0"/>
              </a:rPr>
              <a:t>s</a:t>
            </a:r>
            <a:r>
              <a:rPr lang="th-TH" dirty="0">
                <a:solidFill>
                  <a:srgbClr val="000000"/>
                </a:solidFill>
                <a:latin typeface="Calibri"/>
                <a:cs typeface="Calibri"/>
                <a:sym typeface="Trebuchet MS" pitchFamily="34" charset="0"/>
              </a:rPr>
              <a:t>tor</a:t>
            </a:r>
            <a:r>
              <a:rPr lang="en-US" dirty="0">
                <a:solidFill>
                  <a:srgbClr val="000000"/>
                </a:solidFill>
                <a:latin typeface="Calibri"/>
                <a:cs typeface="Calibri"/>
                <a:sym typeface="Trebuchet MS" pitchFamily="34" charset="0"/>
              </a:rPr>
              <a:t>ms</a:t>
            </a:r>
            <a:r>
              <a:rPr lang="th-TH" dirty="0">
                <a:solidFill>
                  <a:srgbClr val="000000"/>
                </a:solidFill>
                <a:latin typeface="Calibri"/>
                <a:cs typeface="Calibri"/>
                <a:sym typeface="Trebuchet MS" pitchFamily="34" charset="0"/>
              </a:rPr>
              <a:t>, </a:t>
            </a:r>
            <a:r>
              <a:rPr lang="en-US" dirty="0">
                <a:solidFill>
                  <a:srgbClr val="000000"/>
                </a:solidFill>
                <a:latin typeface="Calibri"/>
                <a:cs typeface="Calibri"/>
                <a:sym typeface="Trebuchet MS" pitchFamily="34" charset="0"/>
              </a:rPr>
              <a:t>and so on)?</a:t>
            </a:r>
            <a:endParaRPr lang="th-TH" dirty="0">
              <a:solidFill>
                <a:srgbClr val="000000"/>
              </a:solidFill>
              <a:latin typeface="Calibri"/>
              <a:cs typeface="Calibri"/>
              <a:sym typeface="Trebuchet MS" pitchFamily="34" charset="0"/>
            </a:endParaRPr>
          </a:p>
        </p:txBody>
      </p:sp>
      <p:sp>
        <p:nvSpPr>
          <p:cNvPr id="2" name="Title 1"/>
          <p:cNvSpPr>
            <a:spLocks noGrp="1"/>
          </p:cNvSpPr>
          <p:nvPr>
            <p:ph type="title"/>
          </p:nvPr>
        </p:nvSpPr>
        <p:spPr/>
        <p:txBody>
          <a:bodyPr/>
          <a:lstStyle/>
          <a:p>
            <a:r>
              <a:rPr lang="en-US" dirty="0"/>
              <a:t>Discussion Questions</a:t>
            </a:r>
          </a:p>
        </p:txBody>
      </p:sp>
    </p:spTree>
    <p:extLst>
      <p:ext uri="{BB962C8B-B14F-4D97-AF65-F5344CB8AC3E}">
        <p14:creationId xmlns:p14="http://schemas.microsoft.com/office/powerpoint/2010/main" val="476398417"/>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txBox="1">
            <a:spLocks noGrp="1"/>
          </p:cNvSpPr>
          <p:nvPr/>
        </p:nvSpPr>
        <p:spPr bwMode="auto">
          <a:xfrm>
            <a:off x="8077200" y="6477001"/>
            <a:ext cx="2133600" cy="365125"/>
          </a:xfrm>
          <a:prstGeom prst="rect">
            <a:avLst/>
          </a:prstGeom>
          <a:noFill/>
          <a:ln>
            <a:miter lim="800000"/>
            <a:headEnd/>
            <a:tailEnd/>
          </a:ln>
        </p:spPr>
        <p:txBody>
          <a:bodyPr anchor="ctr"/>
          <a:lstStyle/>
          <a:p>
            <a:pPr algn="r">
              <a:defRPr/>
            </a:pPr>
            <a:fld id="{035FDF69-2F78-4521-9D11-73AFB0D16BF7}" type="slidenum">
              <a:rPr lang="en-US" sz="1200" kern="0">
                <a:solidFill>
                  <a:srgbClr val="FFFFFF"/>
                </a:solidFill>
                <a:ea typeface="Arial"/>
              </a:rPr>
              <a:pPr algn="r">
                <a:defRPr/>
              </a:pPr>
              <a:t>52</a:t>
            </a:fld>
            <a:endParaRPr lang="en-US" sz="1200" kern="0" dirty="0">
              <a:solidFill>
                <a:srgbClr val="FFFFFF"/>
              </a:solidFill>
              <a:ea typeface="Arial"/>
            </a:endParaRPr>
          </a:p>
        </p:txBody>
      </p:sp>
      <p:sp>
        <p:nvSpPr>
          <p:cNvPr id="73731" name="Shape 442"/>
          <p:cNvSpPr>
            <a:spLocks noGrp="1"/>
          </p:cNvSpPr>
          <p:nvPr>
            <p:ph idx="1"/>
          </p:nvPr>
        </p:nvSpPr>
        <p:spPr/>
        <p:txBody>
          <a:bodyPr>
            <a:normAutofit/>
          </a:bodyPr>
          <a:lstStyle/>
          <a:p>
            <a:pPr marL="0" indent="0">
              <a:buNone/>
            </a:pPr>
            <a:r>
              <a:rPr lang="en-US" sz="2500" dirty="0">
                <a:solidFill>
                  <a:schemeClr val="tx1"/>
                </a:solidFill>
                <a:cs typeface="Cordia New" pitchFamily="34" charset="-34"/>
              </a:rPr>
              <a:t>Four fundamental questions should be carefully considered in designing adaptation strategies:</a:t>
            </a:r>
          </a:p>
          <a:p>
            <a:endParaRPr lang="en-US" sz="2500" dirty="0">
              <a:solidFill>
                <a:schemeClr val="tx1"/>
              </a:solidFill>
              <a:cs typeface="Cordia New" pitchFamily="34" charset="-34"/>
            </a:endParaRPr>
          </a:p>
          <a:p>
            <a:pPr marL="514350" indent="-514350">
              <a:buFont typeface="+mj-lt"/>
              <a:buAutoNum type="arabicPeriod"/>
            </a:pPr>
            <a:r>
              <a:rPr lang="en-US" sz="2500" dirty="0">
                <a:solidFill>
                  <a:schemeClr val="tx1"/>
                </a:solidFill>
                <a:cs typeface="Cordia New" pitchFamily="34" charset="-34"/>
              </a:rPr>
              <a:t> What are we adapting to?</a:t>
            </a:r>
          </a:p>
          <a:p>
            <a:pPr marL="514350" indent="-514350">
              <a:buFont typeface="+mj-lt"/>
              <a:buAutoNum type="arabicPeriod"/>
            </a:pPr>
            <a:r>
              <a:rPr lang="en-US" sz="2500" dirty="0">
                <a:solidFill>
                  <a:schemeClr val="tx1"/>
                </a:solidFill>
                <a:cs typeface="Cordia New" pitchFamily="34" charset="-34"/>
              </a:rPr>
              <a:t> Who adapts? / Who is vulnerable?</a:t>
            </a:r>
          </a:p>
          <a:p>
            <a:pPr marL="514350" indent="-514350">
              <a:buFont typeface="+mj-lt"/>
              <a:buAutoNum type="arabicPeriod"/>
            </a:pPr>
            <a:r>
              <a:rPr lang="en-US" sz="2500" dirty="0">
                <a:solidFill>
                  <a:schemeClr val="tx1"/>
                </a:solidFill>
                <a:cs typeface="Cordia New" pitchFamily="34" charset="-34"/>
              </a:rPr>
              <a:t> How do we adapt? and </a:t>
            </a:r>
          </a:p>
          <a:p>
            <a:pPr marL="514350" indent="-514350">
              <a:buFont typeface="+mj-lt"/>
              <a:buAutoNum type="arabicPeriod"/>
            </a:pPr>
            <a:r>
              <a:rPr lang="en-US" sz="2500" dirty="0">
                <a:solidFill>
                  <a:schemeClr val="tx1"/>
                </a:solidFill>
                <a:cs typeface="Cordia New" pitchFamily="34" charset="-34"/>
              </a:rPr>
              <a:t> What do we want to achieve? </a:t>
            </a:r>
          </a:p>
        </p:txBody>
      </p:sp>
      <p:sp>
        <p:nvSpPr>
          <p:cNvPr id="2" name="Title 1"/>
          <p:cNvSpPr>
            <a:spLocks noGrp="1"/>
          </p:cNvSpPr>
          <p:nvPr>
            <p:ph type="title"/>
          </p:nvPr>
        </p:nvSpPr>
        <p:spPr/>
        <p:txBody>
          <a:bodyPr/>
          <a:lstStyle/>
          <a:p>
            <a:r>
              <a:rPr lang="en-US" dirty="0"/>
              <a:t>Discussion Questions</a:t>
            </a:r>
          </a:p>
        </p:txBody>
      </p:sp>
    </p:spTree>
    <p:extLst>
      <p:ext uri="{BB962C8B-B14F-4D97-AF65-F5344CB8AC3E}">
        <p14:creationId xmlns:p14="http://schemas.microsoft.com/office/powerpoint/2010/main" val="3694705602"/>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775" y="1466850"/>
            <a:ext cx="10515600" cy="4351338"/>
          </a:xfrm>
        </p:spPr>
        <p:txBody>
          <a:bodyPr vert="horz" lIns="91440" tIns="45720" rIns="91440" bIns="45720" rtlCol="0" anchor="t">
            <a:normAutofit/>
          </a:bodyPr>
          <a:lstStyle/>
          <a:p>
            <a:pPr marL="0" indent="0">
              <a:buNone/>
            </a:pPr>
            <a:r>
              <a:rPr lang="en-US" sz="2000" dirty="0">
                <a:hlinkClick r:id="rId3"/>
              </a:rPr>
              <a:t>http://www.pbslearningmedia.org/resource/envh10.sci.life.eco.cchealth/climate-change-and-human-health/</a:t>
            </a:r>
          </a:p>
          <a:p>
            <a:pPr marL="0" indent="0">
              <a:buNone/>
            </a:pPr>
            <a:endParaRPr lang="en-US" sz="2000" dirty="0">
              <a:hlinkClick r:id="rId3"/>
            </a:endParaRPr>
          </a:p>
          <a:p>
            <a:pPr marL="0" indent="0">
              <a:buNone/>
            </a:pPr>
            <a:endParaRPr lang="en-US" sz="2000" dirty="0">
              <a:hlinkClick r:id="rId3"/>
            </a:endParaRPr>
          </a:p>
          <a:p>
            <a:pPr marL="0" indent="0">
              <a:buNone/>
            </a:pPr>
            <a:endParaRPr lang="en-US" sz="2000" dirty="0"/>
          </a:p>
        </p:txBody>
      </p:sp>
      <p:sp>
        <p:nvSpPr>
          <p:cNvPr id="2" name="Title 1"/>
          <p:cNvSpPr>
            <a:spLocks noGrp="1"/>
          </p:cNvSpPr>
          <p:nvPr>
            <p:ph type="title"/>
          </p:nvPr>
        </p:nvSpPr>
        <p:spPr/>
        <p:txBody>
          <a:bodyPr/>
          <a:lstStyle/>
          <a:p>
            <a:r>
              <a:rPr lang="en-US" dirty="0"/>
              <a:t>Exercise: Video and Discussion</a:t>
            </a:r>
          </a:p>
        </p:txBody>
      </p:sp>
      <p:pic>
        <p:nvPicPr>
          <p:cNvPr id="4" name="Picture 3"/>
          <p:cNvPicPr>
            <a:picLocks noChangeAspect="1"/>
          </p:cNvPicPr>
          <p:nvPr/>
        </p:nvPicPr>
        <p:blipFill>
          <a:blip r:embed="rId4"/>
          <a:stretch>
            <a:fillRect/>
          </a:stretch>
        </p:blipFill>
        <p:spPr>
          <a:xfrm>
            <a:off x="2888567" y="2189430"/>
            <a:ext cx="5825630" cy="4500585"/>
          </a:xfrm>
          <a:prstGeom prst="rect">
            <a:avLst/>
          </a:prstGeom>
        </p:spPr>
      </p:pic>
    </p:spTree>
    <p:extLst>
      <p:ext uri="{BB962C8B-B14F-4D97-AF65-F5344CB8AC3E}">
        <p14:creationId xmlns:p14="http://schemas.microsoft.com/office/powerpoint/2010/main" val="3330705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hlinkClick r:id="rId3"/>
              </a:rPr>
              <a:t>http://</a:t>
            </a:r>
            <a:r>
              <a:rPr lang="en-US" sz="2000" dirty="0" err="1">
                <a:hlinkClick r:id="rId3"/>
              </a:rPr>
              <a:t>ecohealth.wisc.edu</a:t>
            </a:r>
            <a:r>
              <a:rPr lang="en-US" sz="2000" dirty="0">
                <a:hlinkClick r:id="rId3"/>
              </a:rPr>
              <a:t>/</a:t>
            </a:r>
            <a:r>
              <a:rPr lang="en-US" sz="2000" dirty="0" err="1">
                <a:hlinkClick r:id="rId3"/>
              </a:rPr>
              <a:t>index.php?option</a:t>
            </a:r>
            <a:r>
              <a:rPr lang="en-US" sz="2000" dirty="0">
                <a:hlinkClick r:id="rId3"/>
              </a:rPr>
              <a:t>=</a:t>
            </a:r>
            <a:r>
              <a:rPr lang="en-US" sz="2000" dirty="0" err="1">
                <a:hlinkClick r:id="rId3"/>
              </a:rPr>
              <a:t>com_content&amp;view</a:t>
            </a:r>
            <a:r>
              <a:rPr lang="en-US" sz="2000" dirty="0">
                <a:hlinkClick r:id="rId3"/>
              </a:rPr>
              <a:t>=</a:t>
            </a:r>
            <a:r>
              <a:rPr lang="en-US" sz="2000" dirty="0" err="1">
                <a:hlinkClick r:id="rId3"/>
              </a:rPr>
              <a:t>article&amp;id</a:t>
            </a:r>
            <a:r>
              <a:rPr lang="en-US" sz="2000" dirty="0">
                <a:hlinkClick r:id="rId3"/>
              </a:rPr>
              <a:t>=181%3Ateachers-lp-birds-article&amp;catid=130&amp;Itemid=272</a:t>
            </a:r>
            <a:endParaRPr lang="en-US" sz="2000" dirty="0"/>
          </a:p>
        </p:txBody>
      </p:sp>
      <p:sp>
        <p:nvSpPr>
          <p:cNvPr id="2" name="Title 1"/>
          <p:cNvSpPr>
            <a:spLocks noGrp="1"/>
          </p:cNvSpPr>
          <p:nvPr>
            <p:ph type="title"/>
          </p:nvPr>
        </p:nvSpPr>
        <p:spPr/>
        <p:txBody>
          <a:bodyPr>
            <a:normAutofit/>
          </a:bodyPr>
          <a:lstStyle/>
          <a:p>
            <a:r>
              <a:rPr lang="en-US" dirty="0"/>
              <a:t>Exercise: Birds, mosquitos, and viruses</a:t>
            </a:r>
          </a:p>
        </p:txBody>
      </p:sp>
      <p:pic>
        <p:nvPicPr>
          <p:cNvPr id="4" name="Picture 3"/>
          <p:cNvPicPr>
            <a:picLocks noChangeAspect="1"/>
          </p:cNvPicPr>
          <p:nvPr/>
        </p:nvPicPr>
        <p:blipFill>
          <a:blip r:embed="rId4"/>
          <a:stretch>
            <a:fillRect/>
          </a:stretch>
        </p:blipFill>
        <p:spPr>
          <a:xfrm>
            <a:off x="2424458" y="2560647"/>
            <a:ext cx="7208439" cy="4196089"/>
          </a:xfrm>
          <a:prstGeom prst="rect">
            <a:avLst/>
          </a:prstGeom>
        </p:spPr>
      </p:pic>
    </p:spTree>
    <p:extLst>
      <p:ext uri="{BB962C8B-B14F-4D97-AF65-F5344CB8AC3E}">
        <p14:creationId xmlns:p14="http://schemas.microsoft.com/office/powerpoint/2010/main" val="3835901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0" indent="0">
              <a:buNone/>
            </a:pPr>
            <a:r>
              <a:rPr lang="en-US" sz="1800" dirty="0"/>
              <a:t>McMichael, Anthony J., Rosalie E. Woodruff, and Simon Hales. </a:t>
            </a:r>
            <a:r>
              <a:rPr lang="en-US" sz="1800" b="1" dirty="0"/>
              <a:t>"Climate change and human health: present and future risks."</a:t>
            </a:r>
            <a:r>
              <a:rPr lang="en-US" sz="1800" dirty="0"/>
              <a:t> The Lancet 367.9513 (2006): 859-869.  </a:t>
            </a:r>
            <a:r>
              <a:rPr lang="en-US" sz="1800" dirty="0">
                <a:hlinkClick r:id="rId2"/>
              </a:rPr>
              <a:t>http://laes.hcwh3.seguetech.com/sites/default/files/documents-files/151/Climate_Chg_Human_Health.pdf</a:t>
            </a:r>
            <a:endParaRPr lang="en-US" sz="1800" b="1" dirty="0"/>
          </a:p>
          <a:p>
            <a:pPr marL="0" indent="0">
              <a:buNone/>
            </a:pPr>
            <a:r>
              <a:rPr lang="en-US" sz="1800" b="1" dirty="0"/>
              <a:t>Climate change and human health - risks and responses. </a:t>
            </a:r>
            <a:r>
              <a:rPr lang="en-US" sz="1800" dirty="0"/>
              <a:t>2003. World Health Organization</a:t>
            </a:r>
          </a:p>
          <a:p>
            <a:pPr marL="0" indent="0">
              <a:buNone/>
            </a:pPr>
            <a:r>
              <a:rPr lang="en-US" sz="1800" dirty="0">
                <a:hlinkClick r:id="rId3"/>
              </a:rPr>
              <a:t>http://www.who.int/entity/globalchange/publications/climchange.pdf?ua=1</a:t>
            </a:r>
            <a:endParaRPr lang="en-US" sz="1800" dirty="0"/>
          </a:p>
          <a:p>
            <a:pPr marL="0" indent="0">
              <a:buNone/>
            </a:pPr>
            <a:r>
              <a:rPr lang="en-US" sz="1800" dirty="0"/>
              <a:t>Summary of above document (Also available in Spanish, French, and Russian)</a:t>
            </a:r>
          </a:p>
          <a:p>
            <a:pPr marL="0" indent="0">
              <a:buNone/>
            </a:pPr>
            <a:r>
              <a:rPr lang="en-US" sz="1800" dirty="0">
                <a:hlinkClick r:id="rId4"/>
              </a:rPr>
              <a:t>http://www.who.int/globalchange/publications/cchhsummary/en/</a:t>
            </a:r>
            <a:endParaRPr lang="en-US" sz="1800" dirty="0"/>
          </a:p>
          <a:p>
            <a:pPr marL="0" indent="0">
              <a:buNone/>
            </a:pPr>
            <a:r>
              <a:rPr lang="en-US" sz="1800" dirty="0"/>
              <a:t>McCarthy, James J., ed. </a:t>
            </a:r>
            <a:r>
              <a:rPr lang="en-US" sz="1800" b="1" dirty="0"/>
              <a:t>Climate change 2001: impacts, adaptation, and vulnerability: contribution of Working Group II to the third assessment report of the Intergovernmental Panel on Climate Change.</a:t>
            </a:r>
            <a:r>
              <a:rPr lang="en-US" sz="1800" dirty="0"/>
              <a:t> Cambridge University Press, 2001.</a:t>
            </a:r>
          </a:p>
          <a:p>
            <a:pPr marL="0" indent="0">
              <a:buNone/>
            </a:pPr>
            <a:r>
              <a:rPr lang="en-US" sz="1800" dirty="0">
                <a:hlinkClick r:id="rId5"/>
              </a:rPr>
              <a:t>https://</a:t>
            </a:r>
            <a:r>
              <a:rPr lang="en-US" sz="1800" dirty="0" err="1">
                <a:hlinkClick r:id="rId5"/>
              </a:rPr>
              <a:t>ipcc.ch</a:t>
            </a:r>
            <a:r>
              <a:rPr lang="en-US" sz="1800" dirty="0">
                <a:hlinkClick r:id="rId5"/>
              </a:rPr>
              <a:t>/</a:t>
            </a:r>
            <a:r>
              <a:rPr lang="en-US" sz="1800" dirty="0" err="1">
                <a:hlinkClick r:id="rId5"/>
              </a:rPr>
              <a:t>ipccreports</a:t>
            </a:r>
            <a:r>
              <a:rPr lang="en-US" sz="1800" dirty="0">
                <a:hlinkClick r:id="rId5"/>
              </a:rPr>
              <a:t>/tar/wg2/</a:t>
            </a:r>
            <a:r>
              <a:rPr lang="en-US" sz="1800" dirty="0" err="1">
                <a:hlinkClick r:id="rId5"/>
              </a:rPr>
              <a:t>pdf</a:t>
            </a:r>
            <a:r>
              <a:rPr lang="en-US" sz="1800" dirty="0">
                <a:hlinkClick r:id="rId5"/>
              </a:rPr>
              <a:t>/wg2TARfrontmatter.pdf</a:t>
            </a:r>
            <a:endParaRPr lang="en-US" sz="1800" dirty="0"/>
          </a:p>
          <a:p>
            <a:pPr marL="0" indent="0">
              <a:buNone/>
            </a:pPr>
            <a:endParaRPr lang="en-US" sz="1800" dirty="0"/>
          </a:p>
        </p:txBody>
      </p:sp>
      <p:sp>
        <p:nvSpPr>
          <p:cNvPr id="5" name="Title 4"/>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223338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500" dirty="0"/>
              <a:t>What was useful?</a:t>
            </a:r>
          </a:p>
          <a:p>
            <a:r>
              <a:rPr lang="en-US" sz="2500" dirty="0"/>
              <a:t>What is missing? </a:t>
            </a:r>
          </a:p>
          <a:p>
            <a:r>
              <a:rPr lang="en-US" sz="2500" dirty="0"/>
              <a:t>How did you, or would you, modify the materials to make them better fit your instructional context? </a:t>
            </a:r>
          </a:p>
          <a:p>
            <a:r>
              <a:rPr lang="en-US" sz="2500" dirty="0"/>
              <a:t>Please share your experience and modifications here: </a:t>
            </a:r>
            <a:r>
              <a:rPr lang="en-US" sz="2500" dirty="0">
                <a:hlinkClick r:id="rId3"/>
              </a:rPr>
              <a:t>climatecurriculum@googlegroups.com</a:t>
            </a:r>
            <a:r>
              <a:rPr lang="en-US" sz="2500" dirty="0"/>
              <a:t> </a:t>
            </a:r>
          </a:p>
        </p:txBody>
      </p:sp>
      <p:sp>
        <p:nvSpPr>
          <p:cNvPr id="2" name="Title 1"/>
          <p:cNvSpPr>
            <a:spLocks noGrp="1"/>
          </p:cNvSpPr>
          <p:nvPr>
            <p:ph type="title"/>
          </p:nvPr>
        </p:nvSpPr>
        <p:spPr/>
        <p:txBody>
          <a:bodyPr/>
          <a:lstStyle/>
          <a:p>
            <a:r>
              <a:rPr lang="en-US" dirty="0">
                <a:uFillTx/>
              </a:rPr>
              <a:t>Instructor Review of Materials</a:t>
            </a:r>
          </a:p>
        </p:txBody>
      </p:sp>
    </p:spTree>
    <p:extLst>
      <p:ext uri="{BB962C8B-B14F-4D97-AF65-F5344CB8AC3E}">
        <p14:creationId xmlns:p14="http://schemas.microsoft.com/office/powerpoint/2010/main" val="3437895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USAID. 2016. </a:t>
            </a:r>
            <a:r>
              <a:rPr lang="de-DE" sz="2000" i="1" dirty="0"/>
              <a:t>Bangladesh Climate-Resilient </a:t>
            </a:r>
            <a:r>
              <a:rPr lang="de-DE" sz="2000" i="1"/>
              <a:t>Ecosystem Curriculum (BACUM)</a:t>
            </a:r>
            <a:r>
              <a:rPr lang="de-DE" sz="2000"/>
              <a:t>. </a:t>
            </a:r>
            <a:r>
              <a:rPr lang="de-DE" sz="2000" dirty="0"/>
              <a:t>USAID‘s Climate-Resilient </a:t>
            </a:r>
            <a:r>
              <a:rPr lang="en-US" sz="2000" dirty="0"/>
              <a:t>Ecosystems and Livelihoods (CREL) Project.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2367480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Winrock International</a:t>
            </a:r>
            <a:br>
              <a:rPr lang="de-DE" sz="2400" dirty="0">
                <a:effectLst/>
                <a:latin typeface="Calibri" panose="020F0502020204030204" pitchFamily="34" charset="0"/>
              </a:rPr>
            </a:br>
            <a:br>
              <a:rPr lang="de-DE" sz="2400" dirty="0">
                <a:effectLst/>
                <a:latin typeface="Calibri" panose="020F0502020204030204" pitchFamily="34" charset="0"/>
              </a:rPr>
            </a:br>
            <a:r>
              <a:rPr lang="en-US" sz="2400" b="0" dirty="0">
                <a:effectLst/>
              </a:rPr>
              <a:t>House 13/B, Road 54, </a:t>
            </a:r>
            <a:r>
              <a:rPr lang="en-US" sz="2400" b="0" dirty="0" err="1">
                <a:effectLst/>
              </a:rPr>
              <a:t>Gulshan</a:t>
            </a:r>
            <a:r>
              <a:rPr lang="en-US" sz="2400" b="0" dirty="0">
                <a:effectLst/>
              </a:rPr>
              <a:t> 2, Dhaka 1212</a:t>
            </a:r>
            <a:br>
              <a:rPr lang="en-US" sz="2400" b="0" dirty="0">
                <a:effectLst/>
              </a:rPr>
            </a:br>
            <a:r>
              <a:rPr lang="en-US" sz="2400" b="0" dirty="0">
                <a:effectLst/>
              </a:rPr>
              <a:t>Bangladesh</a:t>
            </a:r>
            <a:br>
              <a:rPr lang="en-US" sz="2400" b="0" dirty="0">
                <a:effectLst/>
              </a:rPr>
            </a:br>
            <a:br>
              <a:rPr lang="en-US" sz="2400" b="0" dirty="0">
                <a:effectLst/>
              </a:rPr>
            </a:br>
            <a:r>
              <a:rPr lang="en-US" sz="2400" b="0" dirty="0">
                <a:effectLst/>
              </a:rPr>
              <a:t>Tel: +880-2-9848401</a:t>
            </a:r>
            <a:br>
              <a:rPr lang="en-US" sz="2400" b="0" dirty="0">
                <a:effectLst/>
              </a:rPr>
            </a:br>
            <a:br>
              <a:rPr lang="en-US" sz="2400" b="0" dirty="0">
                <a:effectLst/>
              </a:rPr>
            </a:br>
            <a:br>
              <a:rPr lang="en-US" sz="2400" b="0" dirty="0">
                <a:effectLst/>
              </a:rPr>
            </a:br>
            <a:r>
              <a:rPr lang="en-US" sz="2400" b="0" dirty="0">
                <a:effectLst/>
                <a:hlinkClick r:id="rId2"/>
              </a:rPr>
              <a:t>www.winrock.org</a:t>
            </a:r>
            <a:endParaRPr lang="en-US" sz="2400" dirty="0"/>
          </a:p>
        </p:txBody>
      </p:sp>
    </p:spTree>
    <p:extLst>
      <p:ext uri="{BB962C8B-B14F-4D97-AF65-F5344CB8AC3E}">
        <p14:creationId xmlns:p14="http://schemas.microsoft.com/office/powerpoint/2010/main" val="153933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8077200" y="6477001"/>
            <a:ext cx="2133600" cy="365125"/>
          </a:xfrm>
          <a:prstGeom prst="rect">
            <a:avLst/>
          </a:prstGeom>
          <a:noFill/>
        </p:spPr>
        <p:txBody>
          <a:bodyPr anchor="ctr"/>
          <a:lstStyle/>
          <a:p>
            <a:pPr algn="r">
              <a:defRPr/>
            </a:pPr>
            <a:fld id="{39947159-DEA0-4585-8FC2-D0E2B88A358D}" type="slidenum">
              <a:rPr lang="en-US" sz="1200" kern="0">
                <a:solidFill>
                  <a:schemeClr val="tx1">
                    <a:tint val="75000"/>
                  </a:schemeClr>
                </a:solidFill>
                <a:latin typeface="Arial"/>
                <a:ea typeface="Arial"/>
                <a:cs typeface="Arial"/>
                <a:sym typeface="Arial"/>
              </a:rPr>
              <a:pPr algn="r">
                <a:defRPr/>
              </a:pPr>
              <a:t>6</a:t>
            </a:fld>
            <a:endParaRPr lang="en-US" sz="1200" kern="0" dirty="0">
              <a:solidFill>
                <a:schemeClr val="tx1">
                  <a:tint val="75000"/>
                </a:schemeClr>
              </a:solidFill>
              <a:latin typeface="Arial"/>
              <a:ea typeface="Arial"/>
              <a:cs typeface="Arial"/>
              <a:sym typeface="Arial"/>
            </a:endParaRPr>
          </a:p>
        </p:txBody>
      </p:sp>
      <p:sp>
        <p:nvSpPr>
          <p:cNvPr id="2" name="Content Placeholder 1"/>
          <p:cNvSpPr>
            <a:spLocks noGrp="1"/>
          </p:cNvSpPr>
          <p:nvPr>
            <p:ph idx="1"/>
          </p:nvPr>
        </p:nvSpPr>
        <p:spPr/>
        <p:txBody>
          <a:bodyPr/>
          <a:lstStyle/>
          <a:p>
            <a:pPr marL="514350" indent="-514350" eaLnBrk="0" fontAlgn="base" hangingPunct="0">
              <a:spcAft>
                <a:spcPts val="600"/>
              </a:spcAft>
              <a:buFont typeface="+mj-lt"/>
              <a:buAutoNum type="arabicPeriod"/>
            </a:pPr>
            <a:r>
              <a:rPr lang="en-US" dirty="0"/>
              <a:t>South Asia is disaster prone </a:t>
            </a:r>
          </a:p>
          <a:p>
            <a:pPr marL="514350" indent="-514350" eaLnBrk="0" fontAlgn="base" hangingPunct="0">
              <a:buFont typeface="+mj-lt"/>
              <a:buAutoNum type="arabicPeriod"/>
            </a:pPr>
            <a:r>
              <a:rPr lang="en-US" dirty="0"/>
              <a:t>The most vulnerable people</a:t>
            </a:r>
          </a:p>
          <a:p>
            <a:pPr marL="514350" indent="-514350" eaLnBrk="0" fontAlgn="base" hangingPunct="0">
              <a:buFont typeface="+mj-lt"/>
              <a:buAutoNum type="arabicPeriod"/>
            </a:pPr>
            <a:r>
              <a:rPr lang="en-US" dirty="0"/>
              <a:t>Climate-sensitive health outcomes </a:t>
            </a:r>
          </a:p>
          <a:p>
            <a:pPr marL="514350" indent="-514350" eaLnBrk="0" fontAlgn="base" hangingPunct="0">
              <a:buFont typeface="+mj-lt"/>
              <a:buAutoNum type="arabicPeriod"/>
            </a:pPr>
            <a:r>
              <a:rPr lang="en-US" dirty="0"/>
              <a:t>Exacerbating current burden of disease</a:t>
            </a:r>
          </a:p>
          <a:p>
            <a:pPr marL="514350" indent="-514350" eaLnBrk="0" fontAlgn="base" hangingPunct="0">
              <a:buFont typeface="+mj-lt"/>
              <a:buAutoNum type="arabicPeriod"/>
            </a:pPr>
            <a:r>
              <a:rPr lang="en-US" dirty="0"/>
              <a:t>General adaptation for health sector</a:t>
            </a:r>
          </a:p>
          <a:p>
            <a:pPr marL="514350" indent="-514350" eaLnBrk="0" fontAlgn="base" hangingPunct="0">
              <a:buFont typeface="+mj-lt"/>
              <a:buAutoNum type="arabicPeriod"/>
            </a:pPr>
            <a:r>
              <a:rPr lang="en-US" dirty="0"/>
              <a:t>Discussion questions</a:t>
            </a:r>
          </a:p>
          <a:p>
            <a:pPr marL="514350" indent="-514350">
              <a:buFont typeface="+mj-lt"/>
              <a:buAutoNum type="arabicPeriod"/>
            </a:pPr>
            <a:endParaRPr lang="en-US" dirty="0"/>
          </a:p>
        </p:txBody>
      </p:sp>
      <p:sp>
        <p:nvSpPr>
          <p:cNvPr id="19458" name="Title 1"/>
          <p:cNvSpPr>
            <a:spLocks noGrp="1"/>
          </p:cNvSpPr>
          <p:nvPr>
            <p:ph type="title"/>
          </p:nvPr>
        </p:nvSpPr>
        <p:spPr/>
        <p:txBody>
          <a:bodyPr/>
          <a:lstStyle/>
          <a:p>
            <a:r>
              <a:rPr lang="en-US" dirty="0">
                <a:cs typeface="Angsana New" charset="-34"/>
              </a:rPr>
              <a:t>Outline</a:t>
            </a:r>
          </a:p>
        </p:txBody>
      </p:sp>
    </p:spTree>
    <p:extLst>
      <p:ext uri="{BB962C8B-B14F-4D97-AF65-F5344CB8AC3E}">
        <p14:creationId xmlns:p14="http://schemas.microsoft.com/office/powerpoint/2010/main" val="11410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20000"/>
              </a:lnSpc>
              <a:spcAft>
                <a:spcPts val="600"/>
              </a:spcAft>
              <a:buNone/>
            </a:pPr>
            <a:r>
              <a:rPr lang="en-US" sz="2000" dirty="0"/>
              <a:t>Portier CJ, Thigpen Tart K, Carter SR, Dilworth CH, Grambsch AE, Gohlke J, Hess J, Howard SN, Luber G, Lutz JT, Maslak T, Prudent N, Radtke M, Rosenthal JP, Rowles T, Sandifer PA, Scheraga J, Schramm PJ, Strickman D, Trtanj JM, Whung P-Y. 2010.</a:t>
            </a:r>
            <a:r>
              <a:rPr lang="en-US" sz="2000" b="1" dirty="0"/>
              <a:t> A Human Health Perspective On Climate Change: A Report Outlining the Research Needs on the Human Health Effects of Climate Change</a:t>
            </a:r>
            <a:r>
              <a:rPr lang="en-US" sz="2000" dirty="0"/>
              <a:t>. Research Triangle Park, NC:Environmental Health Perspectives/National Institute of Environmental Health Sciences. doi:10.1289/ehp.1002272 Available: </a:t>
            </a:r>
            <a:r>
              <a:rPr lang="en-US" sz="2000" dirty="0">
                <a:hlinkClick r:id="rId2"/>
              </a:rPr>
              <a:t>www.niehs.nih.gov/climatereport</a:t>
            </a:r>
            <a:r>
              <a:rPr lang="en-US" sz="2000" dirty="0"/>
              <a:t>  </a:t>
            </a:r>
          </a:p>
          <a:p>
            <a:pPr>
              <a:lnSpc>
                <a:spcPct val="120000"/>
              </a:lnSpc>
              <a:spcAft>
                <a:spcPts val="600"/>
              </a:spcAft>
            </a:pPr>
            <a:endParaRPr lang="en-US" sz="2000" dirty="0"/>
          </a:p>
        </p:txBody>
      </p:sp>
      <p:sp>
        <p:nvSpPr>
          <p:cNvPr id="2" name="Title 1"/>
          <p:cNvSpPr>
            <a:spLocks noGrp="1"/>
          </p:cNvSpPr>
          <p:nvPr>
            <p:ph type="title"/>
          </p:nvPr>
        </p:nvSpPr>
        <p:spPr/>
        <p:txBody>
          <a:bodyPr/>
          <a:lstStyle/>
          <a:p>
            <a:r>
              <a:rPr lang="en-US" dirty="0"/>
              <a:t>Key Reference</a:t>
            </a:r>
          </a:p>
        </p:txBody>
      </p:sp>
    </p:spTree>
    <p:extLst>
      <p:ext uri="{BB962C8B-B14F-4D97-AF65-F5344CB8AC3E}">
        <p14:creationId xmlns:p14="http://schemas.microsoft.com/office/powerpoint/2010/main" val="165406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TextBox 4"/>
          <p:cNvSpPr txBox="1"/>
          <p:nvPr/>
        </p:nvSpPr>
        <p:spPr>
          <a:xfrm>
            <a:off x="5975079" y="1528312"/>
            <a:ext cx="4363610" cy="5078313"/>
          </a:xfrm>
          <a:prstGeom prst="rect">
            <a:avLst/>
          </a:prstGeom>
          <a:noFill/>
        </p:spPr>
        <p:txBody>
          <a:bodyPr wrap="square" rtlCol="0">
            <a:spAutoFit/>
          </a:bodyPr>
          <a:lstStyle/>
          <a:p>
            <a:r>
              <a:rPr lang="en-US" sz="2400" b="1" dirty="0"/>
              <a:t>2013.</a:t>
            </a:r>
            <a:r>
              <a:rPr lang="en-US" sz="2400" dirty="0"/>
              <a:t> </a:t>
            </a:r>
            <a:r>
              <a:rPr lang="en-US" sz="2400" b="1" dirty="0"/>
              <a:t>Turn down the heat : climate extremes, regional impacts, and the case for resilience</a:t>
            </a:r>
          </a:p>
          <a:p>
            <a:endParaRPr lang="en-US" sz="2400" b="1" dirty="0"/>
          </a:p>
          <a:p>
            <a:r>
              <a:rPr lang="en-US" sz="2400" b="1" dirty="0">
                <a:solidFill>
                  <a:srgbClr val="FF0000"/>
                </a:solidFill>
              </a:rPr>
              <a:t>Chapter 5 – South Asia </a:t>
            </a:r>
            <a:br>
              <a:rPr lang="en-US" sz="2400" b="1" dirty="0">
                <a:solidFill>
                  <a:srgbClr val="FF0000"/>
                </a:solidFill>
              </a:rPr>
            </a:br>
            <a:r>
              <a:rPr lang="en-US" sz="2400" b="1" dirty="0">
                <a:solidFill>
                  <a:srgbClr val="FF0000"/>
                </a:solidFill>
              </a:rPr>
              <a:t>pages 105-138</a:t>
            </a:r>
            <a:br>
              <a:rPr lang="en-US" sz="2400" b="1" dirty="0">
                <a:solidFill>
                  <a:srgbClr val="FF0000"/>
                </a:solidFill>
              </a:rPr>
            </a:br>
            <a:endParaRPr lang="en-US" sz="2400" b="1" dirty="0"/>
          </a:p>
          <a:p>
            <a:br>
              <a:rPr lang="en-US" sz="2400" b="1" dirty="0">
                <a:solidFill>
                  <a:srgbClr val="FF0000"/>
                </a:solidFill>
              </a:rPr>
            </a:br>
            <a:endParaRPr lang="en-US" b="1" dirty="0"/>
          </a:p>
          <a:p>
            <a:r>
              <a:rPr lang="en-US" dirty="0"/>
              <a:t>Washington DC ; World Bank.</a:t>
            </a:r>
            <a:r>
              <a:rPr lang="en-US" dirty="0">
                <a:hlinkClick r:id="rId3"/>
              </a:rPr>
              <a:t> http://documents.worldbank.org/curated/en/2013/06/17862361/turn-down-heat-climate-extremes-regional-impacts-case-resilience-full-report</a:t>
            </a:r>
            <a:endParaRPr lang="en-US" dirty="0"/>
          </a:p>
        </p:txBody>
      </p:sp>
      <p:pic>
        <p:nvPicPr>
          <p:cNvPr id="6" name="Picture 5"/>
          <p:cNvPicPr>
            <a:picLocks noChangeAspect="1"/>
          </p:cNvPicPr>
          <p:nvPr/>
        </p:nvPicPr>
        <p:blipFill>
          <a:blip r:embed="rId4"/>
          <a:stretch>
            <a:fillRect/>
          </a:stretch>
        </p:blipFill>
        <p:spPr>
          <a:xfrm>
            <a:off x="1700691" y="1260392"/>
            <a:ext cx="4131954" cy="5344593"/>
          </a:xfrm>
          <a:prstGeom prst="rect">
            <a:avLst/>
          </a:prstGeom>
        </p:spPr>
      </p:pic>
      <p:sp>
        <p:nvSpPr>
          <p:cNvPr id="2" name="Title 1"/>
          <p:cNvSpPr>
            <a:spLocks noGrp="1"/>
          </p:cNvSpPr>
          <p:nvPr>
            <p:ph type="title"/>
          </p:nvPr>
        </p:nvSpPr>
        <p:spPr/>
        <p:txBody>
          <a:bodyPr/>
          <a:lstStyle/>
          <a:p>
            <a:r>
              <a:rPr lang="en-US" dirty="0"/>
              <a:t>Assigned Reading</a:t>
            </a:r>
          </a:p>
        </p:txBody>
      </p:sp>
    </p:spTree>
    <p:extLst>
      <p:ext uri="{BB962C8B-B14F-4D97-AF65-F5344CB8AC3E}">
        <p14:creationId xmlns:p14="http://schemas.microsoft.com/office/powerpoint/2010/main" val="390425715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600"/>
              </a:spcAft>
              <a:buNone/>
            </a:pPr>
            <a:r>
              <a:rPr lang="en-US" sz="2500" dirty="0"/>
              <a:t>Read this report:</a:t>
            </a:r>
          </a:p>
          <a:p>
            <a:pPr marL="0" indent="0">
              <a:spcAft>
                <a:spcPts val="600"/>
              </a:spcAft>
              <a:buNone/>
            </a:pPr>
            <a:r>
              <a:rPr lang="en-US" sz="2000" dirty="0">
                <a:hlinkClick r:id="rId2"/>
              </a:rPr>
              <a:t>http://www.niehs.nih.gov/climatereport</a:t>
            </a:r>
            <a:r>
              <a:rPr lang="en-US" sz="2000" dirty="0"/>
              <a:t> </a:t>
            </a:r>
          </a:p>
          <a:p>
            <a:pPr marL="0" indent="0">
              <a:spcAft>
                <a:spcPts val="600"/>
              </a:spcAft>
              <a:buNone/>
            </a:pPr>
            <a:r>
              <a:rPr lang="en-US" sz="2500" b="1" dirty="0">
                <a:solidFill>
                  <a:srgbClr val="FF0000"/>
                </a:solidFill>
              </a:rPr>
              <a:t>Questions:</a:t>
            </a:r>
          </a:p>
          <a:p>
            <a:pPr>
              <a:spcAft>
                <a:spcPts val="600"/>
              </a:spcAft>
            </a:pPr>
            <a:r>
              <a:rPr lang="en-US" sz="2500" dirty="0"/>
              <a:t>What are the most important human health impacts to Bangladesh?</a:t>
            </a:r>
          </a:p>
          <a:p>
            <a:pPr>
              <a:spcAft>
                <a:spcPts val="600"/>
              </a:spcAft>
            </a:pPr>
            <a:r>
              <a:rPr lang="en-US" sz="2500" dirty="0"/>
              <a:t>Why?</a:t>
            </a:r>
          </a:p>
          <a:p>
            <a:pPr>
              <a:spcAft>
                <a:spcPts val="600"/>
              </a:spcAft>
            </a:pPr>
            <a:r>
              <a:rPr lang="en-US" sz="2500" dirty="0"/>
              <a:t>What can be done to reduce or mitigate the risks to human health of these impacts? </a:t>
            </a:r>
          </a:p>
          <a:p>
            <a:pPr>
              <a:spcAft>
                <a:spcPts val="600"/>
              </a:spcAft>
            </a:pPr>
            <a:r>
              <a:rPr lang="en-US" sz="2500" dirty="0"/>
              <a:t>Who is responsible for making the adaptations? </a:t>
            </a:r>
          </a:p>
          <a:p>
            <a:pPr marL="0" indent="0">
              <a:spcAft>
                <a:spcPts val="600"/>
              </a:spcAft>
              <a:buNone/>
            </a:pPr>
            <a:endParaRPr lang="en-US" sz="2500" dirty="0"/>
          </a:p>
        </p:txBody>
      </p:sp>
      <p:sp>
        <p:nvSpPr>
          <p:cNvPr id="2" name="Title 1"/>
          <p:cNvSpPr>
            <a:spLocks noGrp="1"/>
          </p:cNvSpPr>
          <p:nvPr>
            <p:ph type="title"/>
          </p:nvPr>
        </p:nvSpPr>
        <p:spPr/>
        <p:txBody>
          <a:bodyPr/>
          <a:lstStyle/>
          <a:p>
            <a:r>
              <a:rPr lang="en-US" dirty="0"/>
              <a:t>Further Assigned Reading</a:t>
            </a:r>
          </a:p>
        </p:txBody>
      </p:sp>
    </p:spTree>
    <p:extLst>
      <p:ext uri="{BB962C8B-B14F-4D97-AF65-F5344CB8AC3E}">
        <p14:creationId xmlns:p14="http://schemas.microsoft.com/office/powerpoint/2010/main" val="346947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1711</TotalTime>
  <Words>8390</Words>
  <Application>Microsoft Office PowerPoint</Application>
  <PresentationFormat>Widescreen</PresentationFormat>
  <Paragraphs>850</Paragraphs>
  <Slides>58</Slides>
  <Notes>51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4" baseType="lpstr">
      <vt:lpstr>ＭＳ Ｐゴシック</vt:lpstr>
      <vt:lpstr>ＭＳ Ｐゴシック</vt:lpstr>
      <vt:lpstr>SimSun</vt:lpstr>
      <vt:lpstr>Angsana New</vt:lpstr>
      <vt:lpstr>Arial</vt:lpstr>
      <vt:lpstr>Calibri</vt:lpstr>
      <vt:lpstr>Calibri Light</vt:lpstr>
      <vt:lpstr>Cordia New</vt:lpstr>
      <vt:lpstr>Georgia</vt:lpstr>
      <vt:lpstr>Times</vt:lpstr>
      <vt:lpstr>Times New Roman</vt:lpstr>
      <vt:lpstr>Trebuchet MS</vt:lpstr>
      <vt:lpstr>Verdana</vt:lpstr>
      <vt:lpstr>Wingdings</vt:lpstr>
      <vt:lpstr>Office Theme</vt:lpstr>
      <vt:lpstr>Document</vt:lpstr>
      <vt:lpstr>Bangladesh Climate-Resilient Ecosystem Curriculum (BACUM)</vt:lpstr>
      <vt:lpstr>Module 1: Introduction to Climate Change</vt:lpstr>
      <vt:lpstr>Introduction to Climate Change (ICC)</vt:lpstr>
      <vt:lpstr>Acknowledgements</vt:lpstr>
      <vt:lpstr>Learning Objectives</vt:lpstr>
      <vt:lpstr>Outline</vt:lpstr>
      <vt:lpstr>Key Reference</vt:lpstr>
      <vt:lpstr>Assigned Reading</vt:lpstr>
      <vt:lpstr>Further Assigned Reading</vt:lpstr>
      <vt:lpstr>Global Warming Impacts on Climate and Risk Factors</vt:lpstr>
      <vt:lpstr>Mortality Related to Climate Change by 2000 (WHO)</vt:lpstr>
      <vt:lpstr>Health Impacts of Climate Change</vt:lpstr>
      <vt:lpstr>Pathways of influence of climate change on health</vt:lpstr>
      <vt:lpstr>Climate Change Impacts on Health: Increase in Climate Sensitive Health Outcomes</vt:lpstr>
      <vt:lpstr>SouthEast Asia Region is Vulnerable to Climate-Sensitive Health Stressors</vt:lpstr>
      <vt:lpstr>Climate Change Vulnerability Index 2011</vt:lpstr>
      <vt:lpstr>Human Exposure to Tropical Cyclones (1000’s)</vt:lpstr>
      <vt:lpstr>Human Exposure to Floods</vt:lpstr>
      <vt:lpstr>Projected Human Impact of Sea-level Rise</vt:lpstr>
      <vt:lpstr>SEA Region is Vulnerable to Climate-Sensitive Health Stressors</vt:lpstr>
      <vt:lpstr>Who is vulnerable to climatic health stressors?</vt:lpstr>
      <vt:lpstr>Who is vulnerable to climatic health stressors?</vt:lpstr>
      <vt:lpstr>Generalizations about Climate Change Vulnerability of Human Populations</vt:lpstr>
      <vt:lpstr>Vector Borne Diseases</vt:lpstr>
      <vt:lpstr>Estimated Deaths Due to Climate Change</vt:lpstr>
      <vt:lpstr>Historical Fatalities Due to Disasters</vt:lpstr>
      <vt:lpstr>Diseases That Climate Change Might Affect</vt:lpstr>
      <vt:lpstr>Direction and Magnitude of Change of Selected Health Impacts of Climate Change </vt:lpstr>
      <vt:lpstr>More Injuries, Disabilities, and Drowning from Extreme Weather Events</vt:lpstr>
      <vt:lpstr>Drowning: Leading Cause of Child Death in Many Asian Countries</vt:lpstr>
      <vt:lpstr>Heat-related Morbidity / Mortality</vt:lpstr>
      <vt:lpstr>Extreme Heat Events and Mortality </vt:lpstr>
      <vt:lpstr>More Heat Waves and Heat Strokes </vt:lpstr>
      <vt:lpstr>Identifying Thermal Extremes with Meteorology and Health Impacts</vt:lpstr>
      <vt:lpstr>More Respiratory Infections</vt:lpstr>
      <vt:lpstr>More Respiratory Infections (example)</vt:lpstr>
      <vt:lpstr>Rapid Glacier Melting = Less Freshwater</vt:lpstr>
      <vt:lpstr>More Water-borne Diseases</vt:lpstr>
      <vt:lpstr>Food Security</vt:lpstr>
      <vt:lpstr>Scarcity of Food = Malnutrition</vt:lpstr>
      <vt:lpstr>Malnutrition: First Cause of Child Mortality</vt:lpstr>
      <vt:lpstr>Vector-borne Disease Dynamics</vt:lpstr>
      <vt:lpstr>Spread of Vector-borne Diseases</vt:lpstr>
      <vt:lpstr>Climate Change and Mosquito-Borne Disease</vt:lpstr>
      <vt:lpstr>PowerPoint Presentation</vt:lpstr>
      <vt:lpstr>PowerPoint Presentation</vt:lpstr>
      <vt:lpstr>Example of Adaptation (Intervention) for Malaria</vt:lpstr>
      <vt:lpstr>Dengue Fever</vt:lpstr>
      <vt:lpstr>Adaptation for Health Sector</vt:lpstr>
      <vt:lpstr>TAKE HOME MESSAGES</vt:lpstr>
      <vt:lpstr>Discussion Questions</vt:lpstr>
      <vt:lpstr>Discussion Questions</vt:lpstr>
      <vt:lpstr>Exercise: Video and Discussion</vt:lpstr>
      <vt:lpstr>Exercise: Birds, mosquitos, and viruses</vt:lpstr>
      <vt:lpstr>References</vt:lpstr>
      <vt:lpstr>Instructor Review of Materials</vt:lpstr>
      <vt:lpstr>References and Resources</vt:lpstr>
      <vt:lpstr>USAID's Climate-Resilient Ecosystems and Livelihoods (CREL) Project Winrock International  House 13/B, Road 54, Gulshan 2, Dhaka 1212 Bangladesh  Tel: +880-2-9848401   www.winrock.org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Kevin T. Kamp</cp:lastModifiedBy>
  <cp:revision>294</cp:revision>
  <dcterms:created xsi:type="dcterms:W3CDTF">2016-05-20T10:07:21Z</dcterms:created>
  <dcterms:modified xsi:type="dcterms:W3CDTF">2017-01-04T07:48:11Z</dcterms:modified>
</cp:coreProperties>
</file>