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7" r:id="rId2"/>
    <p:sldId id="767" r:id="rId3"/>
    <p:sldId id="894" r:id="rId4"/>
    <p:sldId id="941" r:id="rId5"/>
    <p:sldId id="895" r:id="rId6"/>
    <p:sldId id="935" r:id="rId7"/>
    <p:sldId id="936" r:id="rId8"/>
    <p:sldId id="937" r:id="rId9"/>
    <p:sldId id="938" r:id="rId10"/>
    <p:sldId id="934" r:id="rId11"/>
    <p:sldId id="902" r:id="rId12"/>
    <p:sldId id="903" r:id="rId13"/>
    <p:sldId id="904" r:id="rId14"/>
    <p:sldId id="905" r:id="rId15"/>
    <p:sldId id="906" r:id="rId16"/>
    <p:sldId id="907" r:id="rId17"/>
    <p:sldId id="908" r:id="rId18"/>
    <p:sldId id="909" r:id="rId19"/>
    <p:sldId id="910" r:id="rId20"/>
    <p:sldId id="911" r:id="rId21"/>
    <p:sldId id="912" r:id="rId22"/>
    <p:sldId id="913" r:id="rId23"/>
    <p:sldId id="914" r:id="rId24"/>
    <p:sldId id="915" r:id="rId25"/>
    <p:sldId id="916" r:id="rId26"/>
    <p:sldId id="917" r:id="rId27"/>
    <p:sldId id="918" r:id="rId28"/>
    <p:sldId id="919" r:id="rId29"/>
    <p:sldId id="920" r:id="rId30"/>
    <p:sldId id="921" r:id="rId31"/>
    <p:sldId id="922" r:id="rId32"/>
    <p:sldId id="923" r:id="rId33"/>
    <p:sldId id="924" r:id="rId34"/>
    <p:sldId id="925" r:id="rId35"/>
    <p:sldId id="926" r:id="rId36"/>
    <p:sldId id="927" r:id="rId37"/>
    <p:sldId id="928" r:id="rId38"/>
    <p:sldId id="929" r:id="rId39"/>
    <p:sldId id="930" r:id="rId40"/>
    <p:sldId id="931" r:id="rId41"/>
    <p:sldId id="939" r:id="rId42"/>
    <p:sldId id="94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62837" autoAdjust="0"/>
  </p:normalViewPr>
  <p:slideViewPr>
    <p:cSldViewPr snapToGrid="0">
      <p:cViewPr varScale="1">
        <p:scale>
          <a:sx n="47" d="100"/>
          <a:sy n="47" d="100"/>
        </p:scale>
        <p:origin x="1380" y="36"/>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pcc.ch/organization/organization_structur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unfccc.int/resource/docs/cop8/08.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pcc-nggip.iges.or.jp/public/2006g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ipcc-nggip.iges.or.jp/public/gl/invs1.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ipcc-nggip.iges.or.jp/public/2006g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pcc-nggip.iges.or.jp/public/2006g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pcc.ch/docs/UNEP_GC-14_decision_IPCC_1987.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grida.no/publications/vg/climate/page/3069.aspx" TargetMode="External"/><Relationship Id="rId4" Type="http://schemas.openxmlformats.org/officeDocument/2006/relationships/hyperlink" Target="http://www.ipcc.ch/docs/WMO_resolution4_on_IPCC_1988.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3566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FD204-CD21-4228-858E-E54C2F8746ED}" type="slidenum">
              <a:rPr lang="nl-NL"/>
              <a:pPr/>
              <a:t>12</a:t>
            </a:fld>
            <a:endParaRPr lang="nl-NL"/>
          </a:p>
        </p:txBody>
      </p:sp>
      <p:sp>
        <p:nvSpPr>
          <p:cNvPr id="1800194" name="Rectangle 2"/>
          <p:cNvSpPr>
            <a:spLocks noGrp="1" noRot="1" noChangeAspect="1" noChangeArrowheads="1" noTextEdit="1"/>
          </p:cNvSpPr>
          <p:nvPr>
            <p:ph type="sldImg"/>
          </p:nvPr>
        </p:nvSpPr>
        <p:spPr bwMode="auto">
          <a:xfrm>
            <a:off x="381000" y="687388"/>
            <a:ext cx="6094413" cy="3429000"/>
          </a:xfrm>
          <a:prstGeom prst="rect">
            <a:avLst/>
          </a:prstGeom>
          <a:solidFill>
            <a:srgbClr val="FFFFFF"/>
          </a:solidFill>
          <a:ln>
            <a:solidFill>
              <a:srgbClr val="000000"/>
            </a:solidFill>
            <a:miter lim="800000"/>
            <a:headEnd/>
            <a:tailEnd/>
          </a:ln>
        </p:spPr>
      </p:sp>
      <p:sp>
        <p:nvSpPr>
          <p:cNvPr id="1800195" name="Rectangle 3"/>
          <p:cNvSpPr>
            <a:spLocks noGrp="1" noChangeArrowheads="1"/>
          </p:cNvSpPr>
          <p:nvPr>
            <p:ph type="body" idx="1"/>
          </p:nvPr>
        </p:nvSpPr>
        <p:spPr bwMode="auto">
          <a:xfrm>
            <a:off x="914400" y="4344025"/>
            <a:ext cx="5029200" cy="4112926"/>
          </a:xfrm>
          <a:prstGeom prst="rect">
            <a:avLst/>
          </a:prstGeom>
          <a:solidFill>
            <a:srgbClr val="FFFFFF"/>
          </a:solidFill>
          <a:ln>
            <a:solidFill>
              <a:srgbClr val="000000"/>
            </a:solidFill>
            <a:miter lim="800000"/>
            <a:headEnd/>
            <a:tailEnd/>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dirty="0"/>
              <a:t>The IPCC</a:t>
            </a:r>
            <a:r>
              <a:rPr lang="en-US" b="0" baseline="0" dirty="0"/>
              <a:t> is divided into three working groups and a task force</a:t>
            </a:r>
            <a:endParaRPr lang="en-US" b="0" dirty="0"/>
          </a:p>
          <a:p>
            <a:pPr marL="171450" indent="-171450">
              <a:buFont typeface="Arial" panose="020B0604020202020204" pitchFamily="34" charset="0"/>
              <a:buChar char="•"/>
            </a:pPr>
            <a:r>
              <a:rPr lang="en-US" sz="1200" kern="1200" dirty="0">
                <a:solidFill>
                  <a:schemeClr val="tx1"/>
                </a:solidFill>
                <a:latin typeface="+mn-lt"/>
                <a:ea typeface="+mn-ea"/>
                <a:cs typeface="+mn-cs"/>
              </a:rPr>
              <a:t>The IPCC is organized into three working groups plus </a:t>
            </a:r>
            <a:r>
              <a:rPr lang="en-US" sz="1200" b="0" kern="1200" dirty="0">
                <a:solidFill>
                  <a:schemeClr val="tx1"/>
                </a:solidFill>
                <a:latin typeface="+mn-lt"/>
                <a:ea typeface="+mn-ea"/>
                <a:cs typeface="+mn-cs"/>
              </a:rPr>
              <a:t>a task force on national greenhouse gas (GHG) inventories.</a:t>
            </a:r>
          </a:p>
          <a:p>
            <a:pPr marL="171450" indent="-171450">
              <a:buFont typeface="Arial" panose="020B0604020202020204" pitchFamily="34" charset="0"/>
              <a:buChar char="•"/>
            </a:pPr>
            <a:r>
              <a:rPr lang="en-US" sz="1200" kern="1200" dirty="0">
                <a:solidFill>
                  <a:schemeClr val="tx1"/>
                </a:solidFill>
                <a:latin typeface="+mn-lt"/>
                <a:ea typeface="+mn-ea"/>
                <a:cs typeface="+mn-cs"/>
              </a:rPr>
              <a:t>Working Group I assesses the scientific aspects of the climate system and climate change</a:t>
            </a:r>
          </a:p>
          <a:p>
            <a:pPr marL="171450" indent="-171450">
              <a:buFont typeface="Arial" panose="020B0604020202020204" pitchFamily="34" charset="0"/>
              <a:buChar char="•"/>
            </a:pPr>
            <a:r>
              <a:rPr lang="en-US" sz="1200" kern="1200" dirty="0">
                <a:solidFill>
                  <a:schemeClr val="tx1"/>
                </a:solidFill>
                <a:latin typeface="+mn-lt"/>
                <a:ea typeface="+mn-ea"/>
                <a:cs typeface="+mn-cs"/>
              </a:rPr>
              <a:t>Working Group II addresses the vulnerability of human and natural systems to climate change, the negative and positive consequences of climate change, and options for adapting to them</a:t>
            </a:r>
          </a:p>
          <a:p>
            <a:pPr marL="171450" indent="-171450">
              <a:buFont typeface="Arial" panose="020B0604020202020204" pitchFamily="34" charset="0"/>
              <a:buChar char="•"/>
            </a:pPr>
            <a:r>
              <a:rPr lang="en-US" sz="1200" kern="1200" dirty="0">
                <a:solidFill>
                  <a:schemeClr val="tx1"/>
                </a:solidFill>
                <a:latin typeface="+mn-lt"/>
                <a:ea typeface="+mn-ea"/>
                <a:cs typeface="+mn-cs"/>
              </a:rPr>
              <a:t>Working Group III assesses options for limiting greenhouse gas emissions and otherwise mitigating climate change, as well as economic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Task Force on National Greenhouse Gas Inventories (TFI)</a:t>
            </a:r>
            <a:r>
              <a:rPr lang="en-US" sz="1200" kern="1200" dirty="0">
                <a:solidFill>
                  <a:schemeClr val="tx1"/>
                </a:solidFill>
                <a:latin typeface="+mn-lt"/>
                <a:ea typeface="+mn-ea"/>
                <a:cs typeface="+mn-cs"/>
              </a:rPr>
              <a:t> was established by the IPCC to oversee the IPCC National Greenhouse Gas Inventories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(IPCC-NGGIP)</a:t>
            </a:r>
            <a:endParaRPr lang="en-US" dirty="0"/>
          </a:p>
          <a:p>
            <a:endParaRPr lang="de-DE"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hlinkClick r:id="rId3"/>
              </a:rPr>
              <a:t>http://www.ipcc.ch/organization/organization_structure.shtml</a:t>
            </a:r>
            <a:r>
              <a:rPr lang="en-GB" sz="1200" dirty="0"/>
              <a:t> </a:t>
            </a:r>
            <a:endParaRPr lang="th-TH" sz="1200" dirty="0"/>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51471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dirty="0"/>
              <a:t>The</a:t>
            </a:r>
            <a:r>
              <a:rPr lang="en-US" b="0" baseline="0" dirty="0"/>
              <a:t> IPCC </a:t>
            </a:r>
            <a:r>
              <a:rPr lang="en-US" b="0" dirty="0"/>
              <a:t>Task Force on National Greenhouse Gas Inventories (TFI) plays an important role in developing</a:t>
            </a:r>
            <a:r>
              <a:rPr lang="en-US" b="0" baseline="0" dirty="0"/>
              <a:t> methodologies and databases required to produce </a:t>
            </a:r>
            <a:r>
              <a:rPr lang="en-US" b="0" dirty="0"/>
              <a:t>GHG inventories as is now required</a:t>
            </a:r>
            <a:r>
              <a:rPr lang="en-US" b="0" baseline="0" dirty="0"/>
              <a:t> of all UNFCCC signatory countries.</a:t>
            </a:r>
          </a:p>
          <a:p>
            <a:endParaRPr lang="en-US" b="0" baseline="0" dirty="0"/>
          </a:p>
          <a:p>
            <a:r>
              <a:rPr lang="en-US" b="1" baseline="0" dirty="0"/>
              <a:t>References:</a:t>
            </a:r>
          </a:p>
          <a:p>
            <a:r>
              <a:rPr lang="en-US" b="0" baseline="0" dirty="0"/>
              <a:t>This IPCC presentation provides background on the evolution of the good practice guidelines: http://223.27.200.5/</a:t>
            </a:r>
            <a:r>
              <a:rPr lang="en-US" b="0" baseline="0" dirty="0" err="1"/>
              <a:t>www.ipcc-nggip.iges.or.jp</a:t>
            </a:r>
            <a:r>
              <a:rPr lang="en-US" b="0" baseline="0" dirty="0"/>
              <a:t>/presentation/LULUCF-</a:t>
            </a:r>
            <a:r>
              <a:rPr lang="en-US" b="0" baseline="0" dirty="0" err="1"/>
              <a:t>AFOLU.pdf</a:t>
            </a:r>
            <a:endParaRPr lang="en-US" b="0" baseline="0" dirty="0"/>
          </a:p>
          <a:p>
            <a:r>
              <a:rPr lang="en-US" b="0" baseline="0" dirty="0"/>
              <a:t>This IPCC web page has details on the NGGIP Task Force and links to download the guidelines: http://www.ipcc-nggip.iges.or.jp/public/2006gl/</a:t>
            </a:r>
            <a:endParaRPr lang="th-TH" b="0" dirty="0"/>
          </a:p>
        </p:txBody>
      </p:sp>
      <p:sp>
        <p:nvSpPr>
          <p:cNvPr id="4" name="Slide Number Placeholder 3"/>
          <p:cNvSpPr>
            <a:spLocks noGrp="1"/>
          </p:cNvSpPr>
          <p:nvPr>
            <p:ph type="sldNum" sz="quarter" idx="10"/>
          </p:nvPr>
        </p:nvSpPr>
        <p:spPr/>
        <p:txBody>
          <a:bodyPr/>
          <a:lstStyle/>
          <a:p>
            <a:fld id="{CFC0BFBD-3EFA-4943-9035-EB69CB5A88B1}" type="slidenum">
              <a:rPr lang="en-US" smtClean="0"/>
              <a:pPr/>
              <a:t>13</a:t>
            </a:fld>
            <a:endParaRPr lang="en-US"/>
          </a:p>
        </p:txBody>
      </p:sp>
    </p:spTree>
    <p:extLst>
      <p:ext uri="{BB962C8B-B14F-4D97-AF65-F5344CB8AC3E}">
        <p14:creationId xmlns:p14="http://schemas.microsoft.com/office/powerpoint/2010/main" val="418161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There</a:t>
            </a:r>
            <a:r>
              <a:rPr lang="en-US" baseline="0" dirty="0"/>
              <a:t> are a number of practices or quality principle of a carbon monitoring system that are required to produce an inventory that is considered credible and trustworthy.  These are fundamentally important which is why the UNFCCC has issued guidelines.</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14</a:t>
            </a:fld>
            <a:endParaRPr lang="th-TH"/>
          </a:p>
        </p:txBody>
      </p:sp>
    </p:spTree>
    <p:extLst>
      <p:ext uri="{BB962C8B-B14F-4D97-AF65-F5344CB8AC3E}">
        <p14:creationId xmlns:p14="http://schemas.microsoft.com/office/powerpoint/2010/main" val="199400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The exercise encourages students to share their knowledge and thinking about characteristics of good practice.</a:t>
            </a:r>
            <a:endParaRPr lang="en-US" dirty="0"/>
          </a:p>
          <a:p>
            <a:endParaRPr lang="en-US" dirty="0"/>
          </a:p>
          <a:p>
            <a:r>
              <a:rPr lang="en-US" b="1" dirty="0"/>
              <a:t>Notes:</a:t>
            </a:r>
          </a:p>
          <a:p>
            <a:r>
              <a:rPr lang="en-US" dirty="0"/>
              <a:t>Have</a:t>
            </a:r>
            <a:r>
              <a:rPr lang="en-US" baseline="0" dirty="0"/>
              <a:t> the students brainstorm about good practices for a monitoring system. They could use carbon as an example or perhaps one they are more familiar with (medical, accounting, censuses even class grading are all examples).  Have them list what characteristics or practices they think are most important.  Teacher might have to give an example or definition of practices to get things started.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15</a:t>
            </a:fld>
            <a:endParaRPr lang="th-TH"/>
          </a:p>
        </p:txBody>
      </p:sp>
    </p:spTree>
    <p:extLst>
      <p:ext uri="{BB962C8B-B14F-4D97-AF65-F5344CB8AC3E}">
        <p14:creationId xmlns:p14="http://schemas.microsoft.com/office/powerpoint/2010/main" val="392451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baseline="0" dirty="0"/>
          </a:p>
          <a:p>
            <a:pPr marL="171450" indent="-171450">
              <a:buFont typeface="Arial" panose="020B0604020202020204" pitchFamily="34" charset="0"/>
              <a:buChar char="•"/>
            </a:pPr>
            <a:r>
              <a:rPr lang="en-US" b="0" dirty="0"/>
              <a:t>The </a:t>
            </a:r>
            <a:r>
              <a:rPr lang="en-US" b="0" baseline="0" dirty="0"/>
              <a:t>IPCC task force has a list of 5 quality principles that underlie their guidelines on reporting. Note these practices could be used for any measurement/monitoring system</a:t>
            </a:r>
          </a:p>
          <a:p>
            <a:pPr marL="171450" indent="-171450">
              <a:buFont typeface="Arial" panose="020B0604020202020204" pitchFamily="34" charset="0"/>
              <a:buChar char="•"/>
            </a:pP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Have each group match their lists with good </a:t>
            </a:r>
            <a:r>
              <a:rPr lang="en-US" dirty="0"/>
              <a:t>practices for measurement and monitoring of forest carbon defined </a:t>
            </a:r>
            <a:r>
              <a:rPr lang="en-US" b="0" dirty="0"/>
              <a:t>by UNFCCC in the following slides</a:t>
            </a:r>
            <a:endParaRPr lang="en-US" baseline="0" dirty="0"/>
          </a:p>
          <a:p>
            <a:endParaRPr lang="de-DE" b="0" dirty="0"/>
          </a:p>
          <a:p>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th-TH" b="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16</a:t>
            </a:fld>
            <a:endParaRPr lang="th-TH"/>
          </a:p>
        </p:txBody>
      </p:sp>
    </p:spTree>
    <p:extLst>
      <p:ext uri="{BB962C8B-B14F-4D97-AF65-F5344CB8AC3E}">
        <p14:creationId xmlns:p14="http://schemas.microsoft.com/office/powerpoint/2010/main" val="379570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a:t>Systems</a:t>
            </a:r>
            <a:r>
              <a:rPr lang="en-US" b="0" baseline="0" dirty="0"/>
              <a:t> must have </a:t>
            </a:r>
            <a:r>
              <a:rPr lang="en-GB" sz="1600" b="0" dirty="0">
                <a:latin typeface="Cambria" pitchFamily="18" charset="0"/>
              </a:rPr>
              <a:t>clear and accepted assumptions and methodologies</a:t>
            </a:r>
            <a:r>
              <a:rPr lang="en-US" b="1" baseline="0" dirty="0"/>
              <a:t>.</a:t>
            </a:r>
            <a:r>
              <a:rPr lang="en-US" baseline="0" dirty="0"/>
              <a:t>  If outside parties cannot understand how you estimate or monitor fluxes than how can they trust the values?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17</a:t>
            </a:fld>
            <a:endParaRPr lang="th-TH"/>
          </a:p>
        </p:txBody>
      </p:sp>
    </p:spTree>
    <p:extLst>
      <p:ext uri="{BB962C8B-B14F-4D97-AF65-F5344CB8AC3E}">
        <p14:creationId xmlns:p14="http://schemas.microsoft.com/office/powerpoint/2010/main" val="404704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Once</a:t>
            </a:r>
            <a:r>
              <a:rPr lang="en-US" baseline="0" dirty="0"/>
              <a:t> it is clear how the numbers are determined it is also important that the inventories be unbiased.  </a:t>
            </a:r>
          </a:p>
          <a:p>
            <a:endParaRPr lang="en-US" baseline="0" dirty="0"/>
          </a:p>
          <a:p>
            <a:r>
              <a:rPr lang="en-US" b="1" baseline="0" dirty="0"/>
              <a:t>Notes: </a:t>
            </a:r>
            <a:r>
              <a:rPr lang="en-US" baseline="0" dirty="0"/>
              <a:t>There will be errors associated with measurements and calculations but it is essential that those errors do not consistently cause under or over estimations.  Check here to make sure the students can distinguish between accuracy of a number and precision of the same. Also make sure they understand the concept of bias.</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18</a:t>
            </a:fld>
            <a:endParaRPr lang="th-TH"/>
          </a:p>
        </p:txBody>
      </p:sp>
    </p:spTree>
    <p:extLst>
      <p:ext uri="{BB962C8B-B14F-4D97-AF65-F5344CB8AC3E}">
        <p14:creationId xmlns:p14="http://schemas.microsoft.com/office/powerpoint/2010/main" val="3206685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Both concepts</a:t>
            </a:r>
            <a:r>
              <a:rPr lang="en-US" baseline="0" dirty="0"/>
              <a:t> are important to all measurement systems.  An ideal system is both accurate and precise. The more accurate a measurement is the closer it is to the “true” value.  Precision is more a measure of the measurement itself- how close to one another are repeated measurements.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19</a:t>
            </a:fld>
            <a:endParaRPr lang="th-TH"/>
          </a:p>
        </p:txBody>
      </p:sp>
    </p:spTree>
    <p:extLst>
      <p:ext uri="{BB962C8B-B14F-4D97-AF65-F5344CB8AC3E}">
        <p14:creationId xmlns:p14="http://schemas.microsoft.com/office/powerpoint/2010/main" val="18312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Accurate measurements fall in the bulls eye. Precise measurements are tightly clustered. Accurate and precise measurements are tightly clustered in the bulls eye!</a:t>
            </a:r>
          </a:p>
          <a:p>
            <a:endParaRPr lang="en-US" b="1" dirty="0"/>
          </a:p>
          <a:p>
            <a:r>
              <a:rPr lang="en-US" b="1" dirty="0"/>
              <a:t>Image source: </a:t>
            </a:r>
          </a:p>
          <a:p>
            <a:r>
              <a:rPr lang="en-US" b="0" dirty="0"/>
              <a:t>http://www.antarcticglaciers.org/glacial-geology/dating-glacial-sediments-2/precision-and-accuracy-glacial-geology/</a:t>
            </a:r>
          </a:p>
        </p:txBody>
      </p:sp>
      <p:sp>
        <p:nvSpPr>
          <p:cNvPr id="4" name="Slide Number Placeholder 3"/>
          <p:cNvSpPr>
            <a:spLocks noGrp="1"/>
          </p:cNvSpPr>
          <p:nvPr>
            <p:ph type="sldNum" sz="quarter" idx="10"/>
          </p:nvPr>
        </p:nvSpPr>
        <p:spPr/>
        <p:txBody>
          <a:bodyPr/>
          <a:lstStyle/>
          <a:p>
            <a:fld id="{AB855FD3-F77A-4994-B94E-5B9E43D636C5}" type="slidenum">
              <a:rPr lang="th-TH" smtClean="0"/>
              <a:pPr/>
              <a:t>20</a:t>
            </a:fld>
            <a:endParaRPr lang="th-TH"/>
          </a:p>
        </p:txBody>
      </p:sp>
    </p:spTree>
    <p:extLst>
      <p:ext uri="{BB962C8B-B14F-4D97-AF65-F5344CB8AC3E}">
        <p14:creationId xmlns:p14="http://schemas.microsoft.com/office/powerpoint/2010/main" val="100662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No</a:t>
            </a:r>
            <a:r>
              <a:rPr lang="en-US" b="0" baseline="0" dirty="0"/>
              <a:t> inventory is complete if it is missing important pools: either geographic areas of sources/sinks of carbon. </a:t>
            </a:r>
            <a:r>
              <a:rPr lang="en-US" dirty="0">
                <a:latin typeface="Arial" pitchFamily="34" charset="0"/>
                <a:cs typeface="Arial" pitchFamily="34" charset="0"/>
              </a:rPr>
              <a:t>Where elements are missing, their absence should be clearly documented together with a justification for exclusion.  </a:t>
            </a:r>
          </a:p>
          <a:p>
            <a:endParaRPr lang="de-DE"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B855FD3-F77A-4994-B94E-5B9E43D636C5}" type="slidenum">
              <a:rPr lang="th-TH" smtClean="0"/>
              <a:pPr/>
              <a:t>21</a:t>
            </a:fld>
            <a:endParaRPr lang="th-TH"/>
          </a:p>
        </p:txBody>
      </p:sp>
    </p:spTree>
    <p:extLst>
      <p:ext uri="{BB962C8B-B14F-4D97-AF65-F5344CB8AC3E}">
        <p14:creationId xmlns:p14="http://schemas.microsoft.com/office/powerpoint/2010/main" val="99045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403425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When discussing the completeness</a:t>
            </a:r>
            <a:r>
              <a:rPr lang="en-US" baseline="0" dirty="0"/>
              <a:t> it is important to review the forest carbon pools</a:t>
            </a:r>
          </a:p>
          <a:p>
            <a:endParaRPr lang="en-US" baseline="0" dirty="0"/>
          </a:p>
          <a:p>
            <a:r>
              <a:rPr lang="en-US" b="1" baseline="0" dirty="0"/>
              <a:t>Notes:</a:t>
            </a:r>
          </a:p>
          <a:p>
            <a:r>
              <a:rPr lang="en-US" dirty="0"/>
              <a:t>This</a:t>
            </a:r>
            <a:r>
              <a:rPr lang="en-US" baseline="0" dirty="0"/>
              <a:t> is just a brief review as students have seen this in previous lectures but when discussing completeness the first idea is which pools and fluxes should be included.  Have the students discuss or vote on which carbon pools are most important to include and why? ( are they the biggest? The most likely to change with land use change?).  </a:t>
            </a:r>
          </a:p>
          <a:p>
            <a:endParaRPr lang="en-US" baseline="0" dirty="0"/>
          </a:p>
          <a:p>
            <a:r>
              <a:rPr lang="en-US" baseline="0" dirty="0"/>
              <a:t>The second part of the completeness concept is geographic extent</a:t>
            </a:r>
          </a:p>
          <a:p>
            <a:endParaRPr lang="en-US" b="1" baseline="0" dirty="0"/>
          </a:p>
          <a:p>
            <a:r>
              <a:rPr lang="en-US" b="1" baseline="0" dirty="0"/>
              <a:t>Reference: </a:t>
            </a:r>
          </a:p>
          <a:p>
            <a:r>
              <a:rPr lang="en-US" baseline="0" dirty="0"/>
              <a:t>Image from http://</a:t>
            </a:r>
            <a:r>
              <a:rPr lang="en-US" baseline="0" dirty="0" err="1"/>
              <a:t>www.waterfriendlygarden.com</a:t>
            </a:r>
            <a:r>
              <a:rPr lang="en-US" baseline="0" dirty="0"/>
              <a:t>/</a:t>
            </a:r>
            <a:r>
              <a:rPr lang="en-US" baseline="0" dirty="0" err="1"/>
              <a:t>CleanAir.html</a:t>
            </a:r>
            <a:r>
              <a:rPr lang="en-US" baseline="0" dirty="0"/>
              <a:t> [Note: I’ve kept this reference although its immediate relevance to what is in the slide is unclear]</a:t>
            </a:r>
            <a:endParaRPr lang="th-TH" dirty="0"/>
          </a:p>
          <a:p>
            <a:endParaRPr lang="en-US" b="1" dirty="0"/>
          </a:p>
          <a:p>
            <a:r>
              <a:rPr lang="en-US" b="1" dirty="0"/>
              <a:t>Image</a:t>
            </a:r>
            <a:r>
              <a:rPr lang="en-US" b="1" baseline="0" dirty="0"/>
              <a:t> source</a:t>
            </a:r>
            <a:r>
              <a:rPr lang="en-US" b="1" dirty="0"/>
              <a:t>: </a:t>
            </a:r>
          </a:p>
          <a:p>
            <a:r>
              <a:rPr lang="en-US" dirty="0"/>
              <a:t>Vickers,</a:t>
            </a:r>
            <a:r>
              <a:rPr lang="en-US" baseline="0" dirty="0"/>
              <a:t> B. et al. 2012. </a:t>
            </a:r>
            <a:r>
              <a:rPr lang="en-US" dirty="0"/>
              <a:t>Community guidelines for accessing forestry voluntary carbon markets Chapter 1 Forests and Climate</a:t>
            </a:r>
            <a:r>
              <a:rPr lang="en-US" baseline="0" dirty="0"/>
              <a:t> Change FAO Regional Office for Asia and the Pacific. </a:t>
            </a:r>
            <a:r>
              <a:rPr lang="en-US" dirty="0"/>
              <a:t>http://www.fao.org/docrep/016/i3033e/i3033e01.pdf</a:t>
            </a:r>
          </a:p>
          <a:p>
            <a:endParaRPr lang="en-US" baseline="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22</a:t>
            </a:fld>
            <a:endParaRPr lang="th-TH"/>
          </a:p>
        </p:txBody>
      </p:sp>
    </p:spTree>
    <p:extLst>
      <p:ext uri="{BB962C8B-B14F-4D97-AF65-F5344CB8AC3E}">
        <p14:creationId xmlns:p14="http://schemas.microsoft.com/office/powerpoint/2010/main" val="52824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Monitoring</a:t>
            </a:r>
            <a:r>
              <a:rPr lang="en-US" baseline="0" dirty="0"/>
              <a:t> involves repeated measures –from year to year or over a period of several years and depends on the ability to compare measurements from one year to the next.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Inventory annual trends, as far as possible, should be calculated </a:t>
            </a:r>
            <a:r>
              <a:rPr lang="en-US" sz="1800" b="1" dirty="0">
                <a:solidFill>
                  <a:srgbClr val="FF0000"/>
                </a:solidFill>
                <a:latin typeface="Arial" pitchFamily="34" charset="0"/>
                <a:cs typeface="Arial" pitchFamily="34" charset="0"/>
              </a:rPr>
              <a:t>using the same method and data sources </a:t>
            </a:r>
            <a:r>
              <a:rPr lang="en-US" sz="1800" dirty="0">
                <a:latin typeface="Arial" pitchFamily="34" charset="0"/>
                <a:cs typeface="Arial" pitchFamily="34" charset="0"/>
              </a:rPr>
              <a:t>in all years and should aim to reflect the real annual fluctuations in emissions or removals and not be subject to changes resulting from methodological differences. </a:t>
            </a:r>
          </a:p>
          <a:p>
            <a:endParaRPr lang="en-US" baseline="0" dirty="0"/>
          </a:p>
          <a:p>
            <a:r>
              <a:rPr lang="en-US" b="1" baseline="0" dirty="0"/>
              <a:t>Notes:</a:t>
            </a:r>
          </a:p>
          <a:p>
            <a:r>
              <a:rPr lang="en-US" baseline="0" dirty="0"/>
              <a:t>If a new instrument or method is introduced there should be a period where both old and new approaches are done simultaneously to allow for comparison and confidence in comparing values across methods.  The image shows a comparison between field inventory values and satellite image derived values for above ground biomass in tropical Africa.  The dashed line is the one to one line- where the points would fall if the two methods had consistent results.  Clearly in this case there is a need for more field inventory plots and better calibration of the imagery interpretation. It would be impossible to detect effects of LUC if an inventory changed from field to satellite data over the course of time in this case.</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de-DE" baseline="0" dirty="0"/>
          </a:p>
          <a:p>
            <a:r>
              <a:rPr lang="en-US" b="1" baseline="0" dirty="0"/>
              <a:t>Image Source: </a:t>
            </a:r>
          </a:p>
          <a:p>
            <a:r>
              <a:rPr lang="en-US" baseline="0" dirty="0" err="1"/>
              <a:t>Mitchard</a:t>
            </a:r>
            <a:r>
              <a:rPr lang="en-US" baseline="0" dirty="0"/>
              <a:t> et al 2011 </a:t>
            </a:r>
            <a:r>
              <a:rPr lang="en-US" sz="1800" b="0" i="0" kern="1200" dirty="0">
                <a:solidFill>
                  <a:schemeClr val="tx1"/>
                </a:solidFill>
                <a:effectLst/>
                <a:latin typeface="+mn-lt"/>
                <a:ea typeface="+mn-ea"/>
                <a:cs typeface="+mn-cs"/>
              </a:rPr>
              <a:t>doi:10.1088/1748-9326/6/4/049001 (better link is </a:t>
            </a:r>
            <a:r>
              <a:rPr lang="pl-PL" sz="1800" b="0" i="0" kern="1200" dirty="0">
                <a:solidFill>
                  <a:schemeClr val="tx1"/>
                </a:solidFill>
                <a:effectLst/>
                <a:latin typeface="+mn-lt"/>
                <a:ea typeface="+mn-ea"/>
                <a:cs typeface="+mn-cs"/>
              </a:rPr>
              <a:t>http://223.27.200.5/</a:t>
            </a:r>
            <a:r>
              <a:rPr lang="pl-PL" sz="1800" b="0" i="0" kern="1200" dirty="0" err="1">
                <a:solidFill>
                  <a:schemeClr val="tx1"/>
                </a:solidFill>
                <a:effectLst/>
                <a:latin typeface="+mn-lt"/>
                <a:ea typeface="+mn-ea"/>
                <a:cs typeface="+mn-cs"/>
              </a:rPr>
              <a:t>iopscience.iop.org</a:t>
            </a:r>
            <a:r>
              <a:rPr lang="pl-PL" sz="1800" b="0" i="0" kern="1200" dirty="0">
                <a:solidFill>
                  <a:schemeClr val="tx1"/>
                </a:solidFill>
                <a:effectLst/>
                <a:latin typeface="+mn-lt"/>
                <a:ea typeface="+mn-ea"/>
                <a:cs typeface="+mn-cs"/>
              </a:rPr>
              <a:t>/1748-9326/6/4/049001/pdf/1748-9326_6_4_049001.pdf). </a:t>
            </a:r>
            <a:r>
              <a:rPr lang="pl-PL" sz="1800" b="0" i="0" kern="1200" dirty="0" err="1">
                <a:solidFill>
                  <a:schemeClr val="tx1"/>
                </a:solidFill>
                <a:effectLst/>
                <a:latin typeface="+mn-lt"/>
                <a:ea typeface="+mn-ea"/>
                <a:cs typeface="+mn-cs"/>
              </a:rPr>
              <a:t>See</a:t>
            </a:r>
            <a:r>
              <a:rPr lang="pl-PL" sz="1800" b="0" i="0" kern="1200" dirty="0">
                <a:solidFill>
                  <a:schemeClr val="tx1"/>
                </a:solidFill>
                <a:effectLst/>
                <a:latin typeface="+mn-lt"/>
                <a:ea typeface="+mn-ea"/>
                <a:cs typeface="+mn-cs"/>
              </a:rPr>
              <a:t> </a:t>
            </a:r>
            <a:r>
              <a:rPr lang="pl-PL" sz="1800" b="0" i="0" kern="1200" dirty="0" err="1">
                <a:solidFill>
                  <a:schemeClr val="tx1"/>
                </a:solidFill>
                <a:effectLst/>
                <a:latin typeface="+mn-lt"/>
                <a:ea typeface="+mn-ea"/>
                <a:cs typeface="+mn-cs"/>
              </a:rPr>
              <a:t>Figure</a:t>
            </a:r>
            <a:r>
              <a:rPr lang="pl-PL" sz="1800" b="0" i="0" kern="1200" dirty="0">
                <a:solidFill>
                  <a:schemeClr val="tx1"/>
                </a:solidFill>
                <a:effectLst/>
                <a:latin typeface="+mn-lt"/>
                <a:ea typeface="+mn-ea"/>
                <a:cs typeface="+mn-cs"/>
              </a:rPr>
              <a:t> 1.</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23</a:t>
            </a:fld>
            <a:endParaRPr lang="th-TH"/>
          </a:p>
        </p:txBody>
      </p:sp>
    </p:spTree>
    <p:extLst>
      <p:ext uri="{BB962C8B-B14F-4D97-AF65-F5344CB8AC3E}">
        <p14:creationId xmlns:p14="http://schemas.microsoft.com/office/powerpoint/2010/main" val="107444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As with the case for</a:t>
            </a:r>
            <a:r>
              <a:rPr lang="en-US" baseline="0" dirty="0"/>
              <a:t> consistency- the need to compare measurements over time – there is also a need to be able </a:t>
            </a:r>
            <a:r>
              <a:rPr lang="en-US" b="1" baseline="0" dirty="0"/>
              <a:t>to compare across space- projects within a country or across countries.  </a:t>
            </a:r>
          </a:p>
          <a:p>
            <a:endParaRPr lang="en-US" b="1" baseline="0" dirty="0"/>
          </a:p>
          <a:p>
            <a:r>
              <a:rPr lang="en-US" b="1" baseline="0" dirty="0"/>
              <a:t>Notes:</a:t>
            </a:r>
          </a:p>
          <a:p>
            <a:r>
              <a:rPr lang="en-US" baseline="0" dirty="0"/>
              <a:t>While not all projects/ countries will use the exact same categories and methods as long as inventories follow the TACCC principals and accepted measurement methods, and use the same unites to report their data, cross-project comparability should be easy to achieve.</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a:t>
            </a:r>
            <a:r>
              <a:rPr lang="de-DE" b="0" dirty="0"/>
              <a:t/>
            </a:r>
            <a:br>
              <a:rPr lang="de-DE" b="0" dirty="0"/>
            </a:br>
            <a:r>
              <a:rPr lang="de-DE" b="0" dirty="0"/>
              <a:t>UNFCCC</a:t>
            </a:r>
            <a:r>
              <a:rPr lang="de-DE" b="0" baseline="0" dirty="0"/>
              <a:t>. Link: </a:t>
            </a:r>
            <a:r>
              <a:rPr lang="en-GB" sz="1200" dirty="0">
                <a:hlinkClick r:id="rId3"/>
              </a:rPr>
              <a:t>http://unfccc.int/resource/docs/cop8/08.pdf</a:t>
            </a:r>
            <a:r>
              <a:rPr lang="en-GB" sz="1200" dirty="0"/>
              <a:t> </a:t>
            </a:r>
            <a:endParaRPr lang="en-US" sz="1200" b="1" dirty="0">
              <a:solidFill>
                <a:srgbClr val="C00000"/>
              </a:solidFill>
              <a:cs typeface="Arial" pitchFamily="34" charset="0"/>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24</a:t>
            </a:fld>
            <a:endParaRPr lang="th-TH"/>
          </a:p>
        </p:txBody>
      </p:sp>
    </p:spTree>
    <p:extLst>
      <p:ext uri="{BB962C8B-B14F-4D97-AF65-F5344CB8AC3E}">
        <p14:creationId xmlns:p14="http://schemas.microsoft.com/office/powerpoint/2010/main" val="415030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Have students</a:t>
            </a:r>
            <a:r>
              <a:rPr lang="en-US" baseline="0" dirty="0"/>
              <a:t> share any other principles they came up with in the class activity that were not covered in the 5 principles just discussed.</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pPr/>
              <a:t>25</a:t>
            </a:fld>
            <a:endParaRPr lang="en-US"/>
          </a:p>
        </p:txBody>
      </p:sp>
    </p:spTree>
    <p:extLst>
      <p:ext uri="{BB962C8B-B14F-4D97-AF65-F5344CB8AC3E}">
        <p14:creationId xmlns:p14="http://schemas.microsoft.com/office/powerpoint/2010/main" val="65596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The IPCC has developed and updated good practice guidelines for various aspects of carbon monitoring</a:t>
            </a:r>
          </a:p>
          <a:p>
            <a:endParaRPr lang="en-US" dirty="0"/>
          </a:p>
          <a:p>
            <a:r>
              <a:rPr lang="en-US" b="1" dirty="0"/>
              <a:t>Notes:</a:t>
            </a:r>
            <a:r>
              <a:rPr lang="en-US" b="1" baseline="0" dirty="0"/>
              <a:t> </a:t>
            </a:r>
            <a:r>
              <a:rPr lang="en-US" dirty="0"/>
              <a:t>Let learners explore information on the website related to guidelines for GHG inventory in forest sector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Highlight the difference</a:t>
            </a:r>
            <a:r>
              <a:rPr lang="en-US" baseline="0" dirty="0"/>
              <a:t> between </a:t>
            </a:r>
            <a:r>
              <a:rPr lang="en-US" b="0" u="none" dirty="0">
                <a:solidFill>
                  <a:schemeClr val="tx1"/>
                </a:solidFill>
                <a:cs typeface="Arial" pitchFamily="34" charset="0"/>
                <a:hlinkClick r:id="rId3"/>
              </a:rPr>
              <a:t>1996 IPCC Revised Guidelines for National Greenhouse Gas </a:t>
            </a:r>
            <a:r>
              <a:rPr lang="en-US" b="0" u="none" dirty="0">
                <a:solidFill>
                  <a:schemeClr val="tx1"/>
                </a:solidFill>
                <a:cs typeface="Arial" pitchFamily="34" charset="0"/>
                <a:hlinkClick r:id="rId4"/>
              </a:rPr>
              <a:t>Inventory</a:t>
            </a:r>
            <a:r>
              <a:rPr lang="en-US" b="0" u="none" dirty="0">
                <a:solidFill>
                  <a:schemeClr val="tx1"/>
                </a:solidFill>
                <a:cs typeface="Arial" pitchFamily="34" charset="0"/>
              </a:rPr>
              <a:t> and </a:t>
            </a:r>
            <a:r>
              <a:rPr lang="en-US" b="0" dirty="0">
                <a:solidFill>
                  <a:schemeClr val="tx1"/>
                </a:solidFill>
                <a:cs typeface="Arial" pitchFamily="34" charset="0"/>
                <a:hlinkClick r:id="rId3"/>
              </a:rPr>
              <a:t>2006 IPCC Revised Guidelines for National Greenhouse Gas Inventory</a:t>
            </a:r>
            <a:endParaRPr lang="th-TH" b="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See summary in slides 28-29.</a:t>
            </a:r>
            <a:endParaRPr lang="th-TH" b="0" u="none" dirty="0">
              <a:solidFill>
                <a:schemeClr val="tx1"/>
              </a:solidFill>
            </a:endParaRP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26</a:t>
            </a:fld>
            <a:endParaRPr lang="th-TH"/>
          </a:p>
        </p:txBody>
      </p:sp>
    </p:spTree>
    <p:extLst>
      <p:ext uri="{BB962C8B-B14F-4D97-AF65-F5344CB8AC3E}">
        <p14:creationId xmlns:p14="http://schemas.microsoft.com/office/powerpoint/2010/main" val="29307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sz="1200" dirty="0"/>
              <a:t>Estimates of carbon emissions and removals for Land Use, Land Use Change and Forestry (LULUCF) involve two factors:</a:t>
            </a:r>
            <a:r>
              <a:rPr lang="en-US" sz="1200" baseline="0" dirty="0"/>
              <a:t> </a:t>
            </a:r>
            <a:r>
              <a:rPr lang="en-US" sz="1200" dirty="0"/>
              <a:t>Activity data and</a:t>
            </a:r>
            <a:r>
              <a:rPr lang="en-US" sz="1200" baseline="0" dirty="0"/>
              <a:t> </a:t>
            </a:r>
            <a:r>
              <a:rPr lang="en-US" sz="1200" dirty="0"/>
              <a:t>Emissions factor</a:t>
            </a:r>
          </a:p>
          <a:p>
            <a:endParaRPr lang="de-DE" sz="1200" dirty="0"/>
          </a:p>
          <a:p>
            <a:endParaRPr lang="en-US" sz="1200" dirty="0"/>
          </a:p>
          <a:p>
            <a:r>
              <a:rPr lang="en-US" sz="1200" b="1" dirty="0"/>
              <a:t>Image</a:t>
            </a:r>
            <a:r>
              <a:rPr lang="en-US" sz="1200" b="1" baseline="0" dirty="0"/>
              <a:t> source:</a:t>
            </a:r>
          </a:p>
          <a:p>
            <a:r>
              <a:rPr lang="en-US" sz="1200" baseline="0" dirty="0"/>
              <a:t>http://www.fire.uni-freiburg.de/GFMCnew/2013/07/25/20130725_SEA.htm</a:t>
            </a:r>
            <a:endParaRPr lang="en-US" sz="120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27</a:t>
            </a:fld>
            <a:endParaRPr lang="th-TH"/>
          </a:p>
        </p:txBody>
      </p:sp>
    </p:spTree>
    <p:extLst>
      <p:ext uri="{BB962C8B-B14F-4D97-AF65-F5344CB8AC3E}">
        <p14:creationId xmlns:p14="http://schemas.microsoft.com/office/powerpoint/2010/main" val="1104745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dirty="0"/>
              <a:t>In 1996 the IPCC considered three</a:t>
            </a:r>
            <a:r>
              <a:rPr lang="en-US" baseline="0" dirty="0"/>
              <a:t> land use transitions (forest harvesting or plantation establishment, conversion of forest or natural grasslands to crops or pasture and abandonment of cropland/pasture or other managed lands with the assumption it would move back into forest</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pPr/>
              <a:t>28</a:t>
            </a:fld>
            <a:endParaRPr lang="en-US"/>
          </a:p>
        </p:txBody>
      </p:sp>
    </p:spTree>
    <p:extLst>
      <p:ext uri="{BB962C8B-B14F-4D97-AF65-F5344CB8AC3E}">
        <p14:creationId xmlns:p14="http://schemas.microsoft.com/office/powerpoint/2010/main" val="376491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dirty="0"/>
              <a:t>In the 2006 Emissions</a:t>
            </a:r>
            <a:r>
              <a:rPr lang="en-US" baseline="0" dirty="0"/>
              <a:t> Factor Database the IPCC has a much more complete list of land use transitions considered- have the students discuss why the number of categories increased </a:t>
            </a:r>
          </a:p>
          <a:p>
            <a:pPr marL="171450" indent="-171450">
              <a:buFont typeface="Arial" panose="020B0604020202020204" pitchFamily="34" charset="0"/>
              <a:buChar char="•"/>
            </a:pPr>
            <a:r>
              <a:rPr lang="en-US" dirty="0"/>
              <a:t>The IPCC (2006) considers the transitions listed when developing</a:t>
            </a:r>
            <a:r>
              <a:rPr lang="en-US" baseline="0" dirty="0"/>
              <a:t> their Emissions Factor database. These land uses/ management are often referred to as AFOLU (Agriculture, Forestry and other land uses).  For each transition the emissions factor is calculated as the change in carbon density. If carbon density increases (in tons of C per hectare) the transition results in a net sequestration of carbon and if the reverse is true and carbon density decreases the emissions factor is positive indicating a net emission or source of CO2 to the atmosphere</a:t>
            </a:r>
          </a:p>
          <a:p>
            <a:endParaRPr lang="de-DE"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Arial" pitchFamily="34" charset="0"/>
              </a:rPr>
              <a:t>Data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cs typeface="Arial" pitchFamily="34" charset="0"/>
              </a:rPr>
              <a:t>2006 IPCC Revised Guidelines for National Greenhouse Gas Inventory</a:t>
            </a:r>
            <a:r>
              <a:rPr lang="en-US" sz="1200" b="0" dirty="0">
                <a:cs typeface="Arial" pitchFamily="34" charset="0"/>
              </a:rPr>
              <a:t>:</a:t>
            </a:r>
            <a:r>
              <a:rPr lang="en-US" sz="1200" b="1" dirty="0">
                <a:cs typeface="Arial" pitchFamily="34" charset="0"/>
              </a:rPr>
              <a:t> </a:t>
            </a:r>
            <a:r>
              <a:rPr lang="en-US" sz="1200" dirty="0">
                <a:cs typeface="Arial" pitchFamily="34" charset="0"/>
                <a:hlinkClick r:id="rId3"/>
              </a:rPr>
              <a:t>http://www.ipcc-nggip.iges.or.jp/public/2006gl/</a:t>
            </a:r>
            <a:r>
              <a:rPr lang="en-US" sz="1200" dirty="0">
                <a:cs typeface="Arial" pitchFamily="34" charset="0"/>
              </a:rPr>
              <a:t> </a:t>
            </a:r>
            <a:endParaRPr lang="th-TH"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29</a:t>
            </a:fld>
            <a:endParaRPr lang="th-TH"/>
          </a:p>
        </p:txBody>
      </p:sp>
    </p:spTree>
    <p:extLst>
      <p:ext uri="{BB962C8B-B14F-4D97-AF65-F5344CB8AC3E}">
        <p14:creationId xmlns:p14="http://schemas.microsoft.com/office/powerpoint/2010/main" val="654695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2B6AA24-3AFB-4DFF-87F3-AD9059B801F8}" type="slidenum">
              <a:rPr lang="en-US" smtClean="0">
                <a:solidFill>
                  <a:prstClr val="black"/>
                </a:solidFill>
              </a:rPr>
              <a:pPr/>
              <a:t>30</a:t>
            </a:fld>
            <a:endParaRPr lang="en-US">
              <a:solidFill>
                <a:prstClr val="black"/>
              </a:solidFill>
            </a:endParaRPr>
          </a:p>
        </p:txBody>
      </p:sp>
      <p:sp>
        <p:nvSpPr>
          <p:cNvPr id="99331" name="Slide Image Placeholder 1"/>
          <p:cNvSpPr>
            <a:spLocks noGrp="1" noRot="1" noChangeAspect="1" noTextEdit="1"/>
          </p:cNvSpPr>
          <p:nvPr>
            <p:ph type="sldImg"/>
          </p:nvPr>
        </p:nvSpPr>
        <p:spPr>
          <a:xfrm>
            <a:off x="382588" y="685800"/>
            <a:ext cx="6094412" cy="3429000"/>
          </a:xfrm>
          <a:ln/>
        </p:spPr>
      </p:sp>
      <p:sp>
        <p:nvSpPr>
          <p:cNvPr id="99332" name="Notes Placeholder 2"/>
          <p:cNvSpPr>
            <a:spLocks noGrp="1"/>
          </p:cNvSpPr>
          <p:nvPr>
            <p:ph type="body" idx="1"/>
          </p:nvPr>
        </p:nvSpPr>
        <p:spPr>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eaLnBrk="1" hangingPunct="1">
              <a:spcBef>
                <a:spcPct val="0"/>
              </a:spcBef>
            </a:pPr>
            <a:endParaRPr lang="en-US" baseline="0" dirty="0"/>
          </a:p>
          <a:p>
            <a:pPr marL="171450" indent="-171450" eaLnBrk="1" hangingPunct="1">
              <a:spcBef>
                <a:spcPct val="0"/>
              </a:spcBef>
              <a:buFont typeface="Arial" panose="020B0604020202020204" pitchFamily="34" charset="0"/>
              <a:buChar char="•"/>
            </a:pPr>
            <a:r>
              <a:rPr lang="en-US" dirty="0"/>
              <a:t>Ther</a:t>
            </a:r>
            <a:r>
              <a:rPr lang="en-US" baseline="0" dirty="0"/>
              <a:t>e is a hierarchy of approaches for activity data </a:t>
            </a:r>
          </a:p>
          <a:p>
            <a:pPr marL="171450" indent="-171450" eaLnBrk="1" hangingPunct="1">
              <a:spcBef>
                <a:spcPct val="0"/>
              </a:spcBef>
              <a:buFont typeface="Arial" panose="020B0604020202020204" pitchFamily="34" charset="0"/>
              <a:buChar char="•"/>
            </a:pPr>
            <a:endParaRPr lang="en-US" baseline="0" dirty="0"/>
          </a:p>
          <a:p>
            <a:pPr marL="171450" indent="-171450" eaLnBrk="1" hangingPunct="1">
              <a:spcBef>
                <a:spcPct val="0"/>
              </a:spcBef>
              <a:buFont typeface="Arial" panose="020B0604020202020204" pitchFamily="34" charset="0"/>
              <a:buChar char="•"/>
            </a:pPr>
            <a:r>
              <a:rPr lang="en-US" baseline="0" dirty="0"/>
              <a:t>In this case the certainty in the estimate of the activity data increases as you move from Approach 1 to Approach 3.  In Approach 1 you measure the amount of land in each land use at each time point but have no spatial information and also have no information on which specific transitions took place.  In Approach 2, there is more information on specific transitions (</a:t>
            </a:r>
            <a:r>
              <a:rPr lang="en-US" baseline="0" dirty="0" err="1"/>
              <a:t>ie</a:t>
            </a:r>
            <a:r>
              <a:rPr lang="en-US" baseline="0" dirty="0"/>
              <a:t> how many hectares of forest were converted to pasture or to agriculture as well as how many hectares of pasture were abandoned and now have regenerating forest) but still no spatial associations.  Finally in Approach 3 data on which transitions have occurred as well as where each has occurred is collected. Increasing the amount of information requires higher investments in both data acquisition and technical capacity.</a:t>
            </a:r>
            <a:endParaRPr lang="en-US" dirty="0"/>
          </a:p>
        </p:txBody>
      </p:sp>
      <p:sp>
        <p:nvSpPr>
          <p:cNvPr id="99333"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16" tIns="45708" rIns="91416" bIns="45708" anchor="b"/>
          <a:lstStyle/>
          <a:p>
            <a:pPr algn="r" fontAlgn="base">
              <a:spcBef>
                <a:spcPct val="0"/>
              </a:spcBef>
              <a:spcAft>
                <a:spcPct val="0"/>
              </a:spcAft>
            </a:pPr>
            <a:fld id="{F1EBF73F-5616-4F74-AE6A-E1AABE645DDA}" type="slidenum">
              <a:rPr lang="en-AU" sz="1200">
                <a:solidFill>
                  <a:prstClr val="black"/>
                </a:solidFill>
                <a:latin typeface="Times New Roman" pitchFamily="18" charset="0"/>
              </a:rPr>
              <a:pPr algn="r" fontAlgn="base">
                <a:spcBef>
                  <a:spcPct val="0"/>
                </a:spcBef>
                <a:spcAft>
                  <a:spcPct val="0"/>
                </a:spcAft>
              </a:pPr>
              <a:t>30</a:t>
            </a:fld>
            <a:endParaRPr lang="en-AU" sz="1200" dirty="0">
              <a:solidFill>
                <a:prstClr val="black"/>
              </a:solidFill>
              <a:latin typeface="Times New Roman" pitchFamily="18" charset="0"/>
            </a:endParaRPr>
          </a:p>
        </p:txBody>
      </p:sp>
    </p:spTree>
    <p:extLst>
      <p:ext uri="{BB962C8B-B14F-4D97-AF65-F5344CB8AC3E}">
        <p14:creationId xmlns:p14="http://schemas.microsoft.com/office/powerpoint/2010/main" val="1262838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KEY MESSAGES</a:t>
            </a:r>
            <a:r>
              <a:rPr lang="en-US" sz="1800" dirty="0"/>
              <a:t>: </a:t>
            </a:r>
          </a:p>
          <a:p>
            <a:r>
              <a:rPr lang="en-US" sz="1800" b="1" kern="1200" baseline="0" dirty="0">
                <a:solidFill>
                  <a:schemeClr val="tx1"/>
                </a:solidFill>
                <a:latin typeface="+mn-lt"/>
                <a:ea typeface="+mn-ea"/>
                <a:cs typeface="+mn-cs"/>
              </a:rPr>
              <a:t> </a:t>
            </a:r>
            <a:endParaRPr lang="en-US" sz="1800" kern="1200" baseline="0" dirty="0">
              <a:solidFill>
                <a:schemeClr val="tx1"/>
              </a:solidFill>
              <a:latin typeface="+mn-lt"/>
              <a:ea typeface="+mn-ea"/>
              <a:cs typeface="+mn-cs"/>
            </a:endParaRPr>
          </a:p>
          <a:p>
            <a:pPr marL="285750" indent="-285750">
              <a:buFont typeface="Arial" panose="020B0604020202020204" pitchFamily="34" charset="0"/>
              <a:buChar char="•"/>
            </a:pPr>
            <a:r>
              <a:rPr lang="en-US" sz="1800" kern="1200" baseline="0" dirty="0">
                <a:solidFill>
                  <a:schemeClr val="tx1"/>
                </a:solidFill>
                <a:latin typeface="+mn-lt"/>
                <a:ea typeface="+mn-ea"/>
                <a:cs typeface="+mn-cs"/>
              </a:rPr>
              <a:t>The IPCC Carbon Accounting system is set up on a hierarchy of tiers.</a:t>
            </a:r>
          </a:p>
          <a:p>
            <a:pPr marL="285750" indent="-285750">
              <a:buFont typeface="Arial" panose="020B0604020202020204" pitchFamily="34" charset="0"/>
              <a:buChar char="•"/>
            </a:pPr>
            <a:endParaRPr lang="en-US" sz="1800" kern="1200" baseline="0" dirty="0">
              <a:solidFill>
                <a:schemeClr val="tx1"/>
              </a:solidFill>
              <a:latin typeface="+mn-lt"/>
              <a:ea typeface="+mn-ea"/>
              <a:cs typeface="+mn-cs"/>
            </a:endParaRPr>
          </a:p>
          <a:p>
            <a:pPr marL="285750" indent="-285750">
              <a:buFont typeface="Arial" panose="020B0604020202020204" pitchFamily="34" charset="0"/>
              <a:buChar char="•"/>
            </a:pPr>
            <a:r>
              <a:rPr lang="en-US" sz="1800" kern="1200" baseline="0" dirty="0">
                <a:solidFill>
                  <a:schemeClr val="tx1"/>
                </a:solidFill>
                <a:latin typeface="+mn-lt"/>
                <a:ea typeface="+mn-ea"/>
                <a:cs typeface="+mn-cs"/>
              </a:rPr>
              <a:t>As the availability of national and sub-national data increases especially repeated measures over time project or national inventories can move from Tier one to Tier three.  Note inventory systems are likely to measure different pools or fluxes at levels of accuracy (tiers) depending on costs and available data. Ideally the most important pools and fluxes are measured at higher tiers.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31</a:t>
            </a:fld>
            <a:endParaRPr lang="th-TH"/>
          </a:p>
        </p:txBody>
      </p:sp>
    </p:spTree>
    <p:extLst>
      <p:ext uri="{BB962C8B-B14F-4D97-AF65-F5344CB8AC3E}">
        <p14:creationId xmlns:p14="http://schemas.microsoft.com/office/powerpoint/2010/main" val="239625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pPr/>
              <a:t>5</a:t>
            </a:fld>
            <a:endParaRPr lang="en-US"/>
          </a:p>
        </p:txBody>
      </p:sp>
    </p:spTree>
    <p:extLst>
      <p:ext uri="{BB962C8B-B14F-4D97-AF65-F5344CB8AC3E}">
        <p14:creationId xmlns:p14="http://schemas.microsoft.com/office/powerpoint/2010/main" val="1650077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Tier three is the highest level of certainty in the IPCC hierarchy.  It requires multiple years of inventory data at the national and sub-national level as well as the ability to calibrate and validate models to local conditions.  It may be easier to reach Tier 3 for some carbon pools than others.  Remind the students of the carbon pools w</a:t>
            </a:r>
            <a:endParaRPr lang="th-TH"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32</a:t>
            </a:fld>
            <a:endParaRPr lang="th-TH"/>
          </a:p>
        </p:txBody>
      </p:sp>
    </p:spTree>
    <p:extLst>
      <p:ext uri="{BB962C8B-B14F-4D97-AF65-F5344CB8AC3E}">
        <p14:creationId xmlns:p14="http://schemas.microsoft.com/office/powerpoint/2010/main" val="751215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Here is an example of Tier one data</a:t>
            </a:r>
            <a:r>
              <a:rPr lang="en-US" baseline="0" dirty="0"/>
              <a:t> from the IPCC- in this case estimated </a:t>
            </a:r>
            <a:r>
              <a:rPr lang="en-US" baseline="0" dirty="0" err="1"/>
              <a:t>AboveGround</a:t>
            </a:r>
            <a:r>
              <a:rPr lang="en-US" baseline="0" dirty="0"/>
              <a:t> Biomass for various broad forest classes.  Emissions factors from deforestation would be calculated based on above ground biomass and an estimate of carbon density of 47%</a:t>
            </a:r>
            <a:endParaRPr lang="en-US" dirty="0"/>
          </a:p>
          <a:p>
            <a:r>
              <a:rPr lang="en-US" baseline="0" dirty="0"/>
              <a:t>Above ground biomass mass increment (growth) for the various forest classes could be used to estimate the impact of afforestation on national emissions.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cs typeface="Arial" pitchFamily="34" charset="0"/>
              </a:rPr>
              <a:t>Chart source: 2006 IPCC Revised Guidelines for National Greenhouse Gas Inventory</a:t>
            </a:r>
            <a:r>
              <a:rPr lang="en-US" sz="1200" b="0" dirty="0">
                <a:cs typeface="Arial" pitchFamily="34" charset="0"/>
              </a:rPr>
              <a:t>:</a:t>
            </a:r>
            <a:r>
              <a:rPr lang="en-US" sz="1200" b="1" dirty="0">
                <a:cs typeface="Arial" pitchFamily="34" charset="0"/>
              </a:rPr>
              <a:t> </a:t>
            </a:r>
            <a:r>
              <a:rPr lang="en-US" sz="1200" dirty="0">
                <a:cs typeface="Arial" pitchFamily="34" charset="0"/>
                <a:hlinkClick r:id="rId3"/>
              </a:rPr>
              <a:t>http://www.ipcc-nggip.iges.or.jp/public/2006gl/</a:t>
            </a:r>
            <a:r>
              <a:rPr lang="en-US" sz="1200" dirty="0">
                <a:cs typeface="Arial" pitchFamily="34" charset="0"/>
              </a:rPr>
              <a:t> </a:t>
            </a:r>
            <a:endParaRPr lang="th-TH"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33</a:t>
            </a:fld>
            <a:endParaRPr lang="th-TH"/>
          </a:p>
        </p:txBody>
      </p:sp>
    </p:spTree>
    <p:extLst>
      <p:ext uri="{BB962C8B-B14F-4D97-AF65-F5344CB8AC3E}">
        <p14:creationId xmlns:p14="http://schemas.microsoft.com/office/powerpoint/2010/main" val="2684144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Here is an example of Tier 2 data from Thailand- here the data are specifi</a:t>
            </a:r>
            <a:r>
              <a:rPr lang="en-US" baseline="0" dirty="0"/>
              <a:t>c to national forest definitions and conditions.</a:t>
            </a:r>
            <a:endParaRPr lang="en-US" dirty="0"/>
          </a:p>
          <a:p>
            <a:endParaRPr lang="en-US" dirty="0"/>
          </a:p>
          <a:p>
            <a:r>
              <a:rPr lang="en-US" b="1" dirty="0"/>
              <a:t>Notes: </a:t>
            </a:r>
            <a:r>
              <a:rPr lang="en-US" dirty="0"/>
              <a:t>The</a:t>
            </a:r>
            <a:r>
              <a:rPr lang="en-US" baseline="0" dirty="0"/>
              <a:t> Tier 1 values for Tropical rain, moist and dry forest ranged from 130 to 300 t AGB Biomass per hectare where here we have 7 forest types with values that range from 34.9 to 238.2 t AGB Biomass.   You can see how moving from one tier to the next will affect carbon accounting.  Key to note here: we compared biomass but the true issue is carbon.  The IPCC default is trees are 47% carbon ( carbon fraction of 0.47) and as you can see here that is also variable and measurements in Thailand vary from 0.47 to 0.51</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Chart</a:t>
            </a:r>
            <a:r>
              <a:rPr lang="en-US" b="1" baseline="0" dirty="0"/>
              <a:t> </a:t>
            </a:r>
            <a:r>
              <a:rPr lang="en-US" b="1" dirty="0"/>
              <a:t>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Kasetsart</a:t>
            </a:r>
            <a:r>
              <a:rPr lang="en-US" dirty="0"/>
              <a:t> University Faculty of Forestry [KUFF] (2010) – </a:t>
            </a:r>
            <a:r>
              <a:rPr lang="en-US" b="1" dirty="0"/>
              <a:t>[NEED more</a:t>
            </a:r>
            <a:r>
              <a:rPr lang="en-US" b="1" baseline="0" dirty="0"/>
              <a:t> detailed source information]</a:t>
            </a:r>
            <a:endParaRPr lang="th-TH" b="1" dirty="0"/>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34</a:t>
            </a:fld>
            <a:endParaRPr lang="th-TH"/>
          </a:p>
        </p:txBody>
      </p:sp>
    </p:spTree>
    <p:extLst>
      <p:ext uri="{BB962C8B-B14F-4D97-AF65-F5344CB8AC3E}">
        <p14:creationId xmlns:p14="http://schemas.microsoft.com/office/powerpoint/2010/main" val="4252261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Homework report</a:t>
            </a:r>
          </a:p>
          <a:p>
            <a:r>
              <a:rPr lang="en-US" dirty="0"/>
              <a:t>Data here are from Thailand</a:t>
            </a:r>
            <a:r>
              <a:rPr lang="en-US" baseline="0" dirty="0"/>
              <a:t> but it might be more interesting for the students to use local data if available.  If you have inventory data for a region or  specific forest type you could also use those values and compare them to carbon stocks calculated using Tier 1 and Tier 2 values for above ground biomass- if necessary you may provide the forest class area for the students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35</a:t>
            </a:fld>
            <a:endParaRPr lang="th-TH"/>
          </a:p>
        </p:txBody>
      </p:sp>
    </p:spTree>
    <p:extLst>
      <p:ext uri="{BB962C8B-B14F-4D97-AF65-F5344CB8AC3E}">
        <p14:creationId xmlns:p14="http://schemas.microsoft.com/office/powerpoint/2010/main" val="215903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Homework report</a:t>
            </a:r>
          </a:p>
          <a:p>
            <a:r>
              <a:rPr lang="en-US" dirty="0"/>
              <a:t>Data here are from Thailand</a:t>
            </a:r>
            <a:r>
              <a:rPr lang="en-US" baseline="0" dirty="0"/>
              <a:t> but it might be more interesting for the students to use local data if available.  If you have inventory data for a region or  specific forest type you could also use those values and compare them to carbon stocks calculated using Tier 1 and Tier 2 values for above ground biomass- if necessary you may provide the forest class area for the students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36</a:t>
            </a:fld>
            <a:endParaRPr lang="th-TH"/>
          </a:p>
        </p:txBody>
      </p:sp>
    </p:spTree>
    <p:extLst>
      <p:ext uri="{BB962C8B-B14F-4D97-AF65-F5344CB8AC3E}">
        <p14:creationId xmlns:p14="http://schemas.microsoft.com/office/powerpoint/2010/main" val="381038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Homework report</a:t>
            </a:r>
          </a:p>
          <a:p>
            <a:r>
              <a:rPr lang="en-US" dirty="0"/>
              <a:t>Data here are from Thailand</a:t>
            </a:r>
            <a:r>
              <a:rPr lang="en-US" baseline="0" dirty="0"/>
              <a:t> but it might be more interesting for the students to use local data if available.  If you have inventory data for a region or  specific forest type you could also use those values and compare them to carbon stocks calculated using Tier 1 and Tier 2 values for above ground biomass- if necessary you may provide the forest class area for the students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37</a:t>
            </a:fld>
            <a:endParaRPr lang="th-TH"/>
          </a:p>
        </p:txBody>
      </p:sp>
    </p:spTree>
    <p:extLst>
      <p:ext uri="{BB962C8B-B14F-4D97-AF65-F5344CB8AC3E}">
        <p14:creationId xmlns:p14="http://schemas.microsoft.com/office/powerpoint/2010/main" val="596049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Homework report</a:t>
            </a:r>
          </a:p>
          <a:p>
            <a:r>
              <a:rPr lang="en-US" dirty="0"/>
              <a:t>Data here are from Thailand</a:t>
            </a:r>
            <a:r>
              <a:rPr lang="en-US" baseline="0" dirty="0"/>
              <a:t> but it might be more interesting for the students to use local data if available.  If you have inventory data for a region or  specific forest type you could also use those values and compare them to carbon stocks calculated using Tier 1 and Tier 2 values for above ground biomass- if necessary you may provide the forest class area for the students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38</a:t>
            </a:fld>
            <a:endParaRPr lang="th-TH"/>
          </a:p>
        </p:txBody>
      </p:sp>
    </p:spTree>
    <p:extLst>
      <p:ext uri="{BB962C8B-B14F-4D97-AF65-F5344CB8AC3E}">
        <p14:creationId xmlns:p14="http://schemas.microsoft.com/office/powerpoint/2010/main" val="3447926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40</a:t>
            </a:fld>
            <a:endParaRPr lang="th-TH"/>
          </a:p>
        </p:txBody>
      </p:sp>
    </p:spTree>
    <p:extLst>
      <p:ext uri="{BB962C8B-B14F-4D97-AF65-F5344CB8AC3E}">
        <p14:creationId xmlns:p14="http://schemas.microsoft.com/office/powerpoint/2010/main" val="385777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aseline="0" dirty="0"/>
              <a:t>UNFCCC and IPCC are key elements of the international efforts to understand and respond to </a:t>
            </a:r>
            <a:r>
              <a:rPr lang="en-US" dirty="0"/>
              <a:t>climate change. </a:t>
            </a:r>
          </a:p>
          <a:p>
            <a:pPr marL="171450" indent="-171450">
              <a:buFont typeface="Arial" panose="020B0604020202020204" pitchFamily="34" charset="0"/>
              <a:buChar char="•"/>
            </a:pPr>
            <a:r>
              <a:rPr lang="en-US" dirty="0"/>
              <a:t>The IPCC</a:t>
            </a:r>
            <a:r>
              <a:rPr lang="en-US" baseline="0" dirty="0"/>
              <a:t> and the UNFCCC have different roles and legal structures.</a:t>
            </a:r>
            <a:endParaRPr lang="en-US" dirty="0"/>
          </a:p>
          <a:p>
            <a:pPr marL="171450" indent="-171450">
              <a:buFont typeface="Arial" panose="020B0604020202020204" pitchFamily="34" charset="0"/>
              <a:buChar char="•"/>
            </a:pPr>
            <a:r>
              <a:rPr lang="en-US" dirty="0"/>
              <a:t>It is helpful to have the students</a:t>
            </a:r>
            <a:r>
              <a:rPr lang="en-US" baseline="0" dirty="0"/>
              <a:t> volunteer what they know about each organization before you start the lecture so you have a better sense of their familiarity with the concepts.  You may adjust the lecture to include more or less introductory information as needed based on their responses.</a:t>
            </a:r>
            <a:endParaRPr lang="th-TH" dirty="0"/>
          </a:p>
        </p:txBody>
      </p:sp>
      <p:sp>
        <p:nvSpPr>
          <p:cNvPr id="4" name="Slide Number Placeholder 3"/>
          <p:cNvSpPr>
            <a:spLocks noGrp="1"/>
          </p:cNvSpPr>
          <p:nvPr>
            <p:ph type="sldNum" sz="quarter" idx="10"/>
          </p:nvPr>
        </p:nvSpPr>
        <p:spPr/>
        <p:txBody>
          <a:bodyPr/>
          <a:lstStyle/>
          <a:p>
            <a:fld id="{CFC0BFBD-3EFA-4943-9035-EB69CB5A88B1}" type="slidenum">
              <a:rPr lang="en-US" smtClean="0"/>
              <a:pPr/>
              <a:t>6</a:t>
            </a:fld>
            <a:endParaRPr lang="en-US"/>
          </a:p>
        </p:txBody>
      </p:sp>
    </p:spTree>
    <p:extLst>
      <p:ext uri="{BB962C8B-B14F-4D97-AF65-F5344CB8AC3E}">
        <p14:creationId xmlns:p14="http://schemas.microsoft.com/office/powerpoint/2010/main" val="396994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dirty="0"/>
              <a:t>The exercise should help students better understand respective roles of IPCC and UNFCCC.</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de-DE" b="1" dirty="0"/>
              <a:t>Suggestions:</a:t>
            </a:r>
            <a:endParaRPr lang="en-US" b="1" dirty="0"/>
          </a:p>
          <a:p>
            <a:pPr marL="171450" indent="-171450">
              <a:buFont typeface="Arial" panose="020B0604020202020204" pitchFamily="34" charset="0"/>
              <a:buChar char="•"/>
            </a:pPr>
            <a:r>
              <a:rPr lang="en-US" dirty="0"/>
              <a:t>Teacher to provide some introduction to the websites.</a:t>
            </a:r>
          </a:p>
          <a:p>
            <a:pPr marL="171450" indent="-171450">
              <a:buFont typeface="Arial" panose="020B0604020202020204" pitchFamily="34" charset="0"/>
              <a:buChar char="•"/>
            </a:pPr>
            <a:r>
              <a:rPr lang="en-US" dirty="0"/>
              <a:t>Let students </a:t>
            </a:r>
            <a:r>
              <a:rPr lang="en-US" sz="1200" dirty="0"/>
              <a:t>discuss given issues </a:t>
            </a:r>
            <a:r>
              <a:rPr lang="en-US" baseline="0" dirty="0"/>
              <a:t>and share them with one another.  Use their discussion and the following slides to guide discussion during the lecture</a:t>
            </a:r>
            <a:endParaRPr lang="en-US" dirty="0"/>
          </a:p>
          <a:p>
            <a:pPr marL="171450" indent="-171450">
              <a:buFont typeface="Arial" panose="020B0604020202020204" pitchFamily="34" charset="0"/>
              <a:buChar char="•"/>
            </a:pPr>
            <a:r>
              <a:rPr lang="en-US" dirty="0"/>
              <a:t>The </a:t>
            </a:r>
            <a:r>
              <a:rPr lang="en-US" baseline="0" dirty="0"/>
              <a:t>slides 8-16 will help summarizing the discussion.</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7</a:t>
            </a:fld>
            <a:endParaRPr lang="th-TH"/>
          </a:p>
        </p:txBody>
      </p:sp>
    </p:spTree>
    <p:extLst>
      <p:ext uri="{BB962C8B-B14F-4D97-AF65-F5344CB8AC3E}">
        <p14:creationId xmlns:p14="http://schemas.microsoft.com/office/powerpoint/2010/main" val="17024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D3AA5-B487-4D09-BF6D-5AE7A36E6DAE}"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spcBef>
                <a:spcPct val="0"/>
              </a:spcBef>
              <a:spcAft>
                <a:spcPct val="50000"/>
              </a:spcAft>
              <a:buFont typeface="Arial" panose="020B0604020202020204" pitchFamily="34" charset="0"/>
              <a:buChar char="•"/>
            </a:pPr>
            <a:r>
              <a:rPr lang="en-GB" b="0" dirty="0">
                <a:latin typeface="Times New Roman" pitchFamily="18" charset="0"/>
              </a:rPr>
              <a:t>The UNFCCC has 196 signatory or participating countries.  </a:t>
            </a:r>
          </a:p>
          <a:p>
            <a:pPr marL="171450" indent="-171450">
              <a:spcBef>
                <a:spcPct val="0"/>
              </a:spcBef>
              <a:spcAft>
                <a:spcPct val="50000"/>
              </a:spcAft>
              <a:buFont typeface="Arial" panose="020B0604020202020204" pitchFamily="34" charset="0"/>
              <a:buChar char="•"/>
            </a:pPr>
            <a:r>
              <a:rPr lang="en-GB" b="0" dirty="0">
                <a:latin typeface="Times New Roman" pitchFamily="18" charset="0"/>
              </a:rPr>
              <a:t>This is the framework for any international agreements</a:t>
            </a:r>
            <a:r>
              <a:rPr lang="en-GB" b="0" baseline="0" dirty="0">
                <a:latin typeface="Times New Roman" pitchFamily="18" charset="0"/>
              </a:rPr>
              <a:t> or treaties (called protocols such as the Kyoto Protocol) on climate change.</a:t>
            </a:r>
            <a:endParaRPr lang="en-GB" b="0" dirty="0"/>
          </a:p>
        </p:txBody>
      </p:sp>
    </p:spTree>
    <p:extLst>
      <p:ext uri="{BB962C8B-B14F-4D97-AF65-F5344CB8AC3E}">
        <p14:creationId xmlns:p14="http://schemas.microsoft.com/office/powerpoint/2010/main" val="145242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730AE-D98F-4EE9-80C2-A2635A709F2A}"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ct val="0"/>
              </a:spcBef>
              <a:spcAft>
                <a:spcPct val="50000"/>
              </a:spcAft>
              <a:buClrTx/>
              <a:buSzTx/>
              <a:buFontTx/>
              <a:buNone/>
              <a:tabLst/>
              <a:defRPr/>
            </a:pPr>
            <a:r>
              <a:rPr lang="en-US" b="1" dirty="0"/>
              <a:t>KEY MESSAGES</a:t>
            </a:r>
            <a:r>
              <a:rPr lang="en-US" dirty="0"/>
              <a:t>: </a:t>
            </a:r>
          </a:p>
          <a:p>
            <a:pPr>
              <a:spcBef>
                <a:spcPct val="0"/>
              </a:spcBef>
              <a:spcAft>
                <a:spcPct val="50000"/>
              </a:spcAft>
            </a:pPr>
            <a:r>
              <a:rPr lang="en-US" b="0" dirty="0">
                <a:latin typeface="Times New Roman" pitchFamily="18" charset="0"/>
              </a:rPr>
              <a:t>The UNFCCC has a very</a:t>
            </a:r>
            <a:r>
              <a:rPr lang="en-US" b="0" baseline="0" dirty="0">
                <a:latin typeface="Times New Roman" pitchFamily="18" charset="0"/>
              </a:rPr>
              <a:t> specific overall goal as well as additional objectives</a:t>
            </a:r>
            <a:endParaRPr lang="fr-FR" b="0" dirty="0">
              <a:latin typeface="Times New Roman" pitchFamily="18" charset="0"/>
            </a:endParaRPr>
          </a:p>
          <a:p>
            <a:pPr>
              <a:spcBef>
                <a:spcPct val="0"/>
              </a:spcBef>
              <a:spcAft>
                <a:spcPct val="50000"/>
              </a:spcAft>
            </a:pPr>
            <a:endParaRPr lang="en-US" sz="1200" dirty="0">
              <a:latin typeface="Times New Roman" pitchFamily="18" charset="0"/>
            </a:endParaRPr>
          </a:p>
          <a:p>
            <a:pPr>
              <a:spcBef>
                <a:spcPct val="0"/>
              </a:spcBef>
              <a:spcAft>
                <a:spcPct val="50000"/>
              </a:spcAft>
            </a:pPr>
            <a:r>
              <a:rPr lang="en-US" sz="1200" b="1" dirty="0">
                <a:latin typeface="Times New Roman" pitchFamily="18" charset="0"/>
              </a:rPr>
              <a:t>Notes: </a:t>
            </a:r>
            <a:r>
              <a:rPr lang="en-US" sz="1200" dirty="0">
                <a:latin typeface="Times New Roman" pitchFamily="18" charset="0"/>
              </a:rPr>
              <a:t>The second objective here </a:t>
            </a:r>
            <a:r>
              <a:rPr lang="en-GB" sz="1200" i="1" dirty="0">
                <a:latin typeface="Times New Roman" pitchFamily="18" charset="0"/>
              </a:rPr>
              <a:t>“ to </a:t>
            </a:r>
            <a:r>
              <a:rPr lang="en-GB" sz="1200" i="1" dirty="0">
                <a:solidFill>
                  <a:srgbClr val="CC0000"/>
                </a:solidFill>
                <a:latin typeface="Times New Roman" pitchFamily="18" charset="0"/>
              </a:rPr>
              <a:t>achieve stabilisation of greenhouse gas</a:t>
            </a:r>
            <a:r>
              <a:rPr lang="en-GB" sz="1200" i="1" dirty="0">
                <a:latin typeface="Times New Roman" pitchFamily="18" charset="0"/>
              </a:rPr>
              <a:t> concentrations in the atmosphere at a level that would prevent dangerous anthropogenic interference with the climate system” </a:t>
            </a:r>
            <a:r>
              <a:rPr lang="en-GB" sz="1200" dirty="0">
                <a:latin typeface="Times New Roman" pitchFamily="18" charset="0"/>
              </a:rPr>
              <a:t>has been criticized as being too vague, as the meaning of “dangerous anthropogenic interference” can be interpreted in many different ways.</a:t>
            </a:r>
            <a:endParaRPr lang="en-US" sz="1200" dirty="0">
              <a:latin typeface="Times New Roman" pitchFamily="18" charset="0"/>
            </a:endParaRPr>
          </a:p>
        </p:txBody>
      </p:sp>
    </p:spTree>
    <p:extLst>
      <p:ext uri="{BB962C8B-B14F-4D97-AF65-F5344CB8AC3E}">
        <p14:creationId xmlns:p14="http://schemas.microsoft.com/office/powerpoint/2010/main" val="354985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730AE-D98F-4EE9-80C2-A2635A709F2A}" type="slidenum">
              <a:rPr lang="en-US"/>
              <a:pPr/>
              <a:t>10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KEY MESSAGES</a:t>
            </a:r>
            <a:r>
              <a:rPr lang="en-US" sz="1800" dirty="0"/>
              <a:t>: </a:t>
            </a:r>
          </a:p>
          <a:p>
            <a:pPr marL="285750" indent="-285750">
              <a:spcBef>
                <a:spcPct val="0"/>
              </a:spcBef>
              <a:spcAft>
                <a:spcPct val="50000"/>
              </a:spcAft>
              <a:buFont typeface="Arial" panose="020B0604020202020204" pitchFamily="34" charset="0"/>
              <a:buChar char="•"/>
            </a:pPr>
            <a:r>
              <a:rPr lang="en-GB" sz="1800" b="0" baseline="0" dirty="0">
                <a:latin typeface="Times New Roman" pitchFamily="18" charset="0"/>
              </a:rPr>
              <a:t>The UNFCCC and the IPCC are connected</a:t>
            </a:r>
          </a:p>
          <a:p>
            <a:pPr marL="285750" indent="-285750">
              <a:spcBef>
                <a:spcPct val="0"/>
              </a:spcBef>
              <a:spcAft>
                <a:spcPct val="50000"/>
              </a:spcAft>
              <a:buFont typeface="Arial" panose="020B0604020202020204" pitchFamily="34" charset="0"/>
              <a:buChar char="•"/>
            </a:pPr>
            <a:r>
              <a:rPr lang="en-GB" sz="1800" dirty="0"/>
              <a:t>IPCC as an institutional body to the UNFCCC</a:t>
            </a:r>
          </a:p>
          <a:p>
            <a:pPr marL="285750" indent="-285750">
              <a:spcBef>
                <a:spcPct val="0"/>
              </a:spcBef>
              <a:spcAft>
                <a:spcPct val="50000"/>
              </a:spcAft>
              <a:buFont typeface="Arial" panose="020B0604020202020204" pitchFamily="34" charset="0"/>
              <a:buChar char="•"/>
            </a:pPr>
            <a:r>
              <a:rPr lang="en-US" sz="1200" kern="1200" dirty="0">
                <a:solidFill>
                  <a:schemeClr val="tx1"/>
                </a:solidFill>
                <a:latin typeface="+mn-lt"/>
                <a:ea typeface="+mn-ea"/>
                <a:cs typeface="+mn-cs"/>
              </a:rPr>
              <a:t>IPCC was established by the </a:t>
            </a:r>
            <a:r>
              <a:rPr lang="en-US" sz="1200" u="sng" kern="1200" dirty="0">
                <a:solidFill>
                  <a:schemeClr val="tx1"/>
                </a:solidFill>
                <a:latin typeface="+mn-lt"/>
                <a:ea typeface="+mn-ea"/>
                <a:cs typeface="+mn-cs"/>
                <a:hlinkClick r:id="rId3"/>
              </a:rPr>
              <a:t>United Nations Environment </a:t>
            </a:r>
            <a:r>
              <a:rPr lang="en-US" sz="1200" u="sng" kern="1200" dirty="0" err="1">
                <a:solidFill>
                  <a:schemeClr val="tx1"/>
                </a:solidFill>
                <a:latin typeface="+mn-lt"/>
                <a:ea typeface="+mn-ea"/>
                <a:cs typeface="+mn-cs"/>
                <a:hlinkClick r:id="rId3"/>
              </a:rPr>
              <a:t>Programme</a:t>
            </a:r>
            <a:r>
              <a:rPr lang="en-US" sz="1200" u="sng" kern="1200" dirty="0">
                <a:solidFill>
                  <a:schemeClr val="tx1"/>
                </a:solidFill>
                <a:latin typeface="+mn-lt"/>
                <a:ea typeface="+mn-ea"/>
                <a:cs typeface="+mn-cs"/>
                <a:hlinkClick r:id="rId3"/>
              </a:rPr>
              <a:t> (UNEP)</a:t>
            </a:r>
            <a:r>
              <a:rPr lang="en-US" sz="1200" kern="1200" dirty="0">
                <a:solidFill>
                  <a:schemeClr val="tx1"/>
                </a:solidFill>
                <a:latin typeface="+mn-lt"/>
                <a:ea typeface="+mn-ea"/>
                <a:cs typeface="+mn-cs"/>
              </a:rPr>
              <a:t> and the </a:t>
            </a:r>
            <a:r>
              <a:rPr lang="en-US" sz="1200" u="sng" kern="1200" dirty="0">
                <a:solidFill>
                  <a:schemeClr val="tx1"/>
                </a:solidFill>
                <a:latin typeface="+mn-lt"/>
                <a:ea typeface="+mn-ea"/>
                <a:cs typeface="+mn-cs"/>
                <a:hlinkClick r:id="rId4"/>
              </a:rPr>
              <a:t>World Meteorological Organization (WMO)</a:t>
            </a:r>
            <a:r>
              <a:rPr lang="en-US" sz="1200" kern="1200" dirty="0">
                <a:solidFill>
                  <a:schemeClr val="tx1"/>
                </a:solidFill>
                <a:latin typeface="+mn-lt"/>
                <a:ea typeface="+mn-ea"/>
                <a:cs typeface="+mn-cs"/>
              </a:rPr>
              <a:t> in 1988,  before UNFCCC was adopted, to provide the world with a clear scientific view on the current state of knowledge in climate change.</a:t>
            </a:r>
          </a:p>
          <a:p>
            <a:pPr marL="285750" indent="-285750">
              <a:spcBef>
                <a:spcPct val="0"/>
              </a:spcBef>
              <a:spcAft>
                <a:spcPct val="50000"/>
              </a:spcAft>
              <a:buFont typeface="Arial" panose="020B0604020202020204" pitchFamily="34" charset="0"/>
              <a:buChar char="•"/>
            </a:pPr>
            <a:r>
              <a:rPr lang="en-US" sz="1200" kern="1200" dirty="0">
                <a:solidFill>
                  <a:schemeClr val="tx1"/>
                </a:solidFill>
                <a:latin typeface="+mn-lt"/>
                <a:ea typeface="+mn-ea"/>
                <a:cs typeface="+mn-cs"/>
              </a:rPr>
              <a:t>The IPCC is recognized as the most authoritative scientific and technical voice on climate change, and its assessments had a profound influence on the negotiators of the United Nations Framework Convention on Climate Change (UNFCCC) and its Kyoto Protocol.</a:t>
            </a:r>
          </a:p>
          <a:p>
            <a:pPr>
              <a:spcBef>
                <a:spcPct val="0"/>
              </a:spcBef>
              <a:spcAft>
                <a:spcPct val="50000"/>
              </a:spcAft>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ct val="0"/>
              </a:spcBef>
              <a:spcAft>
                <a:spcPct val="50000"/>
              </a:spcAft>
              <a:buClrTx/>
              <a:buSzTx/>
              <a:buFontTx/>
              <a:buNone/>
              <a:tabLst/>
              <a:defRPr/>
            </a:pPr>
            <a:r>
              <a:rPr lang="en-GB" sz="1800" b="1" dirty="0"/>
              <a:t>Image Source: </a:t>
            </a:r>
          </a:p>
          <a:p>
            <a:pPr marL="0" marR="0" indent="0" algn="l" defTabSz="457200" rtl="0" eaLnBrk="1" fontAlgn="auto" latinLnBrk="0" hangingPunct="1">
              <a:lnSpc>
                <a:spcPct val="100000"/>
              </a:lnSpc>
              <a:spcBef>
                <a:spcPct val="0"/>
              </a:spcBef>
              <a:spcAft>
                <a:spcPct val="50000"/>
              </a:spcAft>
              <a:buClrTx/>
              <a:buSzTx/>
              <a:buFontTx/>
              <a:buNone/>
              <a:tabLst/>
              <a:defRPr/>
            </a:pPr>
            <a:r>
              <a:rPr lang="en-GB" sz="1800" dirty="0">
                <a:hlinkClick r:id="rId5"/>
              </a:rPr>
              <a:t>http://www.grida.no/publications/vg/climate/page/3069.aspx</a:t>
            </a:r>
            <a:r>
              <a:rPr lang="en-GB" sz="1800" dirty="0"/>
              <a:t>   </a:t>
            </a:r>
            <a:endParaRPr lang="th-TH" sz="1800" dirty="0"/>
          </a:p>
          <a:p>
            <a:pPr>
              <a:spcBef>
                <a:spcPct val="0"/>
              </a:spcBef>
              <a:spcAft>
                <a:spcPct val="50000"/>
              </a:spcAft>
            </a:pPr>
            <a:endParaRPr lang="en-GB" sz="1800" dirty="0">
              <a:latin typeface="Times New Roman" pitchFamily="18" charset="0"/>
            </a:endParaRPr>
          </a:p>
        </p:txBody>
      </p:sp>
    </p:spTree>
    <p:extLst>
      <p:ext uri="{BB962C8B-B14F-4D97-AF65-F5344CB8AC3E}">
        <p14:creationId xmlns:p14="http://schemas.microsoft.com/office/powerpoint/2010/main" val="10443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FD204-CD21-4228-858E-E54C2F8746ED}" type="slidenum">
              <a:rPr lang="nl-NL"/>
              <a:pPr/>
              <a:t>11</a:t>
            </a:fld>
            <a:endParaRPr lang="nl-NL"/>
          </a:p>
        </p:txBody>
      </p:sp>
      <p:sp>
        <p:nvSpPr>
          <p:cNvPr id="1800194" name="Rectangle 2"/>
          <p:cNvSpPr>
            <a:spLocks noGrp="1" noRot="1" noChangeAspect="1" noChangeArrowheads="1" noTextEdit="1"/>
          </p:cNvSpPr>
          <p:nvPr>
            <p:ph type="sldImg"/>
          </p:nvPr>
        </p:nvSpPr>
        <p:spPr bwMode="auto">
          <a:xfrm>
            <a:off x="381000" y="687388"/>
            <a:ext cx="6094413" cy="3429000"/>
          </a:xfrm>
          <a:prstGeom prst="rect">
            <a:avLst/>
          </a:prstGeom>
          <a:solidFill>
            <a:srgbClr val="FFFFFF"/>
          </a:solidFill>
          <a:ln>
            <a:solidFill>
              <a:srgbClr val="000000"/>
            </a:solidFill>
            <a:miter lim="800000"/>
            <a:headEnd/>
            <a:tailEnd/>
          </a:ln>
        </p:spPr>
      </p:sp>
      <p:sp>
        <p:nvSpPr>
          <p:cNvPr id="1800195" name="Rectangle 3"/>
          <p:cNvSpPr>
            <a:spLocks noGrp="1" noChangeArrowheads="1"/>
          </p:cNvSpPr>
          <p:nvPr>
            <p:ph type="body" idx="1"/>
          </p:nvPr>
        </p:nvSpPr>
        <p:spPr bwMode="auto">
          <a:xfrm>
            <a:off x="914400" y="4344025"/>
            <a:ext cx="5029200" cy="4112926"/>
          </a:xfrm>
          <a:prstGeom prst="rect">
            <a:avLst/>
          </a:prstGeom>
          <a:solidFill>
            <a:srgbClr val="FFFFFF"/>
          </a:solidFill>
          <a:ln>
            <a:solidFill>
              <a:srgbClr val="000000"/>
            </a:solidFill>
            <a:miter lim="800000"/>
            <a:headEnd/>
            <a:tailEnd/>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u="none" dirty="0">
                <a:latin typeface="Arial" pitchFamily="34" charset="0"/>
                <a:cs typeface="Arial" pitchFamily="34" charset="0"/>
              </a:rPr>
              <a:t>The IPCC is </a:t>
            </a:r>
            <a:r>
              <a:rPr lang="en-US" b="0" u="none" baseline="0" dirty="0">
                <a:latin typeface="Arial" pitchFamily="34" charset="0"/>
                <a:cs typeface="Arial" pitchFamily="34" charset="0"/>
              </a:rPr>
              <a:t>the scientific and technical advisor to the UNFCCC</a:t>
            </a:r>
          </a:p>
          <a:p>
            <a:pPr marL="171450" indent="-171450">
              <a:buFont typeface="Arial" panose="020B0604020202020204" pitchFamily="34" charset="0"/>
              <a:buChar char="•"/>
            </a:pPr>
            <a:r>
              <a:rPr lang="en-US" b="0" u="none" dirty="0">
                <a:latin typeface="Arial" pitchFamily="34" charset="0"/>
                <a:cs typeface="Arial" pitchFamily="34" charset="0"/>
              </a:rPr>
              <a:t>The work of the IPCC is guided by the mandate given to it by its parent organizations the World Meteorological </a:t>
            </a:r>
            <a:r>
              <a:rPr lang="en-US" b="0" u="none" dirty="0" err="1">
                <a:latin typeface="Arial" pitchFamily="34" charset="0"/>
                <a:cs typeface="Arial" pitchFamily="34" charset="0"/>
              </a:rPr>
              <a:t>Organisation</a:t>
            </a:r>
            <a:r>
              <a:rPr lang="en-US" b="0" u="none" dirty="0">
                <a:latin typeface="Arial" pitchFamily="34" charset="0"/>
                <a:cs typeface="Arial" pitchFamily="34" charset="0"/>
              </a:rPr>
              <a:t> (WMO) and the United Nations Environment </a:t>
            </a:r>
            <a:r>
              <a:rPr lang="en-US" b="0" u="none" dirty="0" err="1">
                <a:latin typeface="Arial" pitchFamily="34" charset="0"/>
                <a:cs typeface="Arial" pitchFamily="34" charset="0"/>
              </a:rPr>
              <a:t>Programme</a:t>
            </a:r>
            <a:r>
              <a:rPr lang="en-US" b="0" u="none" dirty="0">
                <a:latin typeface="Arial" pitchFamily="34" charset="0"/>
                <a:cs typeface="Arial" pitchFamily="34" charset="0"/>
              </a:rPr>
              <a:t> (UNEP). At its 14th Session the Panel approved principles governing its work. </a:t>
            </a:r>
          </a:p>
          <a:p>
            <a:endParaRPr lang="en-US" sz="1600" b="0" u="none" dirty="0">
              <a:latin typeface="Tahoma" pitchFamily="34" charset="0"/>
            </a:endParaRPr>
          </a:p>
          <a:p>
            <a:r>
              <a:rPr lang="en-US" sz="1600" b="1" u="none" dirty="0">
                <a:latin typeface="Tahoma" pitchFamily="34" charset="0"/>
              </a:rPr>
              <a:t>Image Source</a:t>
            </a:r>
            <a:r>
              <a:rPr lang="en-US" sz="1600" b="0" u="none" dirty="0">
                <a:latin typeface="Tahoma" pitchFamily="34" charset="0"/>
              </a:rPr>
              <a:t>: </a:t>
            </a:r>
          </a:p>
          <a:p>
            <a:r>
              <a:rPr lang="en-US" b="0" u="none" dirty="0">
                <a:latin typeface="Arial" pitchFamily="34" charset="0"/>
                <a:cs typeface="Arial" pitchFamily="34" charset="0"/>
              </a:rPr>
              <a:t>www.ipcc.ch </a:t>
            </a:r>
            <a:endParaRPr lang="en-US" b="0" u="none" dirty="0"/>
          </a:p>
          <a:p>
            <a:endParaRPr lang="en-US" b="0" u="none" dirty="0"/>
          </a:p>
          <a:p>
            <a:endParaRPr lang="en-US" dirty="0"/>
          </a:p>
          <a:p>
            <a:endParaRPr lang="en-US" dirty="0"/>
          </a:p>
          <a:p>
            <a:endParaRPr lang="en-US" dirty="0"/>
          </a:p>
        </p:txBody>
      </p:sp>
    </p:spTree>
    <p:extLst>
      <p:ext uri="{BB962C8B-B14F-4D97-AF65-F5344CB8AC3E}">
        <p14:creationId xmlns:p14="http://schemas.microsoft.com/office/powerpoint/2010/main" val="3459985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C93E3405-DA97-4B1A-ABA4-DAAD55BE279D}"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8AD399-7B6C-43CD-BC09-2188D991CC8E}"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7168FB3-01B5-4A81-9ED7-E58E0E31EA72}"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EEB532D-36D6-44C7-84B0-82D6B672F27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D109C82-50F3-469A-B754-EBED598355C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D82E17A-A670-47E5-9E27-17E307DD842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FAC13DC-4AEB-4C3A-A2B1-423559E0879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E4FBAF2-E96E-4E3F-AE02-9E379DF67BE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779E47A-C799-4F2D-83E6-23340E759294}"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CF509BC-38FE-4456-AB2E-633B7089FBD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DF27384-0D48-4B7E-8BE1-2DD5D2CFA440}"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92B61794-0936-4D5D-BA63-CF59DFCBD0DE}"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EB6B89F-A49C-483F-AFB9-F8CAC7D5C1E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ED74A6AC-9048-49F7-ADB0-12BC67758D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BD12841-EF40-4803-9220-D61412D8DE67}"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8BBF02E-EBF9-4126-AC83-F0053A6A4FF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557E4B9-8BB9-4795-8B44-9D57D0A33F6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3A5AF9F-44D9-4F06-9BB5-9FB60A44658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6DA10FE5-D447-4804-8D0C-E4B6429C54E6}"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449E3CF-D30F-4D7D-B9BB-D0DFF9FF30E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68E3-C7C9-47C4-9680-DDBD151E9519}"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ida.no/publications/vg/climate/page/3069.aspx"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ipcc-nggip.iges.or.jp/public/2006g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th/url?sa=i&amp;rct=j&amp;q=&amp;esrc=s&amp;source=images&amp;cd=&amp;cad=rja&amp;uact=8&amp;docid=DP3vEoGBlFj3NM&amp;tbnid=d92uiG4-wAF2aM:&amp;ved=0CAUQjRw&amp;url=http://www.antarcticglaciers.org/glacial-geology/dating-glacial-sediments-2/precision-and-accuracy-glacial-geology/&amp;ei=cUrbU4OCNI7IuAT-0oGADg&amp;bvm=bv.72197243,d.c2E&amp;psig=AFQjCNHXAtAGWMBn5cnQbitoxhmCmbAe2g&amp;ust=1406966732250120"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hyperlink" Target="http://www.ipcc-nggip.iges.or.jp/public/gp/english/index.html" TargetMode="External"/><Relationship Id="rId3" Type="http://schemas.openxmlformats.org/officeDocument/2006/relationships/image" Target="../media/image20.gif"/><Relationship Id="rId7" Type="http://schemas.openxmlformats.org/officeDocument/2006/relationships/hyperlink" Target="http://www.ipcc-nggip.iges.or.jp/public/gl/invs1.html"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3.gif"/><Relationship Id="rId5" Type="http://schemas.openxmlformats.org/officeDocument/2006/relationships/image" Target="../media/image22.gif"/><Relationship Id="rId10" Type="http://schemas.openxmlformats.org/officeDocument/2006/relationships/hyperlink" Target="http://www.ipcc-nggip.iges.or.jp/public/2006gl/" TargetMode="External"/><Relationship Id="rId4" Type="http://schemas.openxmlformats.org/officeDocument/2006/relationships/image" Target="../media/image21.gif"/><Relationship Id="rId9" Type="http://schemas.openxmlformats.org/officeDocument/2006/relationships/hyperlink" Target="http://www.ipcc-nggip.iges.or.jp/public/gpglulucf/gpglulucf.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hyperlink" Target="http://www.ipcc-nggip.iges.or.jp/public/2006gl/" TargetMode="External"/><Relationship Id="rId3" Type="http://schemas.openxmlformats.org/officeDocument/2006/relationships/hyperlink" Target="http://www.undp.org/climatechange/carbon-finance/Docs/Forest%20Carbon%20Accounting%20-%20Overview%20&amp;%20Principles.pdf" TargetMode="External"/><Relationship Id="rId7" Type="http://schemas.openxmlformats.org/officeDocument/2006/relationships/hyperlink" Target="http://www.ipcc-nggip.iges.or.jp/public/gpglulucf/gpglulucf.html"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hyperlink" Target="http://www.ipcc-nggip.iges.or.jp/public/gp/english/index.html" TargetMode="External"/><Relationship Id="rId5" Type="http://schemas.openxmlformats.org/officeDocument/2006/relationships/hyperlink" Target="http://www.ipcc-nggip.iges.or.jp/public/gl/invs1.html" TargetMode="External"/><Relationship Id="rId4" Type="http://schemas.openxmlformats.org/officeDocument/2006/relationships/hyperlink" Target="http://www.ipcc.ch/"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unfccc.int/2860.php"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www.ipcc.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15b_large">
            <a:hlinkClick r:id="rId3"/>
          </p:cNvPr>
          <p:cNvPicPr>
            <a:picLocks noChangeAspect="1" noChangeArrowheads="1"/>
          </p:cNvPicPr>
          <p:nvPr/>
        </p:nvPicPr>
        <p:blipFill rotWithShape="1">
          <a:blip r:embed="rId4" cstate="print"/>
          <a:srcRect l="9565" t="6116" r="7927" b="2189"/>
          <a:stretch/>
        </p:blipFill>
        <p:spPr>
          <a:xfrm>
            <a:off x="1083616" y="2065153"/>
            <a:ext cx="10004317" cy="3800388"/>
          </a:xfrm>
          <a:prstGeom prst="rect">
            <a:avLst/>
          </a:prstGeom>
          <a:noFill/>
          <a:ln/>
        </p:spPr>
      </p:pic>
      <p:sp>
        <p:nvSpPr>
          <p:cNvPr id="3" name="Title 2"/>
          <p:cNvSpPr>
            <a:spLocks noGrp="1"/>
          </p:cNvSpPr>
          <p:nvPr>
            <p:ph type="title"/>
          </p:nvPr>
        </p:nvSpPr>
        <p:spPr/>
        <p:txBody>
          <a:bodyPr>
            <a:normAutofit/>
          </a:bodyPr>
          <a:lstStyle/>
          <a:p>
            <a:r>
              <a:rPr lang="en-GB" dirty="0"/>
              <a:t>IPCC vs UNFCCC</a:t>
            </a:r>
            <a:endParaRPr lang="en-US" dirty="0"/>
          </a:p>
        </p:txBody>
      </p:sp>
    </p:spTree>
    <p:extLst>
      <p:ext uri="{BB962C8B-B14F-4D97-AF65-F5344CB8AC3E}">
        <p14:creationId xmlns:p14="http://schemas.microsoft.com/office/powerpoint/2010/main" val="80174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lvl="1" indent="0">
              <a:spcAft>
                <a:spcPts val="600"/>
              </a:spcAft>
              <a:buClr>
                <a:schemeClr val="accent1"/>
              </a:buClr>
              <a:buNone/>
            </a:pPr>
            <a:r>
              <a:rPr lang="en-US" sz="2500" dirty="0">
                <a:solidFill>
                  <a:schemeClr val="tx1"/>
                </a:solidFill>
                <a:cs typeface="Times New Roman" pitchFamily="18" charset="0"/>
              </a:rPr>
              <a:t>To assess on a comprehensive, objective and transparent basis the </a:t>
            </a:r>
            <a:r>
              <a:rPr lang="en-US" sz="2500" b="1" dirty="0">
                <a:solidFill>
                  <a:schemeClr val="tx1"/>
                </a:solidFill>
                <a:cs typeface="Times New Roman" pitchFamily="18" charset="0"/>
              </a:rPr>
              <a:t>scientific, technical and socio-economic</a:t>
            </a:r>
            <a:r>
              <a:rPr lang="en-US" sz="2500" dirty="0">
                <a:solidFill>
                  <a:srgbClr val="CC3300"/>
                </a:solidFill>
                <a:cs typeface="Times New Roman" pitchFamily="18" charset="0"/>
              </a:rPr>
              <a:t> </a:t>
            </a:r>
            <a:r>
              <a:rPr lang="en-US" sz="2500" dirty="0">
                <a:solidFill>
                  <a:schemeClr val="tx1"/>
                </a:solidFill>
                <a:cs typeface="Times New Roman" pitchFamily="18" charset="0"/>
              </a:rPr>
              <a:t>information relevant to understanding the scientific basis of climate change, its potential impacts and options for adaptation and mitigation</a:t>
            </a:r>
          </a:p>
        </p:txBody>
      </p:sp>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a:t>The Role of IPCC</a:t>
            </a:r>
          </a:p>
        </p:txBody>
      </p:sp>
      <p:pic>
        <p:nvPicPr>
          <p:cNvPr id="53252" name="Picture 4" descr="http://www.ipcc.ch/publications_and_data/ar4/wg1/images/ar4-wg1.gif"/>
          <p:cNvPicPr>
            <a:picLocks noChangeAspect="1" noChangeArrowheads="1"/>
          </p:cNvPicPr>
          <p:nvPr/>
        </p:nvPicPr>
        <p:blipFill>
          <a:blip r:embed="rId3"/>
          <a:srcRect/>
          <a:stretch>
            <a:fillRect/>
          </a:stretch>
        </p:blipFill>
        <p:spPr bwMode="auto">
          <a:xfrm>
            <a:off x="7022283" y="1204331"/>
            <a:ext cx="3108028" cy="4040437"/>
          </a:xfrm>
          <a:prstGeom prst="rect">
            <a:avLst/>
          </a:prstGeom>
          <a:noFill/>
        </p:spPr>
      </p:pic>
      <p:pic>
        <p:nvPicPr>
          <p:cNvPr id="53254" name="Picture 6" descr="http://www.ipcc.ch/publications_and_data/ar4/syr/images/ar4-syr.gif"/>
          <p:cNvPicPr>
            <a:picLocks noChangeAspect="1" noChangeArrowheads="1"/>
          </p:cNvPicPr>
          <p:nvPr/>
        </p:nvPicPr>
        <p:blipFill>
          <a:blip r:embed="rId4"/>
          <a:srcRect/>
          <a:stretch>
            <a:fillRect/>
          </a:stretch>
        </p:blipFill>
        <p:spPr bwMode="auto">
          <a:xfrm>
            <a:off x="7236889" y="1813804"/>
            <a:ext cx="3108028" cy="4040437"/>
          </a:xfrm>
          <a:prstGeom prst="rect">
            <a:avLst/>
          </a:prstGeom>
          <a:noFill/>
        </p:spPr>
      </p:pic>
      <p:pic>
        <p:nvPicPr>
          <p:cNvPr id="53250" name="Picture 2" descr="http://www.ipcc.ch/report/ar5/wg1/img/wg1cover.png"/>
          <p:cNvPicPr>
            <a:picLocks noChangeAspect="1" noChangeArrowheads="1"/>
          </p:cNvPicPr>
          <p:nvPr/>
        </p:nvPicPr>
        <p:blipFill>
          <a:blip r:embed="rId5"/>
          <a:srcRect/>
          <a:stretch>
            <a:fillRect/>
          </a:stretch>
        </p:blipFill>
        <p:spPr bwMode="auto">
          <a:xfrm>
            <a:off x="7528988" y="2594793"/>
            <a:ext cx="3108029" cy="4206200"/>
          </a:xfrm>
          <a:prstGeom prst="rect">
            <a:avLst/>
          </a:prstGeom>
          <a:noFill/>
        </p:spPr>
      </p:pic>
    </p:spTree>
    <p:extLst>
      <p:ext uri="{BB962C8B-B14F-4D97-AF65-F5344CB8AC3E}">
        <p14:creationId xmlns:p14="http://schemas.microsoft.com/office/powerpoint/2010/main" val="60280944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IPCC Organization</a:t>
            </a:r>
          </a:p>
        </p:txBody>
      </p:sp>
      <p:pic>
        <p:nvPicPr>
          <p:cNvPr id="52226" name="Picture 2" descr="http://www.ipcc.ch/img/graphics/ipcc-chart-web.gif"/>
          <p:cNvPicPr>
            <a:picLocks noChangeAspect="1" noChangeArrowheads="1"/>
          </p:cNvPicPr>
          <p:nvPr/>
        </p:nvPicPr>
        <p:blipFill>
          <a:blip r:embed="rId3"/>
          <a:srcRect/>
          <a:stretch>
            <a:fillRect/>
          </a:stretch>
        </p:blipFill>
        <p:spPr bwMode="auto">
          <a:xfrm>
            <a:off x="2444083" y="0"/>
            <a:ext cx="8840951" cy="6705637"/>
          </a:xfrm>
          <a:prstGeom prst="rect">
            <a:avLst/>
          </a:prstGeom>
          <a:noFill/>
        </p:spPr>
      </p:pic>
      <p:sp>
        <p:nvSpPr>
          <p:cNvPr id="5" name="Rectangle 4"/>
          <p:cNvSpPr/>
          <p:nvPr/>
        </p:nvSpPr>
        <p:spPr>
          <a:xfrm>
            <a:off x="7893271" y="3783728"/>
            <a:ext cx="1838404" cy="2160000"/>
          </a:xfrm>
          <a:prstGeom prst="rect">
            <a:avLst/>
          </a:prstGeom>
          <a:noFill/>
          <a:ln w="127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th-TH"/>
          </a:p>
        </p:txBody>
      </p:sp>
    </p:spTree>
    <p:extLst>
      <p:ext uri="{BB962C8B-B14F-4D97-AF65-F5344CB8AC3E}">
        <p14:creationId xmlns:p14="http://schemas.microsoft.com/office/powerpoint/2010/main" val="381892581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Task Force on National Greenhouse Gas Inventories (TFI) was established by the IPCC to oversee the</a:t>
            </a:r>
            <a:r>
              <a:rPr lang="en-US" b="1" dirty="0"/>
              <a:t> IPCC National Greenhouse Gas Inventories </a:t>
            </a:r>
            <a:r>
              <a:rPr lang="en-US" b="1" dirty="0" err="1"/>
              <a:t>Programme</a:t>
            </a:r>
            <a:r>
              <a:rPr lang="en-US" b="1" dirty="0"/>
              <a:t> (IPCC-NGGIP)</a:t>
            </a:r>
            <a:r>
              <a:rPr lang="en-US" dirty="0"/>
              <a:t>. </a:t>
            </a:r>
          </a:p>
          <a:p>
            <a:r>
              <a:rPr lang="en-US" dirty="0"/>
              <a:t>The core activity is to </a:t>
            </a:r>
          </a:p>
          <a:p>
            <a:pPr lvl="1"/>
            <a:r>
              <a:rPr lang="en-US" dirty="0"/>
              <a:t>develop and refine </a:t>
            </a:r>
            <a:r>
              <a:rPr lang="en-US" b="1" dirty="0"/>
              <a:t>an internationally-agreed methodology and software for the calculation and reporting of national GHG emissions and removals</a:t>
            </a:r>
          </a:p>
          <a:p>
            <a:pPr lvl="1"/>
            <a:r>
              <a:rPr lang="en-US" dirty="0"/>
              <a:t>encourage its use by countries participating in the IPCC and by parties of UNFCCC. </a:t>
            </a:r>
          </a:p>
          <a:p>
            <a:r>
              <a:rPr lang="en-US" dirty="0"/>
              <a:t>The NGGIP also established and maintains an </a:t>
            </a:r>
            <a:r>
              <a:rPr lang="en-US" b="1" dirty="0"/>
              <a:t>Emission Factor Database</a:t>
            </a:r>
            <a:r>
              <a:rPr lang="en-US" dirty="0"/>
              <a:t>.</a:t>
            </a:r>
            <a:br>
              <a:rPr lang="en-US" dirty="0"/>
            </a:br>
            <a:endParaRPr lang="th-TH" dirty="0"/>
          </a:p>
        </p:txBody>
      </p:sp>
      <p:sp>
        <p:nvSpPr>
          <p:cNvPr id="2" name="Title 1"/>
          <p:cNvSpPr>
            <a:spLocks noGrp="1"/>
          </p:cNvSpPr>
          <p:nvPr>
            <p:ph type="title"/>
          </p:nvPr>
        </p:nvSpPr>
        <p:spPr/>
        <p:txBody>
          <a:bodyPr>
            <a:normAutofit/>
          </a:bodyPr>
          <a:lstStyle/>
          <a:p>
            <a:r>
              <a:rPr lang="en-US" sz="3800" b="1" dirty="0"/>
              <a:t>Task Force on National Greenhouse Gas Inventories (TFI)</a:t>
            </a:r>
            <a:endParaRPr lang="th-TH" sz="3800" dirty="0"/>
          </a:p>
        </p:txBody>
      </p:sp>
      <p:sp>
        <p:nvSpPr>
          <p:cNvPr id="4" name="TextBox 3"/>
          <p:cNvSpPr txBox="1"/>
          <p:nvPr/>
        </p:nvSpPr>
        <p:spPr>
          <a:xfrm>
            <a:off x="6268308" y="5761464"/>
            <a:ext cx="374543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tx1"/>
                </a:solidFill>
                <a:hlinkClick r:id="rId3"/>
              </a:rPr>
              <a:t>Guidelines for national greenhouse gas inventories</a:t>
            </a:r>
            <a:endParaRPr lang="th-TH" sz="2400" b="1" dirty="0">
              <a:solidFill>
                <a:schemeClr val="tx1"/>
              </a:solidFill>
            </a:endParaRPr>
          </a:p>
        </p:txBody>
      </p:sp>
      <p:sp>
        <p:nvSpPr>
          <p:cNvPr id="5" name="Striped Right Arrow 4"/>
          <p:cNvSpPr/>
          <p:nvPr/>
        </p:nvSpPr>
        <p:spPr>
          <a:xfrm>
            <a:off x="4839086" y="5761463"/>
            <a:ext cx="1119351" cy="83099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12114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US" b="1" dirty="0">
                <a:solidFill>
                  <a:srgbClr val="0070C0"/>
                </a:solidFill>
              </a:rPr>
              <a:t>Overall good practice requirement</a:t>
            </a:r>
          </a:p>
          <a:p>
            <a:r>
              <a:rPr lang="en-US" dirty="0">
                <a:cs typeface="Arial" pitchFamily="34" charset="0"/>
              </a:rPr>
              <a:t>The UNFCCC defines a list of national greenhouse gas inventories  including carbon inventories</a:t>
            </a:r>
          </a:p>
          <a:p>
            <a:pPr marL="0" indent="0">
              <a:buNone/>
            </a:pPr>
            <a:endParaRPr lang="en-US" dirty="0">
              <a:cs typeface="Arial" pitchFamily="34" charset="0"/>
            </a:endParaRPr>
          </a:p>
          <a:p>
            <a:pPr marL="0" indent="0">
              <a:buNone/>
            </a:pPr>
            <a:r>
              <a:rPr lang="en-US" b="1" dirty="0">
                <a:solidFill>
                  <a:srgbClr val="0070C0"/>
                </a:solidFill>
              </a:rPr>
              <a:t>Good practices lead to </a:t>
            </a:r>
          </a:p>
          <a:p>
            <a:r>
              <a:rPr lang="en-US" dirty="0">
                <a:cs typeface="Arial" pitchFamily="34" charset="0"/>
              </a:rPr>
              <a:t>A quality inventory of anthropogenic </a:t>
            </a:r>
            <a:br>
              <a:rPr lang="en-US" dirty="0">
                <a:cs typeface="Arial" pitchFamily="34" charset="0"/>
              </a:rPr>
            </a:br>
            <a:r>
              <a:rPr lang="en-US" dirty="0">
                <a:cs typeface="Arial" pitchFamily="34" charset="0"/>
              </a:rPr>
              <a:t>emissions and removals of greenhouse </a:t>
            </a:r>
            <a:br>
              <a:rPr lang="en-US" dirty="0">
                <a:cs typeface="Arial" pitchFamily="34" charset="0"/>
              </a:rPr>
            </a:br>
            <a:r>
              <a:rPr lang="en-US" dirty="0">
                <a:cs typeface="Arial" pitchFamily="34" charset="0"/>
              </a:rPr>
              <a:t>gases that is </a:t>
            </a:r>
            <a:r>
              <a:rPr lang="en-US" b="1" dirty="0">
                <a:solidFill>
                  <a:schemeClr val="bg2">
                    <a:lumMod val="10000"/>
                  </a:schemeClr>
                </a:solidFill>
                <a:cs typeface="Arial" pitchFamily="34" charset="0"/>
              </a:rPr>
              <a:t>credible</a:t>
            </a:r>
            <a:r>
              <a:rPr lang="en-US" dirty="0">
                <a:solidFill>
                  <a:schemeClr val="bg2">
                    <a:lumMod val="10000"/>
                  </a:schemeClr>
                </a:solidFill>
                <a:cs typeface="Arial" pitchFamily="34" charset="0"/>
              </a:rPr>
              <a:t> and </a:t>
            </a:r>
            <a:r>
              <a:rPr lang="en-US" dirty="0">
                <a:cs typeface="Arial" pitchFamily="34" charset="0"/>
              </a:rPr>
              <a:t/>
            </a:r>
            <a:br>
              <a:rPr lang="en-US" dirty="0">
                <a:cs typeface="Arial" pitchFamily="34" charset="0"/>
              </a:rPr>
            </a:br>
            <a:r>
              <a:rPr lang="en-US" b="1" dirty="0">
                <a:solidFill>
                  <a:schemeClr val="bg2">
                    <a:lumMod val="10000"/>
                  </a:schemeClr>
                </a:solidFill>
                <a:cs typeface="Arial" pitchFamily="34" charset="0"/>
              </a:rPr>
              <a:t>convincing</a:t>
            </a:r>
            <a:endParaRPr lang="en-US" b="1" dirty="0">
              <a:solidFill>
                <a:schemeClr val="bg2">
                  <a:lumMod val="10000"/>
                </a:schemeClr>
              </a:solidFill>
            </a:endParaRPr>
          </a:p>
          <a:p>
            <a:pPr>
              <a:buNone/>
            </a:pPr>
            <a:endParaRPr lang="th-TH" dirty="0"/>
          </a:p>
        </p:txBody>
      </p:sp>
      <p:sp>
        <p:nvSpPr>
          <p:cNvPr id="4" name="Title 3"/>
          <p:cNvSpPr>
            <a:spLocks noGrp="1"/>
          </p:cNvSpPr>
          <p:nvPr>
            <p:ph type="title"/>
          </p:nvPr>
        </p:nvSpPr>
        <p:spPr/>
        <p:txBody>
          <a:bodyPr>
            <a:normAutofit/>
          </a:bodyPr>
          <a:lstStyle/>
          <a:p>
            <a:r>
              <a:rPr lang="en-US" dirty="0"/>
              <a:t>Good Practices </a:t>
            </a:r>
            <a:r>
              <a:rPr lang="en-US" dirty="0">
                <a:cs typeface="Arial" pitchFamily="34" charset="0"/>
              </a:rPr>
              <a:t>for Carbon Inventories</a:t>
            </a:r>
            <a:endParaRPr lang="en-US" dirty="0"/>
          </a:p>
        </p:txBody>
      </p:sp>
      <p:pic>
        <p:nvPicPr>
          <p:cNvPr id="139265" name="Picture 1" descr="C:\Users\User\AppData\Local\Microsoft\Windows\Temporary Internet Files\Content.IE5\IGWFJYD7\MC900434389[1].wmf"/>
          <p:cNvPicPr>
            <a:picLocks noChangeAspect="1" noChangeArrowheads="1"/>
          </p:cNvPicPr>
          <p:nvPr/>
        </p:nvPicPr>
        <p:blipFill>
          <a:blip r:embed="rId3" cstate="print"/>
          <a:srcRect/>
          <a:stretch>
            <a:fillRect/>
          </a:stretch>
        </p:blipFill>
        <p:spPr bwMode="auto">
          <a:xfrm>
            <a:off x="8239125" y="3200400"/>
            <a:ext cx="2979514" cy="3561581"/>
          </a:xfrm>
          <a:prstGeom prst="rect">
            <a:avLst/>
          </a:prstGeom>
          <a:noFill/>
        </p:spPr>
      </p:pic>
      <p:sp>
        <p:nvSpPr>
          <p:cNvPr id="7" name="TextBox 6"/>
          <p:cNvSpPr txBox="1"/>
          <p:nvPr/>
        </p:nvSpPr>
        <p:spPr>
          <a:xfrm>
            <a:off x="8553450" y="3686175"/>
            <a:ext cx="2099934" cy="461665"/>
          </a:xfrm>
          <a:prstGeom prst="rect">
            <a:avLst/>
          </a:prstGeom>
          <a:noFill/>
        </p:spPr>
        <p:txBody>
          <a:bodyPr wrap="none" rtlCol="0" anchor="t">
            <a:spAutoFit/>
          </a:bodyPr>
          <a:lstStyle/>
          <a:p>
            <a:r>
              <a:rPr lang="en-US" sz="2400" b="1" dirty="0"/>
              <a:t>Good Practice?</a:t>
            </a:r>
          </a:p>
        </p:txBody>
      </p:sp>
    </p:spTree>
    <p:extLst>
      <p:ext uri="{BB962C8B-B14F-4D97-AF65-F5344CB8AC3E}">
        <p14:creationId xmlns:p14="http://schemas.microsoft.com/office/powerpoint/2010/main" val="192101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spcAft>
                <a:spcPts val="600"/>
              </a:spcAft>
              <a:buNone/>
            </a:pPr>
            <a:r>
              <a:rPr lang="en-US" b="1" dirty="0"/>
              <a:t>Objective:</a:t>
            </a:r>
            <a:r>
              <a:rPr lang="en-US" dirty="0"/>
              <a:t> </a:t>
            </a:r>
            <a:r>
              <a:rPr lang="en-US" b="0" dirty="0"/>
              <a:t>To identify good practices for a measurement and monitoring system</a:t>
            </a:r>
          </a:p>
          <a:p>
            <a:pPr>
              <a:spcAft>
                <a:spcPts val="600"/>
              </a:spcAft>
              <a:buNone/>
            </a:pPr>
            <a:r>
              <a:rPr lang="en-US" b="1" dirty="0"/>
              <a:t>Activity:</a:t>
            </a:r>
            <a:r>
              <a:rPr lang="en-US" dirty="0"/>
              <a:t> </a:t>
            </a:r>
          </a:p>
          <a:p>
            <a:pPr>
              <a:spcAft>
                <a:spcPts val="600"/>
              </a:spcAft>
            </a:pPr>
            <a:r>
              <a:rPr lang="en-US" b="0" dirty="0"/>
              <a:t>Divide the students into small groups </a:t>
            </a:r>
          </a:p>
          <a:p>
            <a:pPr>
              <a:spcAft>
                <a:spcPts val="600"/>
              </a:spcAft>
            </a:pPr>
            <a:r>
              <a:rPr lang="en-US" b="0" dirty="0"/>
              <a:t>Have each group come up with </a:t>
            </a:r>
            <a:r>
              <a:rPr lang="en-US" b="1" dirty="0"/>
              <a:t>a list of 5 good practices or characteristics</a:t>
            </a:r>
            <a:r>
              <a:rPr lang="en-US" b="0" dirty="0"/>
              <a:t> of a</a:t>
            </a:r>
            <a:r>
              <a:rPr lang="en-US" dirty="0"/>
              <a:t> measurement and monitoring </a:t>
            </a:r>
            <a:r>
              <a:rPr lang="en-US" b="0" dirty="0"/>
              <a:t>system</a:t>
            </a:r>
          </a:p>
          <a:p>
            <a:pPr>
              <a:spcAft>
                <a:spcPts val="600"/>
              </a:spcAft>
            </a:pPr>
            <a:r>
              <a:rPr lang="en-US" b="0" dirty="0"/>
              <a:t>Have each group match their lists with good </a:t>
            </a:r>
            <a:r>
              <a:rPr lang="en-US" dirty="0"/>
              <a:t>practices for measurement and monitoring of forest carbon defined </a:t>
            </a:r>
            <a:r>
              <a:rPr lang="en-US" b="0" dirty="0"/>
              <a:t>by UNFCCC in the  following slides</a:t>
            </a:r>
          </a:p>
          <a:p>
            <a:pPr>
              <a:spcAft>
                <a:spcPts val="600"/>
              </a:spcAft>
              <a:buNone/>
            </a:pPr>
            <a:r>
              <a:rPr lang="en-US" b="1" dirty="0"/>
              <a:t>Time: </a:t>
            </a:r>
            <a:r>
              <a:rPr lang="en-US" dirty="0">
                <a:solidFill>
                  <a:schemeClr val="tx1"/>
                </a:solidFill>
              </a:rPr>
              <a:t>25 minutes</a:t>
            </a:r>
          </a:p>
        </p:txBody>
      </p:sp>
      <p:sp>
        <p:nvSpPr>
          <p:cNvPr id="4" name="Title 3"/>
          <p:cNvSpPr>
            <a:spLocks noGrp="1"/>
          </p:cNvSpPr>
          <p:nvPr>
            <p:ph type="title"/>
          </p:nvPr>
        </p:nvSpPr>
        <p:spPr/>
        <p:txBody>
          <a:bodyPr>
            <a:normAutofit/>
          </a:bodyPr>
          <a:lstStyle/>
          <a:p>
            <a:r>
              <a:rPr lang="en-US" dirty="0">
                <a:ln>
                  <a:noFill/>
                </a:ln>
                <a:effectLst/>
              </a:rPr>
              <a:t>Class Exercise. Group Brainstorming</a:t>
            </a:r>
          </a:p>
        </p:txBody>
      </p:sp>
    </p:spTree>
    <p:extLst>
      <p:ext uri="{BB962C8B-B14F-4D97-AF65-F5344CB8AC3E}">
        <p14:creationId xmlns:p14="http://schemas.microsoft.com/office/powerpoint/2010/main" val="63796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spcAft>
                <a:spcPts val="600"/>
              </a:spcAft>
              <a:buNone/>
            </a:pPr>
            <a:r>
              <a:rPr lang="en-GB" sz="2800" dirty="0">
                <a:solidFill>
                  <a:schemeClr val="tx1"/>
                </a:solidFill>
              </a:rPr>
              <a:t>Quality principles are defined in the UNFCCC Reporting Guidelines </a:t>
            </a:r>
            <a:r>
              <a:rPr lang="en-US" sz="2800" dirty="0"/>
              <a:t> TACCC </a:t>
            </a:r>
          </a:p>
          <a:p>
            <a:pPr marL="0" indent="0">
              <a:spcAft>
                <a:spcPts val="600"/>
              </a:spcAft>
              <a:buNone/>
            </a:pPr>
            <a:r>
              <a:rPr lang="en-US" b="1" dirty="0">
                <a:solidFill>
                  <a:srgbClr val="C00000"/>
                </a:solidFill>
                <a:cs typeface="Arial" pitchFamily="34" charset="0"/>
              </a:rPr>
              <a:t>T</a:t>
            </a:r>
            <a:r>
              <a:rPr lang="en-US" dirty="0">
                <a:cs typeface="Arial" pitchFamily="34" charset="0"/>
              </a:rPr>
              <a:t>ransparency </a:t>
            </a:r>
          </a:p>
          <a:p>
            <a:pPr>
              <a:spcAft>
                <a:spcPts val="600"/>
              </a:spcAft>
            </a:pPr>
            <a:r>
              <a:rPr lang="en-US" b="1" dirty="0">
                <a:solidFill>
                  <a:srgbClr val="C00000"/>
                </a:solidFill>
                <a:cs typeface="Arial" pitchFamily="34" charset="0"/>
              </a:rPr>
              <a:t>A</a:t>
            </a:r>
            <a:r>
              <a:rPr lang="en-US" dirty="0">
                <a:cs typeface="Arial" pitchFamily="34" charset="0"/>
              </a:rPr>
              <a:t>ccuracy </a:t>
            </a:r>
          </a:p>
          <a:p>
            <a:pPr>
              <a:spcAft>
                <a:spcPts val="600"/>
              </a:spcAft>
            </a:pPr>
            <a:r>
              <a:rPr lang="en-US" b="1" dirty="0">
                <a:solidFill>
                  <a:srgbClr val="C00000"/>
                </a:solidFill>
                <a:cs typeface="Arial" pitchFamily="34" charset="0"/>
              </a:rPr>
              <a:t>C</a:t>
            </a:r>
            <a:r>
              <a:rPr lang="en-US" dirty="0">
                <a:cs typeface="Arial" pitchFamily="34" charset="0"/>
              </a:rPr>
              <a:t>ompleteness </a:t>
            </a:r>
          </a:p>
          <a:p>
            <a:pPr>
              <a:spcAft>
                <a:spcPts val="600"/>
              </a:spcAft>
            </a:pPr>
            <a:r>
              <a:rPr lang="en-US" b="1" dirty="0">
                <a:solidFill>
                  <a:srgbClr val="C00000"/>
                </a:solidFill>
                <a:cs typeface="Arial" pitchFamily="34" charset="0"/>
              </a:rPr>
              <a:t>C</a:t>
            </a:r>
            <a:r>
              <a:rPr lang="en-US" dirty="0">
                <a:cs typeface="Arial" pitchFamily="34" charset="0"/>
              </a:rPr>
              <a:t>onsistency </a:t>
            </a:r>
          </a:p>
          <a:p>
            <a:pPr>
              <a:spcAft>
                <a:spcPts val="600"/>
              </a:spcAft>
            </a:pPr>
            <a:r>
              <a:rPr lang="en-US" b="1" dirty="0">
                <a:solidFill>
                  <a:srgbClr val="C00000"/>
                </a:solidFill>
                <a:cs typeface="Arial" pitchFamily="34" charset="0"/>
              </a:rPr>
              <a:t>C</a:t>
            </a:r>
            <a:r>
              <a:rPr lang="en-US" dirty="0">
                <a:cs typeface="Arial" pitchFamily="34" charset="0"/>
              </a:rPr>
              <a:t>omparability</a:t>
            </a:r>
          </a:p>
        </p:txBody>
      </p:sp>
      <p:sp>
        <p:nvSpPr>
          <p:cNvPr id="3" name="Title 2"/>
          <p:cNvSpPr>
            <a:spLocks noGrp="1"/>
          </p:cNvSpPr>
          <p:nvPr>
            <p:ph type="title"/>
          </p:nvPr>
        </p:nvSpPr>
        <p:spPr/>
        <p:txBody>
          <a:bodyPr/>
          <a:lstStyle/>
          <a:p>
            <a:r>
              <a:rPr lang="en-US" dirty="0"/>
              <a:t>TACCC</a:t>
            </a:r>
          </a:p>
        </p:txBody>
      </p:sp>
    </p:spTree>
    <p:extLst>
      <p:ext uri="{BB962C8B-B14F-4D97-AF65-F5344CB8AC3E}">
        <p14:creationId xmlns:p14="http://schemas.microsoft.com/office/powerpoint/2010/main" val="201433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25000"/>
              </a:lnSpc>
              <a:spcAft>
                <a:spcPts val="600"/>
              </a:spcAft>
              <a:buNone/>
            </a:pPr>
            <a:r>
              <a:rPr lang="en-US" sz="2400" dirty="0">
                <a:latin typeface="Calibri"/>
                <a:cs typeface="Calibri"/>
              </a:rPr>
              <a:t>There is sufficient and clear documentation such that individuals or groups other than the inventory compilers can understand how the inventory was compiled and can assure </a:t>
            </a:r>
            <a:r>
              <a:rPr lang="en-US" sz="2400" dirty="0">
                <a:solidFill>
                  <a:schemeClr val="tx1"/>
                </a:solidFill>
                <a:latin typeface="Calibri"/>
                <a:cs typeface="Calibri"/>
              </a:rPr>
              <a:t>themselves it meets the </a:t>
            </a:r>
            <a:r>
              <a:rPr lang="en-US" sz="2400" i="1" dirty="0">
                <a:solidFill>
                  <a:schemeClr val="tx1"/>
                </a:solidFill>
                <a:latin typeface="Calibri"/>
                <a:cs typeface="Calibri"/>
              </a:rPr>
              <a:t>good practice requirements for national greenhouse gas emissions inventories </a:t>
            </a:r>
          </a:p>
          <a:p>
            <a:pPr>
              <a:lnSpc>
                <a:spcPct val="125000"/>
              </a:lnSpc>
              <a:spcAft>
                <a:spcPts val="600"/>
              </a:spcAft>
            </a:pPr>
            <a:endParaRPr lang="th-TH" sz="2400" dirty="0">
              <a:latin typeface="Calibri"/>
              <a:cs typeface="Calibri"/>
            </a:endParaRPr>
          </a:p>
        </p:txBody>
      </p:sp>
      <p:sp>
        <p:nvSpPr>
          <p:cNvPr id="4" name="Title 3"/>
          <p:cNvSpPr>
            <a:spLocks noGrp="1"/>
          </p:cNvSpPr>
          <p:nvPr>
            <p:ph type="title"/>
          </p:nvPr>
        </p:nvSpPr>
        <p:spPr/>
        <p:txBody>
          <a:bodyPr/>
          <a:lstStyle/>
          <a:p>
            <a:r>
              <a:rPr lang="en-US" dirty="0"/>
              <a:t>Transparency</a:t>
            </a:r>
          </a:p>
        </p:txBody>
      </p:sp>
      <p:sp>
        <p:nvSpPr>
          <p:cNvPr id="5" name="TextBox 4"/>
          <p:cNvSpPr txBox="1"/>
          <p:nvPr/>
        </p:nvSpPr>
        <p:spPr>
          <a:xfrm>
            <a:off x="1981200" y="4718540"/>
            <a:ext cx="8229600" cy="461665"/>
          </a:xfrm>
          <a:prstGeom prst="rect">
            <a:avLst/>
          </a:prstGeom>
          <a:noFill/>
        </p:spPr>
        <p:txBody>
          <a:bodyPr wrap="square" rtlCol="0">
            <a:spAutoFit/>
          </a:bodyPr>
          <a:lstStyle/>
          <a:p>
            <a:pPr marL="0" lvl="1" algn="ctr"/>
            <a:r>
              <a:rPr lang="en-GB" sz="2400" i="1" dirty="0">
                <a:solidFill>
                  <a:schemeClr val="tx2"/>
                </a:solidFill>
                <a:latin typeface="Cambria" pitchFamily="18" charset="0"/>
              </a:rPr>
              <a:t>System must have clear assumptions and methodologies</a:t>
            </a:r>
          </a:p>
        </p:txBody>
      </p:sp>
    </p:spTree>
    <p:extLst>
      <p:ext uri="{BB962C8B-B14F-4D97-AF65-F5344CB8AC3E}">
        <p14:creationId xmlns:p14="http://schemas.microsoft.com/office/powerpoint/2010/main" val="4625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125000"/>
              </a:lnSpc>
              <a:spcAft>
                <a:spcPts val="600"/>
              </a:spcAft>
            </a:pPr>
            <a:r>
              <a:rPr lang="en-US" sz="2400" dirty="0">
                <a:latin typeface="Calibri"/>
                <a:cs typeface="Calibri"/>
              </a:rPr>
              <a:t>The national greenhouse gas inventory contains neither over- nor under-estimates so far as can be judged. </a:t>
            </a:r>
          </a:p>
          <a:p>
            <a:pPr>
              <a:lnSpc>
                <a:spcPct val="125000"/>
              </a:lnSpc>
              <a:spcAft>
                <a:spcPts val="600"/>
              </a:spcAft>
            </a:pPr>
            <a:r>
              <a:rPr lang="en-US" sz="2400" dirty="0">
                <a:latin typeface="Calibri"/>
                <a:cs typeface="Calibri"/>
              </a:rPr>
              <a:t>Accuracy requires making all endeavors to remove bias from the inventory estimates </a:t>
            </a:r>
          </a:p>
          <a:p>
            <a:pPr>
              <a:lnSpc>
                <a:spcPct val="125000"/>
              </a:lnSpc>
              <a:spcAft>
                <a:spcPts val="600"/>
              </a:spcAft>
            </a:pPr>
            <a:endParaRPr lang="en-US" sz="2400" i="1" dirty="0">
              <a:latin typeface="Calibri"/>
              <a:cs typeface="Calibri"/>
            </a:endParaRPr>
          </a:p>
          <a:p>
            <a:pPr>
              <a:lnSpc>
                <a:spcPct val="125000"/>
              </a:lnSpc>
              <a:spcAft>
                <a:spcPts val="600"/>
              </a:spcAft>
            </a:pPr>
            <a:endParaRPr lang="th-TH" sz="2400" dirty="0">
              <a:latin typeface="Calibri"/>
              <a:cs typeface="Calibri"/>
            </a:endParaRPr>
          </a:p>
        </p:txBody>
      </p:sp>
      <p:sp>
        <p:nvSpPr>
          <p:cNvPr id="4" name="Title 3"/>
          <p:cNvSpPr>
            <a:spLocks noGrp="1"/>
          </p:cNvSpPr>
          <p:nvPr>
            <p:ph type="title"/>
          </p:nvPr>
        </p:nvSpPr>
        <p:spPr/>
        <p:txBody>
          <a:bodyPr/>
          <a:lstStyle/>
          <a:p>
            <a:r>
              <a:rPr lang="en-US" dirty="0"/>
              <a:t>Accuracy</a:t>
            </a:r>
          </a:p>
        </p:txBody>
      </p:sp>
      <p:sp>
        <p:nvSpPr>
          <p:cNvPr id="5" name="TextBox 4"/>
          <p:cNvSpPr txBox="1"/>
          <p:nvPr/>
        </p:nvSpPr>
        <p:spPr>
          <a:xfrm>
            <a:off x="1981201" y="4718540"/>
            <a:ext cx="8229601" cy="830997"/>
          </a:xfrm>
          <a:prstGeom prst="rect">
            <a:avLst/>
          </a:prstGeom>
          <a:noFill/>
        </p:spPr>
        <p:txBody>
          <a:bodyPr wrap="square" rtlCol="0">
            <a:spAutoFit/>
          </a:bodyPr>
          <a:lstStyle/>
          <a:p>
            <a:pPr marL="0" lvl="1" algn="ctr"/>
            <a:r>
              <a:rPr lang="en-GB" sz="2400" i="1" dirty="0">
                <a:solidFill>
                  <a:schemeClr val="tx2"/>
                </a:solidFill>
                <a:latin typeface="Cambria" pitchFamily="18" charset="0"/>
              </a:rPr>
              <a:t>Unbiased estimates reflect true emissions (no systematic error) and reduce uncertainty (improve precision)</a:t>
            </a:r>
          </a:p>
        </p:txBody>
      </p:sp>
    </p:spTree>
    <p:extLst>
      <p:ext uri="{BB962C8B-B14F-4D97-AF65-F5344CB8AC3E}">
        <p14:creationId xmlns:p14="http://schemas.microsoft.com/office/powerpoint/2010/main" val="17490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nSpc>
                <a:spcPct val="125000"/>
              </a:lnSpc>
              <a:spcAft>
                <a:spcPts val="1200"/>
              </a:spcAft>
            </a:pPr>
            <a:r>
              <a:rPr lang="en-US" b="1" dirty="0"/>
              <a:t>Accuracy:  </a:t>
            </a:r>
            <a:r>
              <a:rPr lang="en-US" dirty="0"/>
              <a:t>how closely the reported value matches the actual or true value of the thing measured </a:t>
            </a:r>
          </a:p>
          <a:p>
            <a:pPr>
              <a:lnSpc>
                <a:spcPct val="125000"/>
              </a:lnSpc>
              <a:spcAft>
                <a:spcPts val="1200"/>
              </a:spcAft>
            </a:pPr>
            <a:r>
              <a:rPr lang="en-US" b="1" dirty="0"/>
              <a:t>Precision:  </a:t>
            </a:r>
            <a:r>
              <a:rPr lang="en-US" dirty="0"/>
              <a:t>how similar repeated measurements of a object are to one another when made under similar conditions</a:t>
            </a:r>
          </a:p>
        </p:txBody>
      </p:sp>
      <p:sp>
        <p:nvSpPr>
          <p:cNvPr id="7" name="Title 6"/>
          <p:cNvSpPr>
            <a:spLocks noGrp="1"/>
          </p:cNvSpPr>
          <p:nvPr>
            <p:ph type="title"/>
          </p:nvPr>
        </p:nvSpPr>
        <p:spPr/>
        <p:txBody>
          <a:bodyPr/>
          <a:lstStyle/>
          <a:p>
            <a:r>
              <a:rPr lang="en-US" dirty="0"/>
              <a:t>Accuracy vs Precision</a:t>
            </a:r>
          </a:p>
        </p:txBody>
      </p:sp>
    </p:spTree>
    <p:extLst>
      <p:ext uri="{BB962C8B-B14F-4D97-AF65-F5344CB8AC3E}">
        <p14:creationId xmlns:p14="http://schemas.microsoft.com/office/powerpoint/2010/main" val="277345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000" dirty="0"/>
              <a:t>Module 3: Forest Carbon Measurement and Monitoring</a:t>
            </a:r>
            <a:endParaRPr lang="en-US" sz="4000" dirty="0"/>
          </a:p>
        </p:txBody>
      </p:sp>
      <p:sp>
        <p:nvSpPr>
          <p:cNvPr id="3" name="Subtitle 2"/>
          <p:cNvSpPr>
            <a:spLocks noGrp="1"/>
          </p:cNvSpPr>
          <p:nvPr>
            <p:ph type="subTitle" idx="1"/>
          </p:nvPr>
        </p:nvSpPr>
        <p:spPr>
          <a:xfrm>
            <a:off x="106017" y="3650977"/>
            <a:ext cx="11953461" cy="2325754"/>
          </a:xfrm>
        </p:spPr>
        <p:txBody>
          <a:bodyPr>
            <a:noAutofit/>
          </a:bodyPr>
          <a:lstStyle/>
          <a:p>
            <a:r>
              <a:rPr lang="de-DE" sz="3600" dirty="0"/>
              <a:t>SECTION II: </a:t>
            </a:r>
            <a:r>
              <a:rPr lang="en-US" sz="3600" dirty="0"/>
              <a:t>FOREST CARBON STOCKS AND IPCC GUIDELINES</a:t>
            </a:r>
          </a:p>
          <a:p>
            <a:r>
              <a:rPr lang="en-US" sz="3200" dirty="0">
                <a:solidFill>
                  <a:srgbClr val="FFC000"/>
                </a:solidFill>
              </a:rPr>
              <a:t>2.3. IPCC Guidelines for Forest Carbon Measurement and Monitoring</a:t>
            </a:r>
          </a:p>
        </p:txBody>
      </p:sp>
    </p:spTree>
    <p:extLst>
      <p:ext uri="{BB962C8B-B14F-4D97-AF65-F5344CB8AC3E}">
        <p14:creationId xmlns:p14="http://schemas.microsoft.com/office/powerpoint/2010/main" val="50028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Accuracy vs Precision</a:t>
            </a:r>
          </a:p>
        </p:txBody>
      </p:sp>
      <p:pic>
        <p:nvPicPr>
          <p:cNvPr id="4098" name="Picture 2" descr="http://cdn.antarcticglaciers.org/wp-content/uploads/2013/11/precision_accuracy.png">
            <a:hlinkClick r:id="rId3"/>
          </p:cNvPr>
          <p:cNvPicPr>
            <a:picLocks noChangeAspect="1" noChangeArrowheads="1"/>
          </p:cNvPicPr>
          <p:nvPr/>
        </p:nvPicPr>
        <p:blipFill>
          <a:blip r:embed="rId4"/>
          <a:srcRect/>
          <a:stretch>
            <a:fillRect/>
          </a:stretch>
        </p:blipFill>
        <p:spPr bwMode="auto">
          <a:xfrm>
            <a:off x="2171690" y="1363710"/>
            <a:ext cx="7920000" cy="5293464"/>
          </a:xfrm>
          <a:prstGeom prst="rect">
            <a:avLst/>
          </a:prstGeom>
          <a:noFill/>
        </p:spPr>
      </p:pic>
    </p:spTree>
    <p:extLst>
      <p:ext uri="{BB962C8B-B14F-4D97-AF65-F5344CB8AC3E}">
        <p14:creationId xmlns:p14="http://schemas.microsoft.com/office/powerpoint/2010/main" val="310081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125000"/>
              </a:lnSpc>
              <a:spcAft>
                <a:spcPts val="600"/>
              </a:spcAft>
            </a:pPr>
            <a:r>
              <a:rPr lang="en-US" dirty="0">
                <a:latin typeface="Calibri"/>
                <a:cs typeface="Calibri"/>
              </a:rPr>
              <a:t>Estimates are reported for </a:t>
            </a:r>
            <a:r>
              <a:rPr lang="en-US" b="1" dirty="0">
                <a:latin typeface="Calibri"/>
                <a:cs typeface="Calibri"/>
              </a:rPr>
              <a:t>all relevant categories of sources and sinks, and gases.</a:t>
            </a:r>
            <a:r>
              <a:rPr lang="en-US" dirty="0">
                <a:latin typeface="Calibri"/>
                <a:cs typeface="Calibri"/>
              </a:rPr>
              <a:t> </a:t>
            </a:r>
          </a:p>
          <a:p>
            <a:pPr>
              <a:lnSpc>
                <a:spcPct val="125000"/>
              </a:lnSpc>
              <a:spcAft>
                <a:spcPts val="600"/>
              </a:spcAft>
            </a:pPr>
            <a:r>
              <a:rPr lang="en-US" dirty="0">
                <a:latin typeface="Calibri"/>
                <a:cs typeface="Calibri"/>
              </a:rPr>
              <a:t>Geographic areas within the scope of the national greenhouse gas inventory are recommended in the IPCC guidelines. </a:t>
            </a:r>
            <a:endParaRPr lang="en-US" i="1" dirty="0">
              <a:latin typeface="Calibri"/>
              <a:cs typeface="Calibri"/>
            </a:endParaRPr>
          </a:p>
          <a:p>
            <a:pPr>
              <a:lnSpc>
                <a:spcPct val="125000"/>
              </a:lnSpc>
              <a:spcAft>
                <a:spcPts val="600"/>
              </a:spcAft>
            </a:pPr>
            <a:endParaRPr lang="th-TH" dirty="0">
              <a:latin typeface="Calibri"/>
              <a:cs typeface="Calibri"/>
            </a:endParaRPr>
          </a:p>
        </p:txBody>
      </p:sp>
      <p:sp>
        <p:nvSpPr>
          <p:cNvPr id="4" name="Title 3"/>
          <p:cNvSpPr>
            <a:spLocks noGrp="1"/>
          </p:cNvSpPr>
          <p:nvPr>
            <p:ph type="title"/>
          </p:nvPr>
        </p:nvSpPr>
        <p:spPr/>
        <p:txBody>
          <a:bodyPr/>
          <a:lstStyle/>
          <a:p>
            <a:r>
              <a:rPr lang="en-US" dirty="0"/>
              <a:t>Completeness</a:t>
            </a:r>
          </a:p>
        </p:txBody>
      </p:sp>
    </p:spTree>
    <p:extLst>
      <p:ext uri="{BB962C8B-B14F-4D97-AF65-F5344CB8AC3E}">
        <p14:creationId xmlns:p14="http://schemas.microsoft.com/office/powerpoint/2010/main" val="29597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Carbon Pools and Fluxes</a:t>
            </a:r>
          </a:p>
        </p:txBody>
      </p:sp>
      <p:grpSp>
        <p:nvGrpSpPr>
          <p:cNvPr id="10" name="Group 9"/>
          <p:cNvGrpSpPr/>
          <p:nvPr/>
        </p:nvGrpSpPr>
        <p:grpSpPr>
          <a:xfrm>
            <a:off x="2397451" y="1438277"/>
            <a:ext cx="7270424" cy="5095421"/>
            <a:chOff x="873451" y="1438276"/>
            <a:chExt cx="7270424" cy="5095421"/>
          </a:xfrm>
        </p:grpSpPr>
        <p:pic>
          <p:nvPicPr>
            <p:cNvPr id="11" name="Picture 10"/>
            <p:cNvPicPr/>
            <p:nvPr/>
          </p:nvPicPr>
          <p:blipFill>
            <a:blip r:embed="rId3" cstate="print"/>
            <a:srcRect l="8286" r="11307"/>
            <a:stretch>
              <a:fillRect/>
            </a:stretch>
          </p:blipFill>
          <p:spPr bwMode="auto">
            <a:xfrm>
              <a:off x="2010793" y="2025789"/>
              <a:ext cx="4608512" cy="4507908"/>
            </a:xfrm>
            <a:prstGeom prst="rect">
              <a:avLst/>
            </a:prstGeom>
            <a:noFill/>
            <a:ln w="9525">
              <a:noFill/>
              <a:miter lim="800000"/>
              <a:headEnd/>
              <a:tailEnd/>
            </a:ln>
          </p:spPr>
        </p:pic>
        <p:sp>
          <p:nvSpPr>
            <p:cNvPr id="12" name="Up Arrow 11"/>
            <p:cNvSpPr/>
            <p:nvPr/>
          </p:nvSpPr>
          <p:spPr>
            <a:xfrm>
              <a:off x="5753100" y="3771900"/>
              <a:ext cx="409577" cy="11430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rved Left Arrow 12"/>
            <p:cNvSpPr/>
            <p:nvPr/>
          </p:nvSpPr>
          <p:spPr>
            <a:xfrm>
              <a:off x="5210174" y="1656756"/>
              <a:ext cx="1171575" cy="196274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562350" y="1438276"/>
              <a:ext cx="1476375" cy="923330"/>
            </a:xfrm>
            <a:prstGeom prst="rect">
              <a:avLst/>
            </a:prstGeom>
            <a:noFill/>
          </p:spPr>
          <p:txBody>
            <a:bodyPr wrap="square" rtlCol="0">
              <a:spAutoFit/>
            </a:bodyPr>
            <a:lstStyle/>
            <a:p>
              <a:r>
                <a:rPr lang="en-US" dirty="0"/>
                <a:t>Atmospheric Carbon (CO2)</a:t>
              </a:r>
              <a:endParaRPr lang="en-US" sz="1600" dirty="0"/>
            </a:p>
            <a:p>
              <a:endParaRPr lang="en-US" dirty="0"/>
            </a:p>
          </p:txBody>
        </p:sp>
        <p:sp>
          <p:nvSpPr>
            <p:cNvPr id="15" name="Down Arrow 14"/>
            <p:cNvSpPr/>
            <p:nvPr/>
          </p:nvSpPr>
          <p:spPr>
            <a:xfrm>
              <a:off x="3209925" y="4953000"/>
              <a:ext cx="219075" cy="371475"/>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rot="10800000">
              <a:off x="2152649" y="1628181"/>
              <a:ext cx="1171575" cy="1962744"/>
            </a:xfrm>
            <a:prstGeom prst="curved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Up Arrow 16"/>
            <p:cNvSpPr/>
            <p:nvPr/>
          </p:nvSpPr>
          <p:spPr>
            <a:xfrm rot="19283898">
              <a:off x="3060907" y="5535665"/>
              <a:ext cx="298034" cy="755526"/>
            </a:xfrm>
            <a:prstGeom prst="upArrow">
              <a:avLst>
                <a:gd name="adj1" fmla="val 50000"/>
                <a:gd name="adj2" fmla="val 41534"/>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3988228">
              <a:off x="4505798" y="4041356"/>
              <a:ext cx="708077" cy="4066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6895514">
              <a:off x="3308969" y="4088796"/>
              <a:ext cx="700032" cy="4066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2152648" y="3314699"/>
              <a:ext cx="409577" cy="200977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2638425" y="3619500"/>
              <a:ext cx="409577" cy="11430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48425" y="2025789"/>
              <a:ext cx="1695450" cy="369332"/>
            </a:xfrm>
            <a:prstGeom prst="rect">
              <a:avLst/>
            </a:prstGeom>
            <a:noFill/>
          </p:spPr>
          <p:txBody>
            <a:bodyPr wrap="square" rtlCol="0">
              <a:spAutoFit/>
            </a:bodyPr>
            <a:lstStyle/>
            <a:p>
              <a:r>
                <a:rPr lang="en-US" dirty="0">
                  <a:solidFill>
                    <a:schemeClr val="tx2">
                      <a:lumMod val="60000"/>
                      <a:lumOff val="40000"/>
                    </a:schemeClr>
                  </a:solidFill>
                </a:rPr>
                <a:t>Photosynthesis</a:t>
              </a:r>
            </a:p>
          </p:txBody>
        </p:sp>
        <p:sp>
          <p:nvSpPr>
            <p:cNvPr id="23" name="TextBox 22"/>
            <p:cNvSpPr txBox="1"/>
            <p:nvPr/>
          </p:nvSpPr>
          <p:spPr>
            <a:xfrm>
              <a:off x="873451" y="2945367"/>
              <a:ext cx="1371600" cy="369332"/>
            </a:xfrm>
            <a:prstGeom prst="rect">
              <a:avLst/>
            </a:prstGeom>
            <a:noFill/>
          </p:spPr>
          <p:txBody>
            <a:bodyPr wrap="square" rtlCol="0">
              <a:spAutoFit/>
            </a:bodyPr>
            <a:lstStyle/>
            <a:p>
              <a:r>
                <a:rPr lang="en-US" dirty="0">
                  <a:solidFill>
                    <a:srgbClr val="FFC000"/>
                  </a:solidFill>
                </a:rPr>
                <a:t>Respiration</a:t>
              </a:r>
            </a:p>
          </p:txBody>
        </p:sp>
        <p:sp>
          <p:nvSpPr>
            <p:cNvPr id="24" name="TextBox 23"/>
            <p:cNvSpPr txBox="1"/>
            <p:nvPr/>
          </p:nvSpPr>
          <p:spPr>
            <a:xfrm>
              <a:off x="4886325" y="3958709"/>
              <a:ext cx="1304925" cy="369332"/>
            </a:xfrm>
            <a:prstGeom prst="rect">
              <a:avLst/>
            </a:prstGeom>
            <a:noFill/>
          </p:spPr>
          <p:txBody>
            <a:bodyPr wrap="square" rtlCol="0">
              <a:spAutoFit/>
            </a:bodyPr>
            <a:lstStyle/>
            <a:p>
              <a:r>
                <a:rPr lang="en-US" dirty="0"/>
                <a:t>Mortality</a:t>
              </a:r>
            </a:p>
          </p:txBody>
        </p:sp>
        <p:sp>
          <p:nvSpPr>
            <p:cNvPr id="25" name="TextBox 24"/>
            <p:cNvSpPr txBox="1"/>
            <p:nvPr/>
          </p:nvSpPr>
          <p:spPr>
            <a:xfrm>
              <a:off x="1435426" y="5698093"/>
              <a:ext cx="1726874" cy="369332"/>
            </a:xfrm>
            <a:prstGeom prst="rect">
              <a:avLst/>
            </a:prstGeom>
            <a:noFill/>
          </p:spPr>
          <p:txBody>
            <a:bodyPr wrap="square" rtlCol="0">
              <a:spAutoFit/>
            </a:bodyPr>
            <a:lstStyle/>
            <a:p>
              <a:r>
                <a:rPr lang="en-US" dirty="0">
                  <a:solidFill>
                    <a:schemeClr val="accent6">
                      <a:lumMod val="75000"/>
                    </a:schemeClr>
                  </a:solidFill>
                </a:rPr>
                <a:t>Decomposition</a:t>
              </a:r>
            </a:p>
          </p:txBody>
        </p:sp>
        <p:sp>
          <p:nvSpPr>
            <p:cNvPr id="26" name="Up Arrow 25"/>
            <p:cNvSpPr/>
            <p:nvPr/>
          </p:nvSpPr>
          <p:spPr>
            <a:xfrm rot="19283898">
              <a:off x="3430172" y="5485960"/>
              <a:ext cx="221325" cy="468337"/>
            </a:xfrm>
            <a:prstGeom prst="upArrow">
              <a:avLst>
                <a:gd name="adj1" fmla="val 50000"/>
                <a:gd name="adj2" fmla="val 41534"/>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697216" y="5882759"/>
              <a:ext cx="1265309" cy="369332"/>
            </a:xfrm>
            <a:prstGeom prst="rect">
              <a:avLst/>
            </a:prstGeom>
            <a:solidFill>
              <a:schemeClr val="bg1"/>
            </a:solidFill>
          </p:spPr>
          <p:txBody>
            <a:bodyPr wrap="square" rtlCol="0">
              <a:spAutoFit/>
            </a:bodyPr>
            <a:lstStyle/>
            <a:p>
              <a:r>
                <a:rPr lang="en-US" dirty="0">
                  <a:solidFill>
                    <a:srgbClr val="285F30"/>
                  </a:solidFill>
                </a:rPr>
                <a:t>Exudation</a:t>
              </a:r>
            </a:p>
          </p:txBody>
        </p:sp>
      </p:grpSp>
    </p:spTree>
    <p:extLst>
      <p:ext uri="{BB962C8B-B14F-4D97-AF65-F5344CB8AC3E}">
        <p14:creationId xmlns:p14="http://schemas.microsoft.com/office/powerpoint/2010/main" val="251193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25000"/>
              </a:lnSpc>
              <a:spcAft>
                <a:spcPts val="600"/>
              </a:spcAft>
              <a:buNone/>
            </a:pPr>
            <a:r>
              <a:rPr lang="en-US" sz="2400" dirty="0">
                <a:latin typeface="Calibri"/>
                <a:cs typeface="Calibri"/>
              </a:rPr>
              <a:t>Estimates for different inventory years, gases and categories are made in such a way that differences in the results between years and categories reflect real differences in emissions. </a:t>
            </a:r>
          </a:p>
          <a:p>
            <a:pPr>
              <a:lnSpc>
                <a:spcPct val="125000"/>
              </a:lnSpc>
              <a:spcAft>
                <a:spcPts val="600"/>
              </a:spcAft>
            </a:pPr>
            <a:endParaRPr lang="en-US" sz="2400" i="1" dirty="0">
              <a:latin typeface="Calibri"/>
              <a:cs typeface="Calibri"/>
            </a:endParaRPr>
          </a:p>
          <a:p>
            <a:pPr>
              <a:lnSpc>
                <a:spcPct val="125000"/>
              </a:lnSpc>
              <a:spcAft>
                <a:spcPts val="600"/>
              </a:spcAft>
            </a:pPr>
            <a:endParaRPr lang="th-TH" sz="2400" dirty="0">
              <a:latin typeface="Calibri"/>
              <a:cs typeface="Calibri"/>
            </a:endParaRPr>
          </a:p>
        </p:txBody>
      </p:sp>
      <p:sp>
        <p:nvSpPr>
          <p:cNvPr id="11" name="Content Placeholder 10"/>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a:t>Consistency</a:t>
            </a:r>
            <a:endParaRPr lang="en-US" dirty="0"/>
          </a:p>
        </p:txBody>
      </p:sp>
      <p:pic>
        <p:nvPicPr>
          <p:cNvPr id="1026"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825" y="1712467"/>
            <a:ext cx="2842371" cy="446449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838200" y="4886325"/>
            <a:ext cx="5171605" cy="707886"/>
          </a:xfrm>
          <a:prstGeom prst="rect">
            <a:avLst/>
          </a:prstGeom>
          <a:noFill/>
        </p:spPr>
        <p:txBody>
          <a:bodyPr wrap="square" rtlCol="0" anchor="t">
            <a:spAutoFit/>
          </a:bodyPr>
          <a:lstStyle/>
          <a:p>
            <a:pPr marL="0" lvl="1" algn="ctr"/>
            <a:r>
              <a:rPr lang="en-US" sz="2000" i="1" dirty="0">
                <a:solidFill>
                  <a:schemeClr val="tx2"/>
                </a:solidFill>
                <a:latin typeface="Arial" pitchFamily="34" charset="0"/>
                <a:cs typeface="Arial" pitchFamily="34" charset="0"/>
              </a:rPr>
              <a:t>Inventory should be calculated using the same method and data sources in all years</a:t>
            </a:r>
            <a:endParaRPr lang="en-US" sz="2000" i="1" dirty="0">
              <a:solidFill>
                <a:schemeClr val="tx2"/>
              </a:solidFill>
              <a:latin typeface="Cambria" pitchFamily="18" charset="0"/>
            </a:endParaRPr>
          </a:p>
        </p:txBody>
      </p:sp>
    </p:spTree>
    <p:extLst>
      <p:ext uri="{BB962C8B-B14F-4D97-AF65-F5344CB8AC3E}">
        <p14:creationId xmlns:p14="http://schemas.microsoft.com/office/powerpoint/2010/main" val="13710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nSpc>
                <a:spcPct val="125000"/>
              </a:lnSpc>
              <a:spcAft>
                <a:spcPts val="600"/>
              </a:spcAft>
            </a:pPr>
            <a:r>
              <a:rPr lang="en-US" sz="2400" dirty="0">
                <a:latin typeface="Calibri"/>
                <a:cs typeface="Calibri"/>
              </a:rPr>
              <a:t>The national greenhouse gas inventory is reported in a way that allows it to be compared with national greenhouse gas inventories for other countries. </a:t>
            </a:r>
          </a:p>
          <a:p>
            <a:pPr>
              <a:lnSpc>
                <a:spcPct val="125000"/>
              </a:lnSpc>
              <a:spcAft>
                <a:spcPts val="600"/>
              </a:spcAft>
            </a:pPr>
            <a:r>
              <a:rPr lang="en-US" sz="2400" dirty="0">
                <a:latin typeface="Calibri"/>
                <a:cs typeface="Calibri"/>
              </a:rPr>
              <a:t>This comparability should be reflected </a:t>
            </a:r>
          </a:p>
          <a:p>
            <a:pPr lvl="1">
              <a:lnSpc>
                <a:spcPct val="125000"/>
              </a:lnSpc>
              <a:spcAft>
                <a:spcPts val="600"/>
              </a:spcAft>
            </a:pPr>
            <a:r>
              <a:rPr lang="en-US" dirty="0">
                <a:latin typeface="Calibri"/>
                <a:cs typeface="Calibri"/>
              </a:rPr>
              <a:t>in appropriate choice of key categories </a:t>
            </a:r>
          </a:p>
          <a:p>
            <a:pPr lvl="1">
              <a:lnSpc>
                <a:spcPct val="125000"/>
              </a:lnSpc>
              <a:spcAft>
                <a:spcPts val="600"/>
              </a:spcAft>
            </a:pPr>
            <a:r>
              <a:rPr lang="en-US" dirty="0">
                <a:latin typeface="Calibri"/>
                <a:cs typeface="Calibri"/>
              </a:rPr>
              <a:t>use of the reporting guidance and tables </a:t>
            </a:r>
          </a:p>
          <a:p>
            <a:pPr lvl="1">
              <a:lnSpc>
                <a:spcPct val="125000"/>
              </a:lnSpc>
              <a:spcAft>
                <a:spcPts val="600"/>
              </a:spcAft>
            </a:pPr>
            <a:r>
              <a:rPr lang="en-US" dirty="0">
                <a:latin typeface="Calibri"/>
                <a:cs typeface="Calibri"/>
              </a:rPr>
              <a:t>use of the classification and definition of categories of emissions and removals. </a:t>
            </a:r>
          </a:p>
        </p:txBody>
      </p:sp>
      <p:sp>
        <p:nvSpPr>
          <p:cNvPr id="4" name="Title 3"/>
          <p:cNvSpPr>
            <a:spLocks noGrp="1"/>
          </p:cNvSpPr>
          <p:nvPr>
            <p:ph type="title"/>
          </p:nvPr>
        </p:nvSpPr>
        <p:spPr/>
        <p:txBody>
          <a:bodyPr/>
          <a:lstStyle/>
          <a:p>
            <a:r>
              <a:rPr lang="en-US" dirty="0"/>
              <a:t>Comparability</a:t>
            </a:r>
          </a:p>
        </p:txBody>
      </p:sp>
    </p:spTree>
    <p:extLst>
      <p:ext uri="{BB962C8B-B14F-4D97-AF65-F5344CB8AC3E}">
        <p14:creationId xmlns:p14="http://schemas.microsoft.com/office/powerpoint/2010/main" val="1441184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AppData\Local\Microsoft\Windows\Temporary Internet Files\Content.IE5\IGWFJYD7\MC900434389[1].wmf"/>
          <p:cNvPicPr>
            <a:picLocks noChangeAspect="1" noChangeArrowheads="1"/>
          </p:cNvPicPr>
          <p:nvPr/>
        </p:nvPicPr>
        <p:blipFill>
          <a:blip r:embed="rId3" cstate="print"/>
          <a:srcRect/>
          <a:stretch>
            <a:fillRect/>
          </a:stretch>
        </p:blipFill>
        <p:spPr bwMode="auto">
          <a:xfrm>
            <a:off x="2937174" y="814648"/>
            <a:ext cx="6251171" cy="5619403"/>
          </a:xfrm>
          <a:prstGeom prst="rect">
            <a:avLst/>
          </a:prstGeom>
          <a:noFill/>
        </p:spPr>
      </p:pic>
      <p:sp>
        <p:nvSpPr>
          <p:cNvPr id="2" name="Title 1"/>
          <p:cNvSpPr>
            <a:spLocks noGrp="1"/>
          </p:cNvSpPr>
          <p:nvPr>
            <p:ph type="title"/>
          </p:nvPr>
        </p:nvSpPr>
        <p:spPr/>
        <p:txBody>
          <a:bodyPr>
            <a:normAutofit/>
          </a:bodyPr>
          <a:lstStyle/>
          <a:p>
            <a:r>
              <a:rPr lang="en-US" dirty="0"/>
              <a:t>Any Other Good Practices or Quality Principles? </a:t>
            </a:r>
            <a:endParaRPr lang="th-TH" dirty="0"/>
          </a:p>
        </p:txBody>
      </p:sp>
    </p:spTree>
    <p:extLst>
      <p:ext uri="{BB962C8B-B14F-4D97-AF65-F5344CB8AC3E}">
        <p14:creationId xmlns:p14="http://schemas.microsoft.com/office/powerpoint/2010/main" val="421576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2" name="Picture 6" descr="ggvol1.gif (107339 bytes)"/>
          <p:cNvPicPr>
            <a:picLocks noChangeAspect="1" noChangeArrowheads="1"/>
          </p:cNvPicPr>
          <p:nvPr/>
        </p:nvPicPr>
        <p:blipFill>
          <a:blip r:embed="rId3" cstate="print"/>
          <a:srcRect/>
          <a:stretch>
            <a:fillRect/>
          </a:stretch>
        </p:blipFill>
        <p:spPr bwMode="auto">
          <a:xfrm>
            <a:off x="9283129" y="1339211"/>
            <a:ext cx="1620000" cy="2284201"/>
          </a:xfrm>
          <a:prstGeom prst="rect">
            <a:avLst/>
          </a:prstGeom>
          <a:noFill/>
        </p:spPr>
      </p:pic>
      <p:pic>
        <p:nvPicPr>
          <p:cNvPr id="193544" name="Picture 8" descr="Cover of Good Practice Report"/>
          <p:cNvPicPr>
            <a:picLocks noChangeAspect="1" noChangeArrowheads="1"/>
          </p:cNvPicPr>
          <p:nvPr/>
        </p:nvPicPr>
        <p:blipFill>
          <a:blip r:embed="rId4" cstate="print"/>
          <a:srcRect/>
          <a:stretch>
            <a:fillRect/>
          </a:stretch>
        </p:blipFill>
        <p:spPr bwMode="auto">
          <a:xfrm>
            <a:off x="9590286" y="2251872"/>
            <a:ext cx="1620000" cy="1935476"/>
          </a:xfrm>
          <a:prstGeom prst="rect">
            <a:avLst/>
          </a:prstGeom>
          <a:noFill/>
        </p:spPr>
      </p:pic>
      <p:pic>
        <p:nvPicPr>
          <p:cNvPr id="193538" name="Picture 2" descr="Cover of&#10;Good Practice report"/>
          <p:cNvPicPr>
            <a:picLocks noChangeAspect="1" noChangeArrowheads="1"/>
          </p:cNvPicPr>
          <p:nvPr/>
        </p:nvPicPr>
        <p:blipFill>
          <a:blip r:embed="rId5" cstate="print"/>
          <a:srcRect/>
          <a:stretch>
            <a:fillRect/>
          </a:stretch>
        </p:blipFill>
        <p:spPr bwMode="auto">
          <a:xfrm>
            <a:off x="9897443" y="3166823"/>
            <a:ext cx="1620000" cy="1908000"/>
          </a:xfrm>
          <a:prstGeom prst="rect">
            <a:avLst/>
          </a:prstGeom>
          <a:noFill/>
        </p:spPr>
      </p:pic>
      <p:pic>
        <p:nvPicPr>
          <p:cNvPr id="193540" name="Picture 4" descr="ggvol1.gif (107339 bytes)"/>
          <p:cNvPicPr>
            <a:picLocks noChangeAspect="1" noChangeArrowheads="1"/>
          </p:cNvPicPr>
          <p:nvPr/>
        </p:nvPicPr>
        <p:blipFill>
          <a:blip r:embed="rId6" cstate="print"/>
          <a:srcRect/>
          <a:stretch>
            <a:fillRect/>
          </a:stretch>
        </p:blipFill>
        <p:spPr bwMode="auto">
          <a:xfrm>
            <a:off x="10227802" y="4426011"/>
            <a:ext cx="1620000" cy="1944002"/>
          </a:xfrm>
          <a:prstGeom prst="rect">
            <a:avLst/>
          </a:prstGeom>
          <a:noFill/>
        </p:spPr>
      </p:pic>
      <p:sp>
        <p:nvSpPr>
          <p:cNvPr id="3" name="Title 2"/>
          <p:cNvSpPr>
            <a:spLocks noGrp="1"/>
          </p:cNvSpPr>
          <p:nvPr>
            <p:ph type="title"/>
          </p:nvPr>
        </p:nvSpPr>
        <p:spPr/>
        <p:txBody>
          <a:bodyPr>
            <a:normAutofit/>
          </a:bodyPr>
          <a:lstStyle/>
          <a:p>
            <a:r>
              <a:rPr lang="en-US" b="1" dirty="0"/>
              <a:t>IPCC Guidelines for National </a:t>
            </a:r>
            <a:r>
              <a:rPr lang="en-US" b="1" dirty="0" err="1"/>
              <a:t>GHG</a:t>
            </a:r>
            <a:r>
              <a:rPr lang="en-US" b="1" dirty="0"/>
              <a:t> Inventories</a:t>
            </a:r>
          </a:p>
        </p:txBody>
      </p:sp>
      <p:sp>
        <p:nvSpPr>
          <p:cNvPr id="2" name="Content Placeholder 1"/>
          <p:cNvSpPr>
            <a:spLocks noGrp="1"/>
          </p:cNvSpPr>
          <p:nvPr>
            <p:ph idx="4294967295"/>
          </p:nvPr>
        </p:nvSpPr>
        <p:spPr>
          <a:xfrm>
            <a:off x="0" y="1825625"/>
            <a:ext cx="9259927" cy="4351338"/>
          </a:xfrm>
        </p:spPr>
        <p:txBody>
          <a:bodyPr>
            <a:normAutofit/>
          </a:bodyPr>
          <a:lstStyle/>
          <a:p>
            <a:pPr>
              <a:spcAft>
                <a:spcPts val="600"/>
              </a:spcAft>
            </a:pPr>
            <a:r>
              <a:rPr lang="en-US" sz="2400" b="1" u="sng" dirty="0">
                <a:hlinkClick r:id="rId7"/>
              </a:rPr>
              <a:t>1996 IPCC Revised Guidelines for National Greenhouse Gas Inventory</a:t>
            </a:r>
            <a:endParaRPr lang="en-US" sz="2400" b="1" u="sng" dirty="0"/>
          </a:p>
          <a:p>
            <a:pPr>
              <a:spcAft>
                <a:spcPts val="600"/>
              </a:spcAft>
            </a:pPr>
            <a:r>
              <a:rPr lang="en-US" sz="2400" u="sng" dirty="0">
                <a:hlinkClick r:id="rId8"/>
              </a:rPr>
              <a:t>2000 IPCC Good Practice Guidance (GPG) and Uncertainty Management in National Greenhouse  Gas Inventories</a:t>
            </a:r>
            <a:endParaRPr lang="en-US" sz="2400" u="sng" dirty="0"/>
          </a:p>
          <a:p>
            <a:pPr>
              <a:spcAft>
                <a:spcPts val="600"/>
              </a:spcAft>
            </a:pPr>
            <a:r>
              <a:rPr lang="en-US" sz="2400" u="sng" dirty="0">
                <a:hlinkClick r:id="rId9"/>
              </a:rPr>
              <a:t>2003 Good Practice Guidance (GPG) for Land Use, Land-Use Change and Forestry</a:t>
            </a:r>
            <a:endParaRPr lang="en-US" sz="2400" u="sng" dirty="0"/>
          </a:p>
          <a:p>
            <a:pPr>
              <a:spcAft>
                <a:spcPts val="600"/>
              </a:spcAft>
            </a:pPr>
            <a:r>
              <a:rPr lang="en-US" sz="2400" b="1" u="sng" dirty="0">
                <a:hlinkClick r:id="rId10"/>
              </a:rPr>
              <a:t>2006 IPCC Guidelines for National Greenhouse Gas Inventory</a:t>
            </a:r>
            <a:endParaRPr lang="en-US" sz="2400" b="1" u="sng" dirty="0"/>
          </a:p>
          <a:p>
            <a:pPr>
              <a:spcAft>
                <a:spcPts val="600"/>
              </a:spcAft>
            </a:pPr>
            <a:endParaRPr lang="en-US" sz="2400" dirty="0"/>
          </a:p>
        </p:txBody>
      </p:sp>
    </p:spTree>
    <p:extLst>
      <p:ext uri="{BB962C8B-B14F-4D97-AF65-F5344CB8AC3E}">
        <p14:creationId xmlns:p14="http://schemas.microsoft.com/office/powerpoint/2010/main" val="93257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Carbon Accounting for Land Use, Land Use Change and Forestry (LULUCF)</a:t>
            </a:r>
          </a:p>
        </p:txBody>
      </p:sp>
      <p:pic>
        <p:nvPicPr>
          <p:cNvPr id="5" name="Picture 3"/>
          <p:cNvPicPr>
            <a:picLocks noGrp="1" noChangeAspect="1" noChangeArrowheads="1"/>
          </p:cNvPicPr>
          <p:nvPr>
            <p:ph idx="4294967295"/>
          </p:nvPr>
        </p:nvPicPr>
        <p:blipFill>
          <a:blip r:embed="rId3" cstate="print"/>
          <a:srcRect t="-4232" b="-4232"/>
          <a:stretch>
            <a:fillRect/>
          </a:stretch>
        </p:blipFill>
        <p:spPr bwMode="auto">
          <a:xfrm>
            <a:off x="7676688" y="2214841"/>
            <a:ext cx="3432175" cy="1800225"/>
          </a:xfrm>
          <a:prstGeom prst="rect">
            <a:avLst/>
          </a:prstGeom>
          <a:noFill/>
          <a:ln w="9525">
            <a:noFill/>
            <a:miter lim="800000"/>
            <a:headEnd/>
            <a:tailEnd/>
          </a:ln>
        </p:spPr>
      </p:pic>
      <p:sp>
        <p:nvSpPr>
          <p:cNvPr id="6" name="TextBox 5"/>
          <p:cNvSpPr txBox="1"/>
          <p:nvPr/>
        </p:nvSpPr>
        <p:spPr>
          <a:xfrm>
            <a:off x="1334430" y="1333208"/>
            <a:ext cx="8902390" cy="492443"/>
          </a:xfrm>
          <a:prstGeom prst="rect">
            <a:avLst/>
          </a:prstGeom>
          <a:noFill/>
        </p:spPr>
        <p:txBody>
          <a:bodyPr wrap="square" rtlCol="0">
            <a:spAutoFit/>
          </a:bodyPr>
          <a:lstStyle/>
          <a:p>
            <a:r>
              <a:rPr lang="en-US" sz="2600" dirty="0"/>
              <a:t>Estimates of carbon emissions and removals involve two factors:</a:t>
            </a:r>
          </a:p>
        </p:txBody>
      </p:sp>
      <p:sp>
        <p:nvSpPr>
          <p:cNvPr id="7" name="TextBox 6"/>
          <p:cNvSpPr txBox="1"/>
          <p:nvPr/>
        </p:nvSpPr>
        <p:spPr>
          <a:xfrm>
            <a:off x="1398575" y="2320166"/>
            <a:ext cx="5199626" cy="1304973"/>
          </a:xfrm>
          <a:prstGeom prst="rect">
            <a:avLst/>
          </a:prstGeom>
          <a:noFill/>
        </p:spPr>
        <p:txBody>
          <a:bodyPr wrap="square" rtlCol="0">
            <a:spAutoFit/>
          </a:bodyPr>
          <a:lstStyle/>
          <a:p>
            <a:pPr>
              <a:lnSpc>
                <a:spcPct val="110000"/>
              </a:lnSpc>
              <a:spcBef>
                <a:spcPts val="300"/>
              </a:spcBef>
              <a:spcAft>
                <a:spcPts val="300"/>
              </a:spcAft>
            </a:pPr>
            <a:r>
              <a:rPr lang="en-US" sz="2400" dirty="0"/>
              <a:t>1. The amount of area undergoing a specific transition- this is called the </a:t>
            </a:r>
            <a:r>
              <a:rPr lang="en-US" sz="2400" b="1" dirty="0"/>
              <a:t>Activity Data</a:t>
            </a:r>
          </a:p>
        </p:txBody>
      </p:sp>
      <p:sp>
        <p:nvSpPr>
          <p:cNvPr id="8" name="TextBox 7"/>
          <p:cNvSpPr txBox="1"/>
          <p:nvPr/>
        </p:nvSpPr>
        <p:spPr>
          <a:xfrm>
            <a:off x="1398575" y="4279192"/>
            <a:ext cx="5199626" cy="1304973"/>
          </a:xfrm>
          <a:prstGeom prst="rect">
            <a:avLst/>
          </a:prstGeom>
          <a:noFill/>
        </p:spPr>
        <p:txBody>
          <a:bodyPr wrap="square" rtlCol="0">
            <a:spAutoFit/>
          </a:bodyPr>
          <a:lstStyle/>
          <a:p>
            <a:pPr>
              <a:lnSpc>
                <a:spcPct val="110000"/>
              </a:lnSpc>
              <a:spcBef>
                <a:spcPts val="300"/>
              </a:spcBef>
              <a:spcAft>
                <a:spcPts val="300"/>
              </a:spcAft>
            </a:pPr>
            <a:r>
              <a:rPr lang="en-US" sz="2400" dirty="0"/>
              <a:t>2.  The change in carbon pools association with that transition- this is called the </a:t>
            </a:r>
            <a:r>
              <a:rPr lang="en-US" sz="2400" b="1" dirty="0"/>
              <a:t>Emissions Factor</a:t>
            </a:r>
          </a:p>
        </p:txBody>
      </p:sp>
      <p:pic>
        <p:nvPicPr>
          <p:cNvPr id="1026" name="Picture 2" descr="http://www.fire.uni-freiburg.de/GFMCnew/2013/07/25/indonesia_oli_20131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149" y="4268273"/>
            <a:ext cx="3263252" cy="2175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00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654" y="1248937"/>
            <a:ext cx="11240429" cy="5441795"/>
          </a:xfrm>
        </p:spPr>
        <p:txBody>
          <a:bodyPr>
            <a:noAutofit/>
          </a:bodyPr>
          <a:lstStyle/>
          <a:p>
            <a:pPr marL="476250" indent="-476250" algn="just">
              <a:spcBef>
                <a:spcPts val="0"/>
              </a:spcBef>
              <a:spcAft>
                <a:spcPts val="600"/>
              </a:spcAft>
              <a:buNone/>
            </a:pPr>
            <a:r>
              <a:rPr lang="en-US" altLang="ja-JP" sz="2200" b="1" dirty="0">
                <a:ea typeface="MS PGothic" pitchFamily="34" charset="-128"/>
                <a:cs typeface="Arial" pitchFamily="34" charset="0"/>
              </a:rPr>
              <a:t>A.	Changes in forest and other woody biomass stocks due to</a:t>
            </a:r>
          </a:p>
          <a:p>
            <a:pPr marL="952500" lvl="1" algn="just">
              <a:spcBef>
                <a:spcPts val="0"/>
              </a:spcBef>
              <a:spcAft>
                <a:spcPts val="600"/>
              </a:spcAft>
            </a:pPr>
            <a:r>
              <a:rPr lang="en-US" altLang="ja-JP" sz="2200" dirty="0">
                <a:ea typeface="MS PGothic" pitchFamily="34" charset="-128"/>
                <a:cs typeface="Arial" pitchFamily="34" charset="0"/>
              </a:rPr>
              <a:t>commercial management</a:t>
            </a:r>
          </a:p>
          <a:p>
            <a:pPr marL="952500" lvl="1" algn="just">
              <a:spcBef>
                <a:spcPts val="0"/>
              </a:spcBef>
              <a:spcAft>
                <a:spcPts val="600"/>
              </a:spcAft>
            </a:pPr>
            <a:r>
              <a:rPr lang="en-US" altLang="ja-JP" sz="2200" dirty="0">
                <a:ea typeface="MS PGothic" pitchFamily="34" charset="-128"/>
                <a:cs typeface="Arial" pitchFamily="34" charset="0"/>
              </a:rPr>
              <a:t>harvest of industrial </a:t>
            </a:r>
            <a:r>
              <a:rPr lang="en-US" altLang="ja-JP" sz="2200" dirty="0" err="1">
                <a:ea typeface="MS PGothic" pitchFamily="34" charset="-128"/>
                <a:cs typeface="Arial" pitchFamily="34" charset="0"/>
              </a:rPr>
              <a:t>roundwood</a:t>
            </a:r>
            <a:r>
              <a:rPr lang="en-US" altLang="ja-JP" sz="2200" dirty="0">
                <a:ea typeface="MS PGothic" pitchFamily="34" charset="-128"/>
                <a:cs typeface="Arial" pitchFamily="34" charset="0"/>
              </a:rPr>
              <a:t> (logs) and </a:t>
            </a:r>
            <a:r>
              <a:rPr lang="en-US" altLang="ja-JP" sz="2200" dirty="0" err="1">
                <a:ea typeface="MS PGothic" pitchFamily="34" charset="-128"/>
                <a:cs typeface="Arial" pitchFamily="34" charset="0"/>
              </a:rPr>
              <a:t>fuelwood</a:t>
            </a:r>
            <a:r>
              <a:rPr lang="en-US" altLang="ja-JP" sz="2200" dirty="0">
                <a:ea typeface="MS PGothic" pitchFamily="34" charset="-128"/>
                <a:cs typeface="Arial" pitchFamily="34" charset="0"/>
              </a:rPr>
              <a:t> </a:t>
            </a:r>
          </a:p>
          <a:p>
            <a:pPr marL="952500" lvl="1" algn="just">
              <a:spcBef>
                <a:spcPts val="0"/>
              </a:spcBef>
              <a:spcAft>
                <a:spcPts val="600"/>
              </a:spcAft>
            </a:pPr>
            <a:r>
              <a:rPr lang="en-US" altLang="ja-JP" sz="2200" dirty="0">
                <a:ea typeface="MS PGothic" pitchFamily="34" charset="-128"/>
                <a:cs typeface="Arial" pitchFamily="34" charset="0"/>
              </a:rPr>
              <a:t>establishment and operation of forest plantations</a:t>
            </a:r>
          </a:p>
          <a:p>
            <a:pPr marL="952500" lvl="1" algn="just">
              <a:spcBef>
                <a:spcPts val="0"/>
              </a:spcBef>
              <a:spcAft>
                <a:spcPts val="600"/>
              </a:spcAft>
            </a:pPr>
            <a:r>
              <a:rPr lang="en-US" altLang="ja-JP" sz="2200" dirty="0">
                <a:ea typeface="MS PGothic" pitchFamily="34" charset="-128"/>
                <a:cs typeface="Arial" pitchFamily="34" charset="0"/>
              </a:rPr>
              <a:t>planting of trees in urban, village and non-forest locations</a:t>
            </a:r>
          </a:p>
          <a:p>
            <a:pPr marL="476250" indent="-476250" algn="just">
              <a:spcBef>
                <a:spcPts val="0"/>
              </a:spcBef>
              <a:spcAft>
                <a:spcPts val="600"/>
              </a:spcAft>
              <a:buNone/>
            </a:pPr>
            <a:r>
              <a:rPr lang="en-US" altLang="ja-JP" sz="2200" b="1" dirty="0">
                <a:ea typeface="MS PGothic" pitchFamily="34" charset="-128"/>
                <a:cs typeface="Arial" pitchFamily="34" charset="0"/>
              </a:rPr>
              <a:t>B.	Forest and grassland conversion</a:t>
            </a:r>
          </a:p>
          <a:p>
            <a:pPr marL="952500" lvl="1" algn="just">
              <a:spcBef>
                <a:spcPts val="0"/>
              </a:spcBef>
              <a:spcAft>
                <a:spcPts val="600"/>
              </a:spcAft>
            </a:pPr>
            <a:r>
              <a:rPr lang="en-US" altLang="ja-JP" sz="2200" dirty="0">
                <a:ea typeface="MS PGothic" pitchFamily="34" charset="-128"/>
                <a:cs typeface="Arial" pitchFamily="34" charset="0"/>
              </a:rPr>
              <a:t>the conversion of forests and grassland to pasture, cropland etc. can significantly change C-stocks in vegetation and soil</a:t>
            </a:r>
            <a:endParaRPr lang="en-US" altLang="ja-JP" sz="2200" dirty="0">
              <a:ea typeface="MS PGothic" pitchFamily="34" charset="-128"/>
            </a:endParaRPr>
          </a:p>
          <a:p>
            <a:pPr marL="476250" indent="-476250" algn="just">
              <a:spcBef>
                <a:spcPts val="0"/>
              </a:spcBef>
              <a:spcAft>
                <a:spcPts val="600"/>
              </a:spcAft>
              <a:buNone/>
            </a:pPr>
            <a:r>
              <a:rPr lang="en-US" altLang="ja-JP" sz="2200" b="1" dirty="0">
                <a:ea typeface="MS PGothic" pitchFamily="34" charset="-128"/>
              </a:rPr>
              <a:t>C.	Abandonment of cropland, pasture, plantation forests, or other managed lands </a:t>
            </a:r>
          </a:p>
          <a:p>
            <a:pPr marL="476250" indent="-476250" algn="just">
              <a:spcBef>
                <a:spcPts val="0"/>
              </a:spcBef>
              <a:spcAft>
                <a:spcPts val="600"/>
              </a:spcAft>
              <a:buNone/>
            </a:pPr>
            <a:r>
              <a:rPr lang="en-US" altLang="ja-JP" sz="2200" b="1" dirty="0">
                <a:ea typeface="MS PGothic" pitchFamily="34" charset="-128"/>
              </a:rPr>
              <a:t>D.	CO</a:t>
            </a:r>
            <a:r>
              <a:rPr lang="en-US" altLang="ja-JP" sz="2200" b="1" baseline="-30000" dirty="0">
                <a:ea typeface="MS PGothic" pitchFamily="34" charset="-128"/>
              </a:rPr>
              <a:t>2</a:t>
            </a:r>
            <a:r>
              <a:rPr lang="en-US" altLang="ja-JP" sz="2200" b="1" dirty="0">
                <a:ea typeface="MS PGothic" pitchFamily="34" charset="-128"/>
              </a:rPr>
              <a:t> emissions and removals from soils </a:t>
            </a:r>
          </a:p>
          <a:p>
            <a:pPr marL="952500" lvl="1" algn="just">
              <a:spcBef>
                <a:spcPts val="0"/>
              </a:spcBef>
              <a:spcAft>
                <a:spcPts val="600"/>
              </a:spcAft>
            </a:pPr>
            <a:r>
              <a:rPr lang="en-US" altLang="ja-JP" sz="2200" dirty="0">
                <a:ea typeface="MS PGothic" pitchFamily="34" charset="-128"/>
              </a:rPr>
              <a:t>cultivation of mineral soils</a:t>
            </a:r>
          </a:p>
          <a:p>
            <a:pPr marL="952500" lvl="1" algn="just">
              <a:spcBef>
                <a:spcPts val="0"/>
              </a:spcBef>
              <a:spcAft>
                <a:spcPts val="600"/>
              </a:spcAft>
            </a:pPr>
            <a:r>
              <a:rPr lang="en-US" altLang="ja-JP" sz="2200" dirty="0">
                <a:ea typeface="MS PGothic" pitchFamily="34" charset="-128"/>
              </a:rPr>
              <a:t>cultivation of organic soils</a:t>
            </a:r>
          </a:p>
          <a:p>
            <a:pPr marL="952500" lvl="1" algn="just">
              <a:spcBef>
                <a:spcPts val="0"/>
              </a:spcBef>
              <a:spcAft>
                <a:spcPts val="600"/>
              </a:spcAft>
            </a:pPr>
            <a:r>
              <a:rPr lang="en-US" altLang="ja-JP" sz="2200" dirty="0">
                <a:ea typeface="MS PGothic" pitchFamily="34" charset="-128"/>
              </a:rPr>
              <a:t>liming of agricultural soils</a:t>
            </a:r>
            <a:endParaRPr lang="en-US" sz="2200" dirty="0">
              <a:cs typeface="Arial" pitchFamily="34" charset="0"/>
            </a:endParaRPr>
          </a:p>
        </p:txBody>
      </p:sp>
      <p:sp>
        <p:nvSpPr>
          <p:cNvPr id="2" name="Title 1"/>
          <p:cNvSpPr>
            <a:spLocks noGrp="1"/>
          </p:cNvSpPr>
          <p:nvPr>
            <p:ph type="title"/>
          </p:nvPr>
        </p:nvSpPr>
        <p:spPr/>
        <p:txBody>
          <a:bodyPr>
            <a:normAutofit/>
          </a:bodyPr>
          <a:lstStyle/>
          <a:p>
            <a:r>
              <a:rPr lang="en-US" dirty="0"/>
              <a:t>Default LULUCF Categories in IPCC 1996 Guidelines</a:t>
            </a:r>
            <a:endParaRPr lang="th-TH" dirty="0"/>
          </a:p>
        </p:txBody>
      </p:sp>
    </p:spTree>
    <p:extLst>
      <p:ext uri="{BB962C8B-B14F-4D97-AF65-F5344CB8AC3E}">
        <p14:creationId xmlns:p14="http://schemas.microsoft.com/office/powerpoint/2010/main" val="199338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81200" y="1219200"/>
            <a:ext cx="4041648" cy="493776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3200" b="1" kern="1200">
                <a:solidFill>
                  <a:schemeClr val="tx1"/>
                </a:solidFill>
                <a:latin typeface="Calibri" pitchFamily="34" charset="0"/>
                <a:ea typeface="+mn-ea"/>
                <a:cs typeface="+mn-cs"/>
              </a:defRPr>
            </a:lvl1pPr>
            <a:lvl2pPr marL="548640" indent="-274320" algn="l" rtl="0" eaLnBrk="1" latinLnBrk="0" hangingPunct="1">
              <a:spcBef>
                <a:spcPts val="600"/>
              </a:spcBef>
              <a:buClr>
                <a:schemeClr val="accent2"/>
              </a:buClr>
              <a:buSzPct val="76000"/>
              <a:buFont typeface="Wingdings 3"/>
              <a:buChar char=""/>
              <a:defRPr kumimoji="0" sz="2800" kern="1200">
                <a:solidFill>
                  <a:srgbClr val="0070C0"/>
                </a:solidFill>
                <a:latin typeface="Calibri" pitchFamily="34" charset="0"/>
                <a:ea typeface="+mn-ea"/>
                <a:cs typeface="+mn-cs"/>
              </a:defRPr>
            </a:lvl2pPr>
            <a:lvl3pPr marL="822960" indent="-228600" algn="l" rtl="0" eaLnBrk="1" latinLnBrk="0" hangingPunct="1">
              <a:spcBef>
                <a:spcPts val="600"/>
              </a:spcBef>
              <a:buClr>
                <a:schemeClr val="bg1">
                  <a:shade val="50000"/>
                </a:schemeClr>
              </a:buClr>
              <a:buSzPct val="76000"/>
              <a:buFont typeface="Wingdings 3"/>
              <a:buChar char=""/>
              <a:defRPr kumimoji="0" sz="2800" kern="1200">
                <a:solidFill>
                  <a:schemeClr val="tx1"/>
                </a:solidFill>
                <a:latin typeface="Calibri" pitchFamily="34" charset="0"/>
                <a:ea typeface="+mn-ea"/>
                <a:cs typeface="+mn-cs"/>
              </a:defRPr>
            </a:lvl3pPr>
            <a:lvl4pPr marL="1097280" indent="-228600" algn="l" rtl="0" eaLnBrk="1" latinLnBrk="0" hangingPunct="1">
              <a:spcBef>
                <a:spcPts val="600"/>
              </a:spcBef>
              <a:buClr>
                <a:schemeClr val="accent2">
                  <a:shade val="75000"/>
                </a:schemeClr>
              </a:buClr>
              <a:buSzPct val="70000"/>
              <a:buFont typeface="Wingdings"/>
              <a:buChar char=""/>
              <a:defRPr kumimoji="0" sz="2400" kern="1200">
                <a:solidFill>
                  <a:schemeClr val="tx1"/>
                </a:solidFill>
                <a:latin typeface="Calibri" pitchFamily="34" charset="0"/>
                <a:ea typeface="+mn-ea"/>
                <a:cs typeface="+mn-cs"/>
              </a:defRPr>
            </a:lvl4pPr>
            <a:lvl5pPr marL="1371600" indent="-228600" algn="l" rtl="0" eaLnBrk="1" latinLnBrk="0" hangingPunct="1">
              <a:spcBef>
                <a:spcPts val="600"/>
              </a:spcBef>
              <a:buClr>
                <a:schemeClr val="accent2"/>
              </a:buClr>
              <a:buSzPct val="70000"/>
              <a:buFont typeface="Wingdings"/>
              <a:buChar char=""/>
              <a:defRPr kumimoji="0" sz="2000" kern="1200">
                <a:solidFill>
                  <a:schemeClr val="tx1"/>
                </a:solidFill>
                <a:latin typeface="Calibri"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pPr>
            <a:r>
              <a:rPr lang="en-US" sz="2000" dirty="0">
                <a:solidFill>
                  <a:schemeClr val="accent5">
                    <a:lumMod val="50000"/>
                  </a:schemeClr>
                </a:solidFill>
              </a:rPr>
              <a:t>Forest Land</a:t>
            </a:r>
          </a:p>
          <a:p>
            <a:pPr lvl="1">
              <a:spcBef>
                <a:spcPts val="0"/>
              </a:spcBef>
            </a:pPr>
            <a:r>
              <a:rPr lang="en-US" sz="2000" dirty="0"/>
              <a:t>Forest Land Remaining Forest Land (FF) </a:t>
            </a:r>
          </a:p>
          <a:p>
            <a:pPr lvl="1">
              <a:spcBef>
                <a:spcPts val="0"/>
              </a:spcBef>
            </a:pPr>
            <a:r>
              <a:rPr lang="en-US" sz="2000" dirty="0"/>
              <a:t>Land Converted to Forest Land (LF)</a:t>
            </a:r>
          </a:p>
          <a:p>
            <a:pPr>
              <a:spcBef>
                <a:spcPts val="0"/>
              </a:spcBef>
            </a:pPr>
            <a:r>
              <a:rPr lang="en-US" sz="2000" dirty="0"/>
              <a:t>Cropland</a:t>
            </a:r>
          </a:p>
          <a:p>
            <a:pPr lvl="1">
              <a:spcBef>
                <a:spcPts val="0"/>
              </a:spcBef>
            </a:pPr>
            <a:r>
              <a:rPr lang="en-US" sz="2000" dirty="0"/>
              <a:t>Cropland Remaining Cropland Land (CC)</a:t>
            </a:r>
          </a:p>
          <a:p>
            <a:pPr lvl="1">
              <a:spcBef>
                <a:spcPts val="0"/>
              </a:spcBef>
            </a:pPr>
            <a:r>
              <a:rPr lang="en-US" sz="2000" dirty="0"/>
              <a:t>Land Converted to Cropland (LC)</a:t>
            </a:r>
          </a:p>
          <a:p>
            <a:pPr>
              <a:spcBef>
                <a:spcPts val="0"/>
              </a:spcBef>
            </a:pPr>
            <a:r>
              <a:rPr lang="en-US" sz="2000" dirty="0"/>
              <a:t>Grassland</a:t>
            </a:r>
          </a:p>
          <a:p>
            <a:pPr lvl="1">
              <a:spcBef>
                <a:spcPts val="0"/>
              </a:spcBef>
            </a:pPr>
            <a:r>
              <a:rPr lang="en-US" sz="2000" dirty="0"/>
              <a:t>Grassland Remaining Grassland Land (GG)</a:t>
            </a:r>
          </a:p>
          <a:p>
            <a:pPr lvl="1">
              <a:spcBef>
                <a:spcPts val="0"/>
              </a:spcBef>
            </a:pPr>
            <a:r>
              <a:rPr lang="en-US" sz="2000" dirty="0"/>
              <a:t>Land Converted to Grassland (LG)</a:t>
            </a:r>
          </a:p>
        </p:txBody>
      </p:sp>
      <p:sp>
        <p:nvSpPr>
          <p:cNvPr id="5" name="Content Placeholder 3"/>
          <p:cNvSpPr txBox="1">
            <a:spLocks/>
          </p:cNvSpPr>
          <p:nvPr/>
        </p:nvSpPr>
        <p:spPr>
          <a:xfrm>
            <a:off x="6156198" y="1216152"/>
            <a:ext cx="4041648" cy="493776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3200" b="1" kern="1200">
                <a:solidFill>
                  <a:schemeClr val="tx1"/>
                </a:solidFill>
                <a:latin typeface="Calibri" pitchFamily="34" charset="0"/>
                <a:ea typeface="+mn-ea"/>
                <a:cs typeface="+mn-cs"/>
              </a:defRPr>
            </a:lvl1pPr>
            <a:lvl2pPr marL="548640" indent="-274320" algn="l" rtl="0" eaLnBrk="1" latinLnBrk="0" hangingPunct="1">
              <a:spcBef>
                <a:spcPts val="600"/>
              </a:spcBef>
              <a:buClr>
                <a:schemeClr val="accent2"/>
              </a:buClr>
              <a:buSzPct val="76000"/>
              <a:buFont typeface="Wingdings 3"/>
              <a:buChar char=""/>
              <a:defRPr kumimoji="0" sz="2800" kern="1200">
                <a:solidFill>
                  <a:srgbClr val="0070C0"/>
                </a:solidFill>
                <a:latin typeface="Calibri" pitchFamily="34" charset="0"/>
                <a:ea typeface="+mn-ea"/>
                <a:cs typeface="+mn-cs"/>
              </a:defRPr>
            </a:lvl2pPr>
            <a:lvl3pPr marL="822960" indent="-228600" algn="l" rtl="0" eaLnBrk="1" latinLnBrk="0" hangingPunct="1">
              <a:spcBef>
                <a:spcPts val="600"/>
              </a:spcBef>
              <a:buClr>
                <a:schemeClr val="bg1">
                  <a:shade val="50000"/>
                </a:schemeClr>
              </a:buClr>
              <a:buSzPct val="76000"/>
              <a:buFont typeface="Wingdings 3"/>
              <a:buChar char=""/>
              <a:defRPr kumimoji="0" sz="2800" kern="1200">
                <a:solidFill>
                  <a:schemeClr val="tx1"/>
                </a:solidFill>
                <a:latin typeface="Calibri" pitchFamily="34" charset="0"/>
                <a:ea typeface="+mn-ea"/>
                <a:cs typeface="+mn-cs"/>
              </a:defRPr>
            </a:lvl3pPr>
            <a:lvl4pPr marL="1097280" indent="-228600" algn="l" rtl="0" eaLnBrk="1" latinLnBrk="0" hangingPunct="1">
              <a:spcBef>
                <a:spcPts val="600"/>
              </a:spcBef>
              <a:buClr>
                <a:schemeClr val="accent2">
                  <a:shade val="75000"/>
                </a:schemeClr>
              </a:buClr>
              <a:buSzPct val="70000"/>
              <a:buFont typeface="Wingdings"/>
              <a:buChar char=""/>
              <a:defRPr kumimoji="0" sz="2400" kern="1200">
                <a:solidFill>
                  <a:schemeClr val="tx1"/>
                </a:solidFill>
                <a:latin typeface="Calibri" pitchFamily="34" charset="0"/>
                <a:ea typeface="+mn-ea"/>
                <a:cs typeface="+mn-cs"/>
              </a:defRPr>
            </a:lvl4pPr>
            <a:lvl5pPr marL="1371600" indent="-228600" algn="l" rtl="0" eaLnBrk="1" latinLnBrk="0" hangingPunct="1">
              <a:spcBef>
                <a:spcPts val="600"/>
              </a:spcBef>
              <a:buClr>
                <a:schemeClr val="accent2"/>
              </a:buClr>
              <a:buSzPct val="70000"/>
              <a:buFont typeface="Wingdings"/>
              <a:buChar char=""/>
              <a:defRPr kumimoji="0" sz="2000" kern="1200">
                <a:solidFill>
                  <a:schemeClr val="tx1"/>
                </a:solidFill>
                <a:latin typeface="Calibri"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0"/>
              </a:spcBef>
            </a:pPr>
            <a:r>
              <a:rPr lang="en-US" sz="2000" dirty="0"/>
              <a:t>Wetlands</a:t>
            </a:r>
          </a:p>
          <a:p>
            <a:pPr lvl="1">
              <a:spcBef>
                <a:spcPts val="0"/>
              </a:spcBef>
            </a:pPr>
            <a:r>
              <a:rPr lang="en-US" sz="2000" dirty="0" err="1"/>
              <a:t>Peatland</a:t>
            </a:r>
            <a:r>
              <a:rPr lang="en-US" sz="2000" dirty="0"/>
              <a:t> Remaining </a:t>
            </a:r>
            <a:r>
              <a:rPr lang="en-US" sz="2000" dirty="0" err="1"/>
              <a:t>Peatland</a:t>
            </a:r>
            <a:r>
              <a:rPr lang="en-US" sz="2000" dirty="0"/>
              <a:t> </a:t>
            </a:r>
          </a:p>
          <a:p>
            <a:pPr lvl="1">
              <a:spcBef>
                <a:spcPts val="0"/>
              </a:spcBef>
            </a:pPr>
            <a:r>
              <a:rPr lang="en-US" sz="2000" dirty="0"/>
              <a:t>Land Being Converted for Peat Extraction</a:t>
            </a:r>
          </a:p>
          <a:p>
            <a:pPr lvl="1">
              <a:spcBef>
                <a:spcPts val="0"/>
              </a:spcBef>
            </a:pPr>
            <a:r>
              <a:rPr lang="en-US" sz="2000" dirty="0"/>
              <a:t>Flooded Land Remaining Flooded Land</a:t>
            </a:r>
          </a:p>
          <a:p>
            <a:pPr lvl="1">
              <a:spcBef>
                <a:spcPts val="0"/>
              </a:spcBef>
            </a:pPr>
            <a:r>
              <a:rPr lang="en-US" sz="2000" dirty="0"/>
              <a:t>Land Converted to Flooded Land</a:t>
            </a:r>
          </a:p>
          <a:p>
            <a:pPr>
              <a:spcBef>
                <a:spcPts val="0"/>
              </a:spcBef>
            </a:pPr>
            <a:r>
              <a:rPr lang="en-US" sz="2000" dirty="0"/>
              <a:t>Settlements</a:t>
            </a:r>
          </a:p>
          <a:p>
            <a:pPr lvl="1">
              <a:spcBef>
                <a:spcPts val="0"/>
              </a:spcBef>
            </a:pPr>
            <a:r>
              <a:rPr lang="en-US" sz="2000" dirty="0"/>
              <a:t>Settlements Remaining Settlements (SS) </a:t>
            </a:r>
          </a:p>
          <a:p>
            <a:pPr lvl="1">
              <a:spcBef>
                <a:spcPts val="0"/>
              </a:spcBef>
            </a:pPr>
            <a:r>
              <a:rPr lang="en-US" sz="2000" dirty="0"/>
              <a:t>Land Converted to Settlements (LS)</a:t>
            </a:r>
          </a:p>
          <a:p>
            <a:pPr>
              <a:spcBef>
                <a:spcPts val="0"/>
              </a:spcBef>
            </a:pPr>
            <a:r>
              <a:rPr lang="en-US" sz="2000" dirty="0"/>
              <a:t>Other Land</a:t>
            </a:r>
          </a:p>
          <a:p>
            <a:pPr lvl="1">
              <a:spcBef>
                <a:spcPts val="0"/>
              </a:spcBef>
            </a:pPr>
            <a:r>
              <a:rPr lang="en-US" sz="2000" dirty="0"/>
              <a:t>Land Converted to Other land</a:t>
            </a:r>
          </a:p>
        </p:txBody>
      </p:sp>
      <p:sp>
        <p:nvSpPr>
          <p:cNvPr id="6" name="Title 5"/>
          <p:cNvSpPr>
            <a:spLocks noGrp="1"/>
          </p:cNvSpPr>
          <p:nvPr>
            <p:ph type="title"/>
          </p:nvPr>
        </p:nvSpPr>
        <p:spPr/>
        <p:txBody>
          <a:bodyPr>
            <a:noAutofit/>
          </a:bodyPr>
          <a:lstStyle/>
          <a:p>
            <a:r>
              <a:rPr lang="en-US" sz="3200" dirty="0">
                <a:solidFill>
                  <a:srgbClr val="285F30"/>
                </a:solidFill>
              </a:rPr>
              <a:t>Land Use Transitions </a:t>
            </a:r>
            <a:r>
              <a:rPr lang="en-US" sz="3200" dirty="0"/>
              <a:t>in IPCC 2006 Guidelines </a:t>
            </a:r>
            <a:endParaRPr lang="en-US" sz="3200" dirty="0">
              <a:solidFill>
                <a:srgbClr val="285F30"/>
              </a:solidFill>
            </a:endParaRPr>
          </a:p>
        </p:txBody>
      </p:sp>
      <p:sp>
        <p:nvSpPr>
          <p:cNvPr id="7" name="Rectangle 6"/>
          <p:cNvSpPr/>
          <p:nvPr/>
        </p:nvSpPr>
        <p:spPr>
          <a:xfrm>
            <a:off x="2182053" y="6283088"/>
            <a:ext cx="7697671" cy="523220"/>
          </a:xfrm>
          <a:prstGeom prst="rect">
            <a:avLst/>
          </a:prstGeom>
        </p:spPr>
        <p:txBody>
          <a:bodyPr wrap="square">
            <a:spAutoFit/>
          </a:bodyPr>
          <a:lstStyle/>
          <a:p>
            <a:pPr algn="ctr"/>
            <a:r>
              <a:rPr lang="en-US" sz="2800" b="1" dirty="0">
                <a:solidFill>
                  <a:srgbClr val="285F30"/>
                </a:solidFill>
              </a:rPr>
              <a:t>AFOLU</a:t>
            </a:r>
            <a:r>
              <a:rPr lang="en-US" sz="2800" dirty="0">
                <a:solidFill>
                  <a:srgbClr val="285F30"/>
                </a:solidFill>
              </a:rPr>
              <a:t>:  </a:t>
            </a:r>
            <a:r>
              <a:rPr lang="en-US" sz="2800" b="1" dirty="0">
                <a:solidFill>
                  <a:srgbClr val="285F30"/>
                </a:solidFill>
              </a:rPr>
              <a:t>A</a:t>
            </a:r>
            <a:r>
              <a:rPr lang="en-US" sz="2800" dirty="0">
                <a:solidFill>
                  <a:srgbClr val="285F30"/>
                </a:solidFill>
              </a:rPr>
              <a:t>griculture, </a:t>
            </a:r>
            <a:r>
              <a:rPr lang="en-US" sz="2800" b="1" dirty="0">
                <a:solidFill>
                  <a:srgbClr val="285F30"/>
                </a:solidFill>
              </a:rPr>
              <a:t>F</a:t>
            </a:r>
            <a:r>
              <a:rPr lang="en-US" sz="2800" dirty="0">
                <a:solidFill>
                  <a:srgbClr val="285F30"/>
                </a:solidFill>
              </a:rPr>
              <a:t>orestry and </a:t>
            </a:r>
            <a:r>
              <a:rPr lang="en-US" sz="2800" b="1" dirty="0">
                <a:solidFill>
                  <a:srgbClr val="285F30"/>
                </a:solidFill>
              </a:rPr>
              <a:t>O</a:t>
            </a:r>
            <a:r>
              <a:rPr lang="en-US" sz="2800" dirty="0">
                <a:solidFill>
                  <a:srgbClr val="285F30"/>
                </a:solidFill>
              </a:rPr>
              <a:t>ther </a:t>
            </a:r>
            <a:r>
              <a:rPr lang="en-US" sz="2800" b="1" dirty="0">
                <a:solidFill>
                  <a:srgbClr val="285F30"/>
                </a:solidFill>
              </a:rPr>
              <a:t>L</a:t>
            </a:r>
            <a:r>
              <a:rPr lang="en-US" sz="2800" dirty="0">
                <a:solidFill>
                  <a:srgbClr val="285F30"/>
                </a:solidFill>
              </a:rPr>
              <a:t>and </a:t>
            </a:r>
            <a:r>
              <a:rPr lang="en-US" sz="2800" b="1" dirty="0">
                <a:solidFill>
                  <a:srgbClr val="285F30"/>
                </a:solidFill>
              </a:rPr>
              <a:t>U</a:t>
            </a:r>
            <a:r>
              <a:rPr lang="en-US" sz="2800" dirty="0">
                <a:solidFill>
                  <a:srgbClr val="285F30"/>
                </a:solidFill>
              </a:rPr>
              <a:t>ses</a:t>
            </a:r>
            <a:endParaRPr lang="th-TH" sz="2800" dirty="0"/>
          </a:p>
        </p:txBody>
      </p:sp>
    </p:spTree>
    <p:extLst>
      <p:ext uri="{BB962C8B-B14F-4D97-AF65-F5344CB8AC3E}">
        <p14:creationId xmlns:p14="http://schemas.microsoft.com/office/powerpoint/2010/main" val="56329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dirty="0"/>
              <a:t>2.2.	Land Use, Land Use Change, and Forestry (</a:t>
            </a:r>
            <a:r>
              <a:rPr lang="en-US" sz="2000" dirty="0" err="1"/>
              <a:t>LULUCF</a:t>
            </a:r>
            <a:r>
              <a:rPr lang="en-US" sz="2000" dirty="0"/>
              <a:t>)</a:t>
            </a:r>
          </a:p>
          <a:p>
            <a:pPr lvl="1">
              <a:lnSpc>
                <a:spcPct val="105000"/>
              </a:lnSpc>
            </a:pPr>
            <a:r>
              <a:rPr lang="en-US" sz="2000" b="1" dirty="0">
                <a:solidFill>
                  <a:srgbClr val="FF0000"/>
                </a:solidFill>
              </a:rPr>
              <a:t>2.3.	IPCC Guidelines for Forest Carbon Measurement and Monitoring</a:t>
            </a:r>
          </a:p>
          <a:p>
            <a:pPr lvl="1">
              <a:lnSpc>
                <a:spcPct val="105000"/>
              </a:lnSpc>
            </a:pPr>
            <a:r>
              <a:rPr lang="en-US" sz="2000" dirty="0">
                <a:solidFill>
                  <a:schemeClr val="bg2">
                    <a:lumMod val="10000"/>
                  </a:schemeClr>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3014515"/>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4283298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21677" y="1761893"/>
            <a:ext cx="10928195" cy="4594303"/>
          </a:xfrm>
        </p:spPr>
        <p:txBody>
          <a:bodyPr>
            <a:normAutofit/>
          </a:bodyPr>
          <a:lstStyle/>
          <a:p>
            <a:pPr>
              <a:spcAft>
                <a:spcPts val="1800"/>
              </a:spcAft>
            </a:pPr>
            <a:r>
              <a:rPr lang="en-AU" b="1" dirty="0">
                <a:cs typeface="Arial" pitchFamily="34" charset="0"/>
              </a:rPr>
              <a:t>Approach 1</a:t>
            </a:r>
            <a:r>
              <a:rPr lang="en-AU" dirty="0">
                <a:cs typeface="Arial" pitchFamily="34" charset="0"/>
              </a:rPr>
              <a:t>: </a:t>
            </a:r>
            <a:r>
              <a:rPr lang="en-AU" b="0" dirty="0">
                <a:cs typeface="Arial" pitchFamily="34" charset="0"/>
              </a:rPr>
              <a:t>A</a:t>
            </a:r>
            <a:r>
              <a:rPr lang="en-AU" b="0" dirty="0"/>
              <a:t>reas of different land use at different  times </a:t>
            </a:r>
            <a:r>
              <a:rPr lang="en-AU" b="0" dirty="0">
                <a:solidFill>
                  <a:srgbClr val="0070C0"/>
                </a:solidFill>
                <a:sym typeface="Webdings"/>
              </a:rPr>
              <a:t> basic land use data </a:t>
            </a:r>
            <a:r>
              <a:rPr lang="en-US" b="0" dirty="0">
                <a:solidFill>
                  <a:srgbClr val="0070C0"/>
                </a:solidFill>
              </a:rPr>
              <a:t>but no tracking of land use conversions</a:t>
            </a:r>
            <a:endParaRPr lang="en-AU" b="0" dirty="0">
              <a:solidFill>
                <a:srgbClr val="0070C0"/>
              </a:solidFill>
              <a:cs typeface="Arial" pitchFamily="34" charset="0"/>
            </a:endParaRPr>
          </a:p>
          <a:p>
            <a:pPr>
              <a:spcAft>
                <a:spcPts val="1800"/>
              </a:spcAft>
            </a:pPr>
            <a:r>
              <a:rPr lang="en-AU" b="1" dirty="0">
                <a:cs typeface="Arial" pitchFamily="34" charset="0"/>
              </a:rPr>
              <a:t>Approach 2:</a:t>
            </a:r>
            <a:r>
              <a:rPr lang="en-AU" dirty="0">
                <a:cs typeface="Arial" pitchFamily="34" charset="0"/>
              </a:rPr>
              <a:t> </a:t>
            </a:r>
            <a:r>
              <a:rPr lang="en-AU" b="0" dirty="0"/>
              <a:t>A land conversion matrix by area but not spatially explicit </a:t>
            </a:r>
            <a:r>
              <a:rPr lang="en-AU" b="0" dirty="0">
                <a:solidFill>
                  <a:srgbClr val="0070C0"/>
                </a:solidFill>
                <a:sym typeface="Webdings"/>
              </a:rPr>
              <a:t> </a:t>
            </a:r>
            <a:r>
              <a:rPr lang="en-US" b="0" dirty="0">
                <a:solidFill>
                  <a:srgbClr val="0070C0"/>
                </a:solidFill>
              </a:rPr>
              <a:t>survey of land use and land-use change</a:t>
            </a:r>
            <a:endParaRPr lang="en-AU" b="0" dirty="0">
              <a:solidFill>
                <a:srgbClr val="0070C0"/>
              </a:solidFill>
              <a:cs typeface="Arial" pitchFamily="34" charset="0"/>
            </a:endParaRPr>
          </a:p>
          <a:p>
            <a:pPr>
              <a:spcAft>
                <a:spcPts val="1800"/>
              </a:spcAft>
            </a:pPr>
            <a:r>
              <a:rPr lang="en-AU" b="1" dirty="0">
                <a:cs typeface="Arial" pitchFamily="34" charset="0"/>
              </a:rPr>
              <a:t>Approach 3</a:t>
            </a:r>
            <a:r>
              <a:rPr lang="en-AU" dirty="0">
                <a:cs typeface="Arial" pitchFamily="34" charset="0"/>
              </a:rPr>
              <a:t>: </a:t>
            </a:r>
            <a:r>
              <a:rPr lang="en-AU" b="0" dirty="0">
                <a:cs typeface="Arial" pitchFamily="34" charset="0"/>
              </a:rPr>
              <a:t>Spatially explicit monitoring of land use change </a:t>
            </a:r>
            <a:r>
              <a:rPr lang="en-AU" b="0" dirty="0">
                <a:solidFill>
                  <a:srgbClr val="0070C0"/>
                </a:solidFill>
                <a:sym typeface="Webdings"/>
              </a:rPr>
              <a:t> </a:t>
            </a:r>
            <a:r>
              <a:rPr lang="en-US" b="0" dirty="0">
                <a:solidFill>
                  <a:srgbClr val="0070C0"/>
                </a:solidFill>
                <a:cs typeface="Arial" pitchFamily="34" charset="0"/>
              </a:rPr>
              <a:t>geographically explicit land use data</a:t>
            </a:r>
            <a:endParaRPr lang="en-AU" b="0" dirty="0">
              <a:solidFill>
                <a:srgbClr val="0070C0"/>
              </a:solidFill>
              <a:cs typeface="Arial" pitchFamily="34" charset="0"/>
            </a:endParaRPr>
          </a:p>
          <a:p>
            <a:pPr lvl="1">
              <a:spcAft>
                <a:spcPts val="1800"/>
              </a:spcAft>
              <a:buNone/>
            </a:pPr>
            <a:endParaRPr lang="en-AU" sz="2000" dirty="0">
              <a:cs typeface="Arial" pitchFamily="34" charset="0"/>
            </a:endParaRPr>
          </a:p>
        </p:txBody>
      </p:sp>
      <p:sp>
        <p:nvSpPr>
          <p:cNvPr id="2" name="Title 1"/>
          <p:cNvSpPr>
            <a:spLocks noGrp="1"/>
          </p:cNvSpPr>
          <p:nvPr>
            <p:ph type="title"/>
          </p:nvPr>
        </p:nvSpPr>
        <p:spPr/>
        <p:txBody>
          <a:bodyPr>
            <a:normAutofit/>
          </a:bodyPr>
          <a:lstStyle/>
          <a:p>
            <a:r>
              <a:rPr lang="en-US" dirty="0"/>
              <a:t>Approaches to Determine Activity Data</a:t>
            </a:r>
          </a:p>
        </p:txBody>
      </p:sp>
    </p:spTree>
    <p:extLst>
      <p:ext uri="{BB962C8B-B14F-4D97-AF65-F5344CB8AC3E}">
        <p14:creationId xmlns:p14="http://schemas.microsoft.com/office/powerpoint/2010/main" val="18726569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lnSpc>
                <a:spcPct val="125000"/>
              </a:lnSpc>
              <a:spcAft>
                <a:spcPts val="600"/>
              </a:spcAft>
              <a:buNone/>
            </a:pPr>
            <a:r>
              <a:rPr lang="en-US" dirty="0"/>
              <a:t>The IPCC has set up a Carbon Accounting system of three tiers based on available data and capacity</a:t>
            </a:r>
          </a:p>
          <a:p>
            <a:pPr lvl="1">
              <a:lnSpc>
                <a:spcPct val="125000"/>
              </a:lnSpc>
              <a:spcAft>
                <a:spcPts val="600"/>
              </a:spcAft>
            </a:pPr>
            <a:r>
              <a:rPr lang="en-US" b="1" dirty="0"/>
              <a:t>Tier 1:  </a:t>
            </a:r>
            <a:r>
              <a:rPr lang="en-US" dirty="0"/>
              <a:t>No new data collected. Default emissions factor values from the IPCC database used.  Activity data usually a coarse estimate.  </a:t>
            </a:r>
            <a:r>
              <a:rPr lang="en-US" b="1" dirty="0"/>
              <a:t>“Global defaults”</a:t>
            </a:r>
          </a:p>
          <a:p>
            <a:pPr lvl="1">
              <a:lnSpc>
                <a:spcPct val="125000"/>
              </a:lnSpc>
              <a:spcAft>
                <a:spcPts val="600"/>
              </a:spcAft>
            </a:pPr>
            <a:r>
              <a:rPr lang="en-US" b="1" dirty="0"/>
              <a:t>Tier 2:  </a:t>
            </a:r>
            <a:r>
              <a:rPr lang="en-US" dirty="0"/>
              <a:t>No new data collected. Country defined emission factors used. Higher resolution activity data used: specific regions and land use categories </a:t>
            </a:r>
            <a:r>
              <a:rPr lang="en-US" b="1" dirty="0"/>
              <a:t>“Local defaults” </a:t>
            </a:r>
          </a:p>
          <a:p>
            <a:pPr marL="457200" lvl="1" indent="0">
              <a:lnSpc>
                <a:spcPct val="125000"/>
              </a:lnSpc>
              <a:spcAft>
                <a:spcPts val="600"/>
              </a:spcAft>
              <a:buNone/>
            </a:pPr>
            <a:endParaRPr lang="en-US" dirty="0"/>
          </a:p>
          <a:p>
            <a:pPr>
              <a:lnSpc>
                <a:spcPct val="125000"/>
              </a:lnSpc>
              <a:spcAft>
                <a:spcPts val="600"/>
              </a:spcAft>
            </a:pPr>
            <a:endParaRPr lang="en-US" dirty="0"/>
          </a:p>
        </p:txBody>
      </p:sp>
      <p:sp>
        <p:nvSpPr>
          <p:cNvPr id="5" name="Title 4"/>
          <p:cNvSpPr>
            <a:spLocks noGrp="1"/>
          </p:cNvSpPr>
          <p:nvPr>
            <p:ph type="title"/>
          </p:nvPr>
        </p:nvSpPr>
        <p:spPr/>
        <p:txBody>
          <a:bodyPr/>
          <a:lstStyle/>
          <a:p>
            <a:r>
              <a:rPr lang="en-US" dirty="0"/>
              <a:t>IPCC Reporting Tiers</a:t>
            </a:r>
          </a:p>
        </p:txBody>
      </p:sp>
    </p:spTree>
    <p:extLst>
      <p:ext uri="{BB962C8B-B14F-4D97-AF65-F5344CB8AC3E}">
        <p14:creationId xmlns:p14="http://schemas.microsoft.com/office/powerpoint/2010/main" val="77923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1">
              <a:lnSpc>
                <a:spcPct val="125000"/>
              </a:lnSpc>
              <a:spcAft>
                <a:spcPts val="600"/>
              </a:spcAft>
            </a:pPr>
            <a:r>
              <a:rPr lang="en-US" b="1" dirty="0"/>
              <a:t>Tier 3:  </a:t>
            </a:r>
            <a:r>
              <a:rPr lang="en-US" dirty="0"/>
              <a:t>Uses models, inventory monitoring systems and high resolution data tailored to reflect national characteristics. Requires national and sub-national carbon inventories and repeated measurements in areas where land use is changing. Models are validated and calibrated with field measurements.  Certainty is much higher, but so are costs and it requires a high level of technical expertise.</a:t>
            </a:r>
          </a:p>
          <a:p>
            <a:pPr marL="457200" lvl="1" indent="0">
              <a:lnSpc>
                <a:spcPct val="125000"/>
              </a:lnSpc>
              <a:spcAft>
                <a:spcPts val="600"/>
              </a:spcAft>
              <a:buNone/>
            </a:pPr>
            <a:endParaRPr lang="en-US" dirty="0"/>
          </a:p>
          <a:p>
            <a:pPr>
              <a:lnSpc>
                <a:spcPct val="125000"/>
              </a:lnSpc>
              <a:spcAft>
                <a:spcPts val="600"/>
              </a:spcAft>
            </a:pPr>
            <a:endParaRPr lang="en-US" dirty="0"/>
          </a:p>
        </p:txBody>
      </p:sp>
      <p:sp>
        <p:nvSpPr>
          <p:cNvPr id="5" name="Title 4"/>
          <p:cNvSpPr>
            <a:spLocks noGrp="1"/>
          </p:cNvSpPr>
          <p:nvPr>
            <p:ph type="title"/>
          </p:nvPr>
        </p:nvSpPr>
        <p:spPr/>
        <p:txBody>
          <a:bodyPr/>
          <a:lstStyle/>
          <a:p>
            <a:r>
              <a:rPr lang="en-US" dirty="0"/>
              <a:t>IPCC Reporting Tiers</a:t>
            </a:r>
          </a:p>
        </p:txBody>
      </p:sp>
    </p:spTree>
    <p:extLst>
      <p:ext uri="{BB962C8B-B14F-4D97-AF65-F5344CB8AC3E}">
        <p14:creationId xmlns:p14="http://schemas.microsoft.com/office/powerpoint/2010/main" val="183657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278673" y="108682"/>
            <a:ext cx="10602686" cy="610298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IPCC Tier 1 Biomass Values</a:t>
            </a:r>
          </a:p>
        </p:txBody>
      </p:sp>
      <p:sp>
        <p:nvSpPr>
          <p:cNvPr id="6" name="Rectangle 5"/>
          <p:cNvSpPr/>
          <p:nvPr/>
        </p:nvSpPr>
        <p:spPr>
          <a:xfrm>
            <a:off x="1278673" y="6454998"/>
            <a:ext cx="11092607" cy="369332"/>
          </a:xfrm>
          <a:prstGeom prst="rect">
            <a:avLst/>
          </a:prstGeom>
        </p:spPr>
        <p:txBody>
          <a:bodyPr wrap="square">
            <a:spAutoFit/>
          </a:bodyPr>
          <a:lstStyle/>
          <a:p>
            <a:r>
              <a:rPr lang="en-US" dirty="0"/>
              <a:t>The default carbon fraction = 0.47						Source: IPCC (2006)</a:t>
            </a:r>
            <a:endParaRPr lang="th-TH" dirty="0"/>
          </a:p>
        </p:txBody>
      </p:sp>
    </p:spTree>
    <p:extLst>
      <p:ext uri="{BB962C8B-B14F-4D97-AF65-F5344CB8AC3E}">
        <p14:creationId xmlns:p14="http://schemas.microsoft.com/office/powerpoint/2010/main" val="90700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03651868"/>
              </p:ext>
            </p:extLst>
          </p:nvPr>
        </p:nvGraphicFramePr>
        <p:xfrm>
          <a:off x="1293540" y="108679"/>
          <a:ext cx="10727475" cy="6379988"/>
        </p:xfrm>
        <a:graphic>
          <a:graphicData uri="http://schemas.openxmlformats.org/drawingml/2006/table">
            <a:tbl>
              <a:tblPr/>
              <a:tblGrid>
                <a:gridCol w="2447628">
                  <a:extLst>
                    <a:ext uri="{9D8B030D-6E8A-4147-A177-3AD203B41FA5}">
                      <a16:colId xmlns:a16="http://schemas.microsoft.com/office/drawing/2014/main" xmlns="" val="20000"/>
                    </a:ext>
                  </a:extLst>
                </a:gridCol>
                <a:gridCol w="2074205">
                  <a:extLst>
                    <a:ext uri="{9D8B030D-6E8A-4147-A177-3AD203B41FA5}">
                      <a16:colId xmlns:a16="http://schemas.microsoft.com/office/drawing/2014/main" xmlns="" val="20001"/>
                    </a:ext>
                  </a:extLst>
                </a:gridCol>
                <a:gridCol w="2025546">
                  <a:extLst>
                    <a:ext uri="{9D8B030D-6E8A-4147-A177-3AD203B41FA5}">
                      <a16:colId xmlns:a16="http://schemas.microsoft.com/office/drawing/2014/main" xmlns="" val="20002"/>
                    </a:ext>
                  </a:extLst>
                </a:gridCol>
                <a:gridCol w="2090048">
                  <a:extLst>
                    <a:ext uri="{9D8B030D-6E8A-4147-A177-3AD203B41FA5}">
                      <a16:colId xmlns:a16="http://schemas.microsoft.com/office/drawing/2014/main" xmlns="" val="20003"/>
                    </a:ext>
                  </a:extLst>
                </a:gridCol>
                <a:gridCol w="2090048">
                  <a:extLst>
                    <a:ext uri="{9D8B030D-6E8A-4147-A177-3AD203B41FA5}">
                      <a16:colId xmlns:a16="http://schemas.microsoft.com/office/drawing/2014/main" xmlns="" val="20004"/>
                    </a:ext>
                  </a:extLst>
                </a:gridCol>
              </a:tblGrid>
              <a:tr h="595037">
                <a:tc rowSpan="2">
                  <a:txBody>
                    <a:bodyPr/>
                    <a:lstStyle/>
                    <a:p>
                      <a:pPr marL="0" marR="0" indent="-722630" algn="ctr">
                        <a:spcBef>
                          <a:spcPts val="0"/>
                        </a:spcBef>
                        <a:spcAft>
                          <a:spcPts val="0"/>
                        </a:spcAft>
                      </a:pPr>
                      <a:r>
                        <a:rPr lang="en-US" sz="2400" b="1" dirty="0">
                          <a:solidFill>
                            <a:schemeClr val="bg1">
                              <a:lumMod val="95000"/>
                            </a:schemeClr>
                          </a:solidFill>
                          <a:latin typeface="Arial Unicode MS" pitchFamily="34" charset="-128"/>
                          <a:ea typeface="Arial Unicode MS" pitchFamily="34" charset="-128"/>
                          <a:cs typeface="Arial Unicode MS" pitchFamily="34" charset="-128"/>
                        </a:rPr>
                        <a:t>Forest type</a:t>
                      </a:r>
                      <a:endParaRPr lang="en-US" sz="2400" dirty="0">
                        <a:solidFill>
                          <a:schemeClr val="bg1">
                            <a:lumMod val="95000"/>
                          </a:schemeClr>
                        </a:solidFill>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tc rowSpan="2">
                  <a:txBody>
                    <a:bodyPr/>
                    <a:lstStyle/>
                    <a:p>
                      <a:pPr marL="0" marR="0" indent="-722630" algn="ctr">
                        <a:spcBef>
                          <a:spcPts val="0"/>
                        </a:spcBef>
                        <a:spcAft>
                          <a:spcPts val="0"/>
                        </a:spcAft>
                      </a:pPr>
                      <a:r>
                        <a:rPr lang="en-US" sz="2400" b="1" dirty="0">
                          <a:solidFill>
                            <a:schemeClr val="bg1">
                              <a:lumMod val="95000"/>
                            </a:schemeClr>
                          </a:solidFill>
                          <a:latin typeface="Arial Unicode MS" pitchFamily="34" charset="-128"/>
                          <a:ea typeface="Arial Unicode MS" pitchFamily="34" charset="-128"/>
                          <a:cs typeface="Arial Unicode MS" pitchFamily="34" charset="-128"/>
                        </a:rPr>
                        <a:t>AGB biomass (t/ha)</a:t>
                      </a:r>
                      <a:endParaRPr lang="en-US" sz="2400" dirty="0">
                        <a:solidFill>
                          <a:schemeClr val="bg1">
                            <a:lumMod val="95000"/>
                          </a:schemeClr>
                        </a:solidFill>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tc rowSpan="2">
                  <a:txBody>
                    <a:bodyPr/>
                    <a:lstStyle/>
                    <a:p>
                      <a:pPr marL="0" marR="0" indent="-722630" algn="ctr">
                        <a:spcBef>
                          <a:spcPts val="0"/>
                        </a:spcBef>
                        <a:spcAft>
                          <a:spcPts val="0"/>
                        </a:spcAft>
                      </a:pPr>
                      <a:r>
                        <a:rPr lang="en-US" sz="2400" b="1">
                          <a:solidFill>
                            <a:schemeClr val="bg1">
                              <a:lumMod val="95000"/>
                            </a:schemeClr>
                          </a:solidFill>
                          <a:latin typeface="Arial Unicode MS" pitchFamily="34" charset="-128"/>
                          <a:ea typeface="Arial Unicode MS" pitchFamily="34" charset="-128"/>
                          <a:cs typeface="Arial Unicode MS" pitchFamily="34" charset="-128"/>
                        </a:rPr>
                        <a:t>Carbon fraction</a:t>
                      </a:r>
                      <a:endParaRPr lang="en-US" sz="2400">
                        <a:solidFill>
                          <a:schemeClr val="bg1">
                            <a:lumMod val="95000"/>
                          </a:schemeClr>
                        </a:solidFill>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tc gridSpan="2">
                  <a:txBody>
                    <a:bodyPr/>
                    <a:lstStyle/>
                    <a:p>
                      <a:pPr marL="0" marR="0" indent="-722630" algn="ctr">
                        <a:spcBef>
                          <a:spcPts val="0"/>
                        </a:spcBef>
                        <a:spcAft>
                          <a:spcPts val="0"/>
                        </a:spcAft>
                      </a:pPr>
                      <a:r>
                        <a:rPr lang="en-US" sz="2400" b="1" dirty="0">
                          <a:solidFill>
                            <a:schemeClr val="bg1">
                              <a:lumMod val="95000"/>
                            </a:schemeClr>
                          </a:solidFill>
                          <a:latin typeface="Arial Unicode MS" pitchFamily="34" charset="-128"/>
                          <a:ea typeface="Arial Unicode MS" pitchFamily="34" charset="-128"/>
                          <a:cs typeface="Arial Unicode MS" pitchFamily="34" charset="-128"/>
                        </a:rPr>
                        <a:t>Carbon stock</a:t>
                      </a:r>
                      <a:endParaRPr lang="en-US" sz="2400" dirty="0">
                        <a:solidFill>
                          <a:schemeClr val="bg1">
                            <a:lumMod val="95000"/>
                          </a:schemeClr>
                        </a:solidFill>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tc hMerge="1">
                  <a:txBody>
                    <a:bodyPr/>
                    <a:lstStyle/>
                    <a:p>
                      <a:endParaRPr lang="th-TH"/>
                    </a:p>
                  </a:txBody>
                  <a:tcPr/>
                </a:tc>
                <a:extLst>
                  <a:ext uri="{0D108BD9-81ED-4DB2-BD59-A6C34878D82A}">
                    <a16:rowId xmlns:a16="http://schemas.microsoft.com/office/drawing/2014/main" xmlns="" val="10000"/>
                  </a:ext>
                </a:extLst>
              </a:tr>
              <a:tr h="707745">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marL="0" marR="0" indent="-722630" algn="ctr">
                        <a:spcBef>
                          <a:spcPts val="0"/>
                        </a:spcBef>
                        <a:spcAft>
                          <a:spcPts val="0"/>
                        </a:spcAft>
                      </a:pPr>
                      <a:r>
                        <a:rPr lang="en-US" sz="2400" dirty="0">
                          <a:solidFill>
                            <a:schemeClr val="bg1">
                              <a:lumMod val="95000"/>
                            </a:schemeClr>
                          </a:solidFill>
                          <a:latin typeface="Arial Unicode MS" pitchFamily="34" charset="-128"/>
                          <a:ea typeface="Arial Unicode MS" pitchFamily="34" charset="-128"/>
                          <a:cs typeface="Arial Unicode MS" pitchFamily="34" charset="-128"/>
                        </a:rPr>
                        <a:t>(</a:t>
                      </a:r>
                      <a:r>
                        <a:rPr lang="en-US" sz="2400" dirty="0" err="1">
                          <a:solidFill>
                            <a:schemeClr val="bg1">
                              <a:lumMod val="95000"/>
                            </a:schemeClr>
                          </a:solidFill>
                          <a:latin typeface="Arial Unicode MS" pitchFamily="34" charset="-128"/>
                          <a:ea typeface="Arial Unicode MS" pitchFamily="34" charset="-128"/>
                          <a:cs typeface="Arial Unicode MS" pitchFamily="34" charset="-128"/>
                        </a:rPr>
                        <a:t>tC</a:t>
                      </a:r>
                      <a:r>
                        <a:rPr lang="en-US" sz="2400" dirty="0">
                          <a:solidFill>
                            <a:schemeClr val="bg1">
                              <a:lumMod val="95000"/>
                            </a:schemeClr>
                          </a:solidFill>
                          <a:latin typeface="Arial Unicode MS" pitchFamily="34" charset="-128"/>
                          <a:ea typeface="Arial Unicode MS" pitchFamily="34" charset="-128"/>
                          <a:cs typeface="Arial Unicode MS" pitchFamily="34" charset="-128"/>
                        </a:rPr>
                        <a:t>/ha)</a:t>
                      </a: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tc>
                  <a:txBody>
                    <a:bodyPr/>
                    <a:lstStyle/>
                    <a:p>
                      <a:pPr marL="0" marR="0" indent="-722630" algn="ctr">
                        <a:spcBef>
                          <a:spcPts val="0"/>
                        </a:spcBef>
                        <a:spcAft>
                          <a:spcPts val="0"/>
                        </a:spcAft>
                      </a:pPr>
                      <a:r>
                        <a:rPr lang="en-US" sz="2400" dirty="0">
                          <a:solidFill>
                            <a:schemeClr val="bg1">
                              <a:lumMod val="95000"/>
                            </a:schemeClr>
                          </a:solidFill>
                          <a:latin typeface="Arial Unicode MS" pitchFamily="34" charset="-128"/>
                          <a:ea typeface="Arial Unicode MS" pitchFamily="34" charset="-128"/>
                          <a:cs typeface="Arial Unicode MS" pitchFamily="34" charset="-128"/>
                        </a:rPr>
                        <a:t>(tCO</a:t>
                      </a:r>
                      <a:r>
                        <a:rPr lang="en-US" sz="2400" baseline="-25000" dirty="0">
                          <a:solidFill>
                            <a:schemeClr val="bg1">
                              <a:lumMod val="95000"/>
                            </a:schemeClr>
                          </a:solidFill>
                          <a:latin typeface="Arial Unicode MS" pitchFamily="34" charset="-128"/>
                          <a:ea typeface="Arial Unicode MS" pitchFamily="34" charset="-128"/>
                          <a:cs typeface="Arial Unicode MS" pitchFamily="34" charset="-128"/>
                        </a:rPr>
                        <a:t>2</a:t>
                      </a:r>
                      <a:r>
                        <a:rPr lang="en-US" sz="2400" dirty="0">
                          <a:solidFill>
                            <a:schemeClr val="bg1">
                              <a:lumMod val="95000"/>
                            </a:schemeClr>
                          </a:solidFill>
                          <a:latin typeface="Arial Unicode MS" pitchFamily="34" charset="-128"/>
                          <a:ea typeface="Arial Unicode MS" pitchFamily="34" charset="-128"/>
                          <a:cs typeface="Arial Unicode MS" pitchFamily="34" charset="-128"/>
                        </a:rPr>
                        <a:t>/ha)</a:t>
                      </a: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1"/>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Evergreen</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238.23</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0.48</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114.35</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419.28</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extLst>
                  <a:ext uri="{0D108BD9-81ED-4DB2-BD59-A6C34878D82A}">
                    <a16:rowId xmlns:a16="http://schemas.microsoft.com/office/drawing/2014/main" xmlns="" val="10002"/>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Pine</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135.60</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0.48</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65.09</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238.66</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extLst>
                  <a:ext uri="{0D108BD9-81ED-4DB2-BD59-A6C34878D82A}">
                    <a16:rowId xmlns:a16="http://schemas.microsoft.com/office/drawing/2014/main" xmlns="" val="10003"/>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Mangrove</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173.70</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0.47</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81.64</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299.34</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extLst>
                  <a:ext uri="{0D108BD9-81ED-4DB2-BD59-A6C34878D82A}">
                    <a16:rowId xmlns:a16="http://schemas.microsoft.com/office/drawing/2014/main" xmlns="" val="10004"/>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Inundated</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34.88</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0.47</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16.39</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60.11</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extLst>
                  <a:ext uri="{0D108BD9-81ED-4DB2-BD59-A6C34878D82A}">
                    <a16:rowId xmlns:a16="http://schemas.microsoft.com/office/drawing/2014/main" xmlns="" val="10005"/>
                  </a:ext>
                </a:extLst>
              </a:tr>
              <a:tr h="91194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Mixed deciduous</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197.60</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0.49</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96.82</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355.02</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extLst>
                  <a:ext uri="{0D108BD9-81ED-4DB2-BD59-A6C34878D82A}">
                    <a16:rowId xmlns:a16="http://schemas.microsoft.com/office/drawing/2014/main" xmlns="" val="10006"/>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Dry dipterocarp</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106.41</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dirty="0">
                          <a:latin typeface="Arial Unicode MS" pitchFamily="34" charset="-128"/>
                          <a:ea typeface="Arial Unicode MS" pitchFamily="34" charset="-128"/>
                          <a:cs typeface="Arial Unicode MS" pitchFamily="34" charset="-128"/>
                        </a:rPr>
                        <a:t>0.51</a:t>
                      </a:r>
                      <a:r>
                        <a:rPr lang="th-TH" sz="2400" dirty="0">
                          <a:latin typeface="Arial Unicode MS" pitchFamily="34" charset="-128"/>
                          <a:ea typeface="Arial Unicode MS" pitchFamily="34" charset="-128"/>
                          <a:cs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54.27</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a:latin typeface="Arial Unicode MS" pitchFamily="34" charset="-128"/>
                          <a:ea typeface="Arial Unicode MS" pitchFamily="34" charset="-128"/>
                          <a:cs typeface="Arial Unicode MS" pitchFamily="34" charset="-128"/>
                        </a:rPr>
                        <a:t>198.99</a:t>
                      </a:r>
                      <a:endParaRPr lang="en-US" sz="240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extLst>
                  <a:ext uri="{0D108BD9-81ED-4DB2-BD59-A6C34878D82A}">
                    <a16:rowId xmlns:a16="http://schemas.microsoft.com/office/drawing/2014/main" xmlns="" val="10007"/>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Bamboo</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34.88</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0.48</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16.74</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61.39</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F0F3EE"/>
                    </a:solidFill>
                  </a:tcPr>
                </a:tc>
                <a:extLst>
                  <a:ext uri="{0D108BD9-81ED-4DB2-BD59-A6C34878D82A}">
                    <a16:rowId xmlns:a16="http://schemas.microsoft.com/office/drawing/2014/main" xmlns="" val="10008"/>
                  </a:ext>
                </a:extLst>
              </a:tr>
              <a:tr h="595037">
                <a:tc>
                  <a:txBody>
                    <a:bodyPr/>
                    <a:lstStyle/>
                    <a:p>
                      <a:pPr marL="0" marR="0" indent="-722630">
                        <a:spcBef>
                          <a:spcPts val="0"/>
                        </a:spcBef>
                        <a:spcAft>
                          <a:spcPts val="0"/>
                        </a:spcAft>
                      </a:pPr>
                      <a:r>
                        <a:rPr lang="en-US" sz="2400">
                          <a:latin typeface="Arial Unicode MS" pitchFamily="34" charset="-128"/>
                          <a:ea typeface="Arial Unicode MS" pitchFamily="34" charset="-128"/>
                          <a:cs typeface="Arial Unicode MS" pitchFamily="34" charset="-128"/>
                        </a:rPr>
                        <a:t>overall</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131.61</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en-US" sz="2400">
                          <a:latin typeface="Arial Unicode MS" pitchFamily="34" charset="-128"/>
                          <a:ea typeface="Arial Unicode MS" pitchFamily="34" charset="-128"/>
                          <a:cs typeface="Arial Unicode MS" pitchFamily="34" charset="-128"/>
                        </a:rPr>
                        <a:t>0.48</a:t>
                      </a:r>
                      <a:r>
                        <a:rPr lang="th-TH" sz="2400">
                          <a:latin typeface="Arial Unicode MS" pitchFamily="34" charset="-128"/>
                          <a:ea typeface="Arial Unicode MS" pitchFamily="34" charset="-128"/>
                          <a:cs typeface="Arial Unicode MS" pitchFamily="34" charset="-128"/>
                        </a:rPr>
                        <a:t> </a:t>
                      </a:r>
                      <a:endParaRPr lang="en-US" sz="2400">
                        <a:latin typeface="Arial Unicode MS" pitchFamily="34" charset="-128"/>
                        <a:ea typeface="Arial Unicode MS" pitchFamily="34" charset="-128"/>
                        <a:cs typeface="Arial Unicode MS" pitchFamily="34" charset="-128"/>
                      </a:endParaRPr>
                    </a:p>
                  </a:txBody>
                  <a:tcPr>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63.17</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tc>
                  <a:txBody>
                    <a:bodyPr/>
                    <a:lstStyle/>
                    <a:p>
                      <a:pPr marL="0" marR="0" indent="-722630" algn="r">
                        <a:spcBef>
                          <a:spcPts val="0"/>
                        </a:spcBef>
                        <a:spcAft>
                          <a:spcPts val="0"/>
                        </a:spcAft>
                      </a:pPr>
                      <a:r>
                        <a:rPr lang="th-TH" sz="2400" dirty="0">
                          <a:latin typeface="Arial Unicode MS" pitchFamily="34" charset="-128"/>
                          <a:ea typeface="Arial Unicode MS" pitchFamily="34" charset="-128"/>
                          <a:cs typeface="Arial Unicode MS" pitchFamily="34" charset="-128"/>
                        </a:rPr>
                        <a:t>231.63</a:t>
                      </a:r>
                      <a:endParaRPr lang="en-US" sz="2400" dirty="0">
                        <a:latin typeface="Arial Unicode MS" pitchFamily="34" charset="-128"/>
                        <a:ea typeface="Arial Unicode MS" pitchFamily="34" charset="-128"/>
                        <a:cs typeface="Arial Unicode MS" pitchFamily="34" charset="-128"/>
                      </a:endParaRPr>
                    </a:p>
                  </a:txBody>
                  <a:tcPr marL="9525" marR="9525" marT="9525" marB="0">
                    <a:lnL w="12700" cap="flat" cmpd="sng" algn="ctr">
                      <a:solidFill>
                        <a:srgbClr val="EDF0E9"/>
                      </a:solidFill>
                      <a:prstDash val="solid"/>
                      <a:round/>
                      <a:headEnd type="none" w="med" len="med"/>
                      <a:tailEnd type="none" w="med" len="med"/>
                    </a:lnL>
                    <a:lnR w="12700" cap="flat" cmpd="sng" algn="ctr">
                      <a:solidFill>
                        <a:srgbClr val="EDF0E9"/>
                      </a:solidFill>
                      <a:prstDash val="solid"/>
                      <a:round/>
                      <a:headEnd type="none" w="med" len="med"/>
                      <a:tailEnd type="none" w="med" len="med"/>
                    </a:lnR>
                    <a:lnT w="12700" cap="flat" cmpd="sng" algn="ctr">
                      <a:solidFill>
                        <a:srgbClr val="EDF0E9"/>
                      </a:solidFill>
                      <a:prstDash val="solid"/>
                      <a:round/>
                      <a:headEnd type="none" w="med" len="med"/>
                      <a:tailEnd type="none" w="med" len="med"/>
                    </a:lnT>
                    <a:lnB w="12700" cap="flat" cmpd="sng" algn="ctr">
                      <a:solidFill>
                        <a:srgbClr val="EDF0E9"/>
                      </a:solidFill>
                      <a:prstDash val="solid"/>
                      <a:round/>
                      <a:headEnd type="none" w="med" len="med"/>
                      <a:tailEnd type="none" w="med" len="med"/>
                    </a:lnB>
                    <a:solidFill>
                      <a:srgbClr val="E1E5DC"/>
                    </a:solidFill>
                  </a:tcPr>
                </a:tc>
                <a:extLst>
                  <a:ext uri="{0D108BD9-81ED-4DB2-BD59-A6C34878D82A}">
                    <a16:rowId xmlns:a16="http://schemas.microsoft.com/office/drawing/2014/main" xmlns="" val="10009"/>
                  </a:ext>
                </a:extLst>
              </a:tr>
            </a:tbl>
          </a:graphicData>
        </a:graphic>
      </p:graphicFrame>
      <p:sp>
        <p:nvSpPr>
          <p:cNvPr id="4" name="Title 3"/>
          <p:cNvSpPr>
            <a:spLocks noGrp="1"/>
          </p:cNvSpPr>
          <p:nvPr>
            <p:ph type="title"/>
          </p:nvPr>
        </p:nvSpPr>
        <p:spPr/>
        <p:txBody>
          <a:bodyPr>
            <a:normAutofit/>
          </a:bodyPr>
          <a:lstStyle/>
          <a:p>
            <a:r>
              <a:rPr lang="en-US" dirty="0"/>
              <a:t>IPCC Tier 2 Biomass Values of Thailand</a:t>
            </a:r>
          </a:p>
        </p:txBody>
      </p:sp>
      <p:sp>
        <p:nvSpPr>
          <p:cNvPr id="7" name="Rectangle 6"/>
          <p:cNvSpPr/>
          <p:nvPr/>
        </p:nvSpPr>
        <p:spPr>
          <a:xfrm>
            <a:off x="6077990" y="6488668"/>
            <a:ext cx="6650646" cy="369332"/>
          </a:xfrm>
          <a:prstGeom prst="rect">
            <a:avLst/>
          </a:prstGeom>
        </p:spPr>
        <p:txBody>
          <a:bodyPr wrap="square">
            <a:spAutoFit/>
          </a:bodyPr>
          <a:lstStyle/>
          <a:p>
            <a:r>
              <a:rPr lang="en-US" dirty="0"/>
              <a:t>Source: </a:t>
            </a:r>
            <a:r>
              <a:rPr lang="en-US" dirty="0" err="1"/>
              <a:t>Kasetsart</a:t>
            </a:r>
            <a:r>
              <a:rPr lang="en-US" dirty="0"/>
              <a:t> University Faculty of Forestry [KUFF] (2010)</a:t>
            </a:r>
            <a:endParaRPr lang="th-TH" dirty="0"/>
          </a:p>
        </p:txBody>
      </p:sp>
    </p:spTree>
    <p:extLst>
      <p:ext uri="{BB962C8B-B14F-4D97-AF65-F5344CB8AC3E}">
        <p14:creationId xmlns:p14="http://schemas.microsoft.com/office/powerpoint/2010/main" val="369451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a:t>Objective: </a:t>
            </a:r>
            <a:r>
              <a:rPr lang="en-US" b="0" dirty="0"/>
              <a:t>To compare  effects of using Tier 1 and Tier 2 data for carbon inventories</a:t>
            </a:r>
          </a:p>
          <a:p>
            <a:pPr>
              <a:buNone/>
            </a:pPr>
            <a:r>
              <a:rPr lang="en-US" b="1" dirty="0"/>
              <a:t>Activity:</a:t>
            </a:r>
          </a:p>
          <a:p>
            <a:pPr lvl="1"/>
            <a:r>
              <a:rPr lang="en-US" b="0" dirty="0"/>
              <a:t>Find data on the amount of area in each forest class in Thailand.</a:t>
            </a:r>
          </a:p>
          <a:p>
            <a:pPr lvl="1"/>
            <a:r>
              <a:rPr lang="en-US" b="0" dirty="0"/>
              <a:t>Using the aboveground biomass and carbon fraction values presented in this lecture calculate forest aboveground carbon stocks using the “local defaults” as well as the IPCC “global defaults”</a:t>
            </a:r>
          </a:p>
          <a:p>
            <a:pPr lvl="1"/>
            <a:r>
              <a:rPr lang="en-US" b="0" dirty="0"/>
              <a:t>Report  both the size of the difference and the major sources (which forest  types)</a:t>
            </a:r>
          </a:p>
          <a:p>
            <a:pPr>
              <a:buNone/>
            </a:pPr>
            <a:endParaRPr lang="en-US" b="0" dirty="0"/>
          </a:p>
          <a:p>
            <a:endParaRPr lang="en-US" dirty="0"/>
          </a:p>
          <a:p>
            <a:pPr lvl="1"/>
            <a:endParaRPr lang="th-TH" dirty="0"/>
          </a:p>
        </p:txBody>
      </p:sp>
      <p:sp>
        <p:nvSpPr>
          <p:cNvPr id="4" name="Title 3"/>
          <p:cNvSpPr>
            <a:spLocks noGrp="1"/>
          </p:cNvSpPr>
          <p:nvPr>
            <p:ph type="title"/>
          </p:nvPr>
        </p:nvSpPr>
        <p:spPr/>
        <p:txBody>
          <a:bodyPr/>
          <a:lstStyle/>
          <a:p>
            <a:r>
              <a:rPr lang="en-US" b="1" dirty="0">
                <a:effectLst/>
              </a:rPr>
              <a:t>Class Exercise. Group Homework</a:t>
            </a:r>
          </a:p>
        </p:txBody>
      </p:sp>
    </p:spTree>
    <p:extLst>
      <p:ext uri="{BB962C8B-B14F-4D97-AF65-F5344CB8AC3E}">
        <p14:creationId xmlns:p14="http://schemas.microsoft.com/office/powerpoint/2010/main" val="322213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Class Exercise. Group Homework</a:t>
            </a:r>
          </a:p>
        </p:txBody>
      </p:sp>
      <p:graphicFrame>
        <p:nvGraphicFramePr>
          <p:cNvPr id="6" name="Table 5"/>
          <p:cNvGraphicFramePr>
            <a:graphicFrameLocks noGrp="1"/>
          </p:cNvGraphicFramePr>
          <p:nvPr>
            <p:extLst>
              <p:ext uri="{D42A27DB-BD31-4B8C-83A1-F6EECF244321}">
                <p14:modId xmlns:p14="http://schemas.microsoft.com/office/powerpoint/2010/main" val="1573508445"/>
              </p:ext>
            </p:extLst>
          </p:nvPr>
        </p:nvGraphicFramePr>
        <p:xfrm>
          <a:off x="1981200" y="1997289"/>
          <a:ext cx="8310634" cy="3329445"/>
        </p:xfrm>
        <a:graphic>
          <a:graphicData uri="http://schemas.openxmlformats.org/drawingml/2006/table">
            <a:tbl>
              <a:tblPr>
                <a:tableStyleId>{35758FB7-9AC5-4552-8A53-C91805E547FA}</a:tableStyleId>
              </a:tblPr>
              <a:tblGrid>
                <a:gridCol w="1993970">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646238">
                  <a:extLst>
                    <a:ext uri="{9D8B030D-6E8A-4147-A177-3AD203B41FA5}">
                      <a16:colId xmlns:a16="http://schemas.microsoft.com/office/drawing/2014/main" xmlns="" val="20002"/>
                    </a:ext>
                  </a:extLst>
                </a:gridCol>
                <a:gridCol w="1773238">
                  <a:extLst>
                    <a:ext uri="{9D8B030D-6E8A-4147-A177-3AD203B41FA5}">
                      <a16:colId xmlns:a16="http://schemas.microsoft.com/office/drawing/2014/main" xmlns="" val="20003"/>
                    </a:ext>
                  </a:extLst>
                </a:gridCol>
                <a:gridCol w="1531938">
                  <a:extLst>
                    <a:ext uri="{9D8B030D-6E8A-4147-A177-3AD203B41FA5}">
                      <a16:colId xmlns:a16="http://schemas.microsoft.com/office/drawing/2014/main" xmlns="" val="20004"/>
                    </a:ext>
                  </a:extLst>
                </a:gridCol>
              </a:tblGrid>
              <a:tr h="475635">
                <a:tc rowSpan="2">
                  <a:txBody>
                    <a:bodyPr/>
                    <a:lstStyle/>
                    <a:p>
                      <a:pPr algn="ctr" fontAlgn="ctr"/>
                      <a:r>
                        <a:rPr lang="en-US" sz="2000" b="1" u="none" strike="noStrike" dirty="0"/>
                        <a:t>Forest type</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2000" b="1" u="none" strike="noStrike" dirty="0"/>
                        <a:t>Area</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2000" b="1" u="none" strike="noStrike" dirty="0"/>
                        <a:t>ABG biomass</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rowSpan="2">
                  <a:txBody>
                    <a:bodyPr/>
                    <a:lstStyle/>
                    <a:p>
                      <a:pPr algn="ctr" fontAlgn="ctr"/>
                      <a:r>
                        <a:rPr lang="en-US" sz="2000" b="1" u="none" strike="noStrike"/>
                        <a:t>carbon fraction</a:t>
                      </a:r>
                      <a:endParaRPr lang="en-US" sz="2000" b="1"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2000" b="1" u="none" strike="noStrike" dirty="0"/>
                        <a:t>carbon stock</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0"/>
                  </a:ext>
                </a:extLst>
              </a:tr>
              <a:tr h="475635">
                <a:tc vMerge="1">
                  <a:txBody>
                    <a:bodyPr/>
                    <a:lstStyle/>
                    <a:p>
                      <a:endParaRPr lang="th-TH"/>
                    </a:p>
                  </a:txBody>
                  <a:tcPr/>
                </a:tc>
                <a:tc>
                  <a:txBody>
                    <a:bodyPr/>
                    <a:lstStyle/>
                    <a:p>
                      <a:pPr algn="ctr" fontAlgn="ctr"/>
                      <a:r>
                        <a:rPr lang="en-US" sz="2000" b="1" u="none" strike="noStrike" dirty="0"/>
                        <a:t> (10</a:t>
                      </a:r>
                      <a:r>
                        <a:rPr lang="en-US" sz="2000" b="1" u="none" strike="noStrike" baseline="30000" dirty="0"/>
                        <a:t>3</a:t>
                      </a:r>
                      <a:r>
                        <a:rPr lang="en-US" sz="2000" b="1" u="none" strike="noStrike" dirty="0"/>
                        <a:t> ha)</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2000" b="1" u="none" strike="noStrike" dirty="0"/>
                        <a:t> (t/ha)</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vMerge="1">
                  <a:txBody>
                    <a:bodyPr/>
                    <a:lstStyle/>
                    <a:p>
                      <a:endParaRPr lang="th-TH"/>
                    </a:p>
                  </a:txBody>
                  <a:tcPr/>
                </a:tc>
                <a:tc>
                  <a:txBody>
                    <a:bodyPr/>
                    <a:lstStyle/>
                    <a:p>
                      <a:pPr algn="ctr" fontAlgn="ctr"/>
                      <a:r>
                        <a:rPr lang="en-US" sz="2000" b="1" u="none" strike="noStrike" dirty="0"/>
                        <a:t>(10</a:t>
                      </a:r>
                      <a:r>
                        <a:rPr lang="en-US" sz="2000" b="1" u="none" strike="noStrike" baseline="30000" dirty="0"/>
                        <a:t>3</a:t>
                      </a:r>
                      <a:r>
                        <a:rPr lang="en-US" sz="2000" b="1" u="none" strike="noStrike" dirty="0"/>
                        <a:t>tC)</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1"/>
                  </a:ext>
                </a:extLst>
              </a:tr>
              <a:tr h="475635">
                <a:tc>
                  <a:txBody>
                    <a:bodyPr/>
                    <a:lstStyle/>
                    <a:p>
                      <a:pPr algn="just" fontAlgn="b"/>
                      <a:r>
                        <a:rPr lang="en-US" sz="2000" u="none" strike="noStrike" dirty="0"/>
                        <a:t>Evergreen</a:t>
                      </a:r>
                      <a:endParaRPr lang="en-US"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2000" u="none" strike="noStrike" dirty="0">
                          <a:latin typeface="Arial Unicode MS" pitchFamily="34" charset="-128"/>
                          <a:ea typeface="Arial Unicode MS" pitchFamily="34" charset="-128"/>
                          <a:cs typeface="Arial Unicode MS" pitchFamily="34" charset="-128"/>
                        </a:rPr>
                        <a:t>   5,371.75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l" fontAlgn="ctr"/>
                      <a:r>
                        <a:rPr lang="th-TH" sz="2000" u="none" strike="noStrike"/>
                        <a:t> </a:t>
                      </a:r>
                      <a:endParaRPr lang="th-TH" sz="20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a:t> </a:t>
                      </a:r>
                      <a:endParaRPr lang="th-TH" sz="20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2"/>
                  </a:ext>
                </a:extLst>
              </a:tr>
              <a:tr h="475635">
                <a:tc>
                  <a:txBody>
                    <a:bodyPr/>
                    <a:lstStyle/>
                    <a:p>
                      <a:pPr algn="just" fontAlgn="b"/>
                      <a:r>
                        <a:rPr lang="en-US" sz="2000" u="none" strike="noStrike" dirty="0"/>
                        <a:t>Mangrove</a:t>
                      </a:r>
                      <a:endParaRPr lang="en-US"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2000" u="none" strike="noStrike" dirty="0">
                          <a:latin typeface="Arial Unicode MS" pitchFamily="34" charset="-128"/>
                          <a:ea typeface="Arial Unicode MS" pitchFamily="34" charset="-128"/>
                          <a:cs typeface="Arial Unicode MS" pitchFamily="34" charset="-128"/>
                        </a:rPr>
                        <a:t>      323.59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a:t> </a:t>
                      </a:r>
                      <a:endParaRPr lang="th-TH" sz="20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3"/>
                  </a:ext>
                </a:extLst>
              </a:tr>
              <a:tr h="475635">
                <a:tc>
                  <a:txBody>
                    <a:bodyPr/>
                    <a:lstStyle/>
                    <a:p>
                      <a:pPr algn="just" fontAlgn="b"/>
                      <a:r>
                        <a:rPr lang="en-US" sz="2000" u="none" strike="noStrike" dirty="0"/>
                        <a:t>Mixed Deciduous</a:t>
                      </a:r>
                      <a:endParaRPr lang="en-US"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2000" u="none" strike="noStrike" dirty="0">
                          <a:latin typeface="Arial Unicode MS" pitchFamily="34" charset="-128"/>
                          <a:ea typeface="Arial Unicode MS" pitchFamily="34" charset="-128"/>
                          <a:cs typeface="Arial Unicode MS" pitchFamily="34" charset="-128"/>
                        </a:rPr>
                        <a:t>   9,420.51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4"/>
                  </a:ext>
                </a:extLst>
              </a:tr>
              <a:tr h="475635">
                <a:tc>
                  <a:txBody>
                    <a:bodyPr/>
                    <a:lstStyle/>
                    <a:p>
                      <a:pPr algn="just" fontAlgn="b"/>
                      <a:r>
                        <a:rPr lang="en-US" sz="2000" u="none" strike="noStrike" dirty="0"/>
                        <a:t>Dry </a:t>
                      </a:r>
                      <a:r>
                        <a:rPr lang="en-US" sz="2000" u="none" strike="noStrike" dirty="0" err="1"/>
                        <a:t>dipterocarp</a:t>
                      </a:r>
                      <a:endParaRPr lang="en-US"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2000" u="none" strike="noStrike" dirty="0">
                          <a:latin typeface="Arial Unicode MS" pitchFamily="34" charset="-128"/>
                          <a:ea typeface="Arial Unicode MS" pitchFamily="34" charset="-128"/>
                          <a:cs typeface="Arial Unicode MS" pitchFamily="34" charset="-128"/>
                        </a:rPr>
                        <a:t>   2,093.72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l" fontAlgn="ctr"/>
                      <a:r>
                        <a:rPr lang="th-TH" sz="2000" u="none" strike="noStrike"/>
                        <a:t> </a:t>
                      </a:r>
                      <a:endParaRPr lang="th-TH" sz="20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5"/>
                  </a:ext>
                </a:extLst>
              </a:tr>
              <a:tr h="475635">
                <a:tc>
                  <a:txBody>
                    <a:bodyPr/>
                    <a:lstStyle/>
                    <a:p>
                      <a:pPr algn="l" fontAlgn="ctr"/>
                      <a:r>
                        <a:rPr lang="en-US" sz="2000" u="none" strike="noStrike" dirty="0"/>
                        <a:t>Total</a:t>
                      </a:r>
                      <a:endParaRPr lang="en-US"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r" fontAlgn="ctr"/>
                      <a:r>
                        <a:rPr lang="th-TH" sz="2000" u="none" strike="noStrike" dirty="0">
                          <a:latin typeface="Arial Unicode MS" pitchFamily="34" charset="-128"/>
                          <a:ea typeface="Arial Unicode MS" pitchFamily="34" charset="-128"/>
                          <a:cs typeface="Arial Unicode MS" pitchFamily="34" charset="-128"/>
                        </a:rPr>
                        <a:t> 17,209.58 </a:t>
                      </a:r>
                      <a:endParaRPr lang="th-TH"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2000" u="none" strike="noStrike" dirty="0"/>
                        <a:t> </a:t>
                      </a:r>
                      <a:endParaRPr lang="th-TH" sz="20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1966686" y="1480460"/>
            <a:ext cx="4528034" cy="461665"/>
          </a:xfrm>
          <a:prstGeom prst="rect">
            <a:avLst/>
          </a:prstGeom>
          <a:noFill/>
        </p:spPr>
        <p:txBody>
          <a:bodyPr wrap="none" rtlCol="0">
            <a:spAutoFit/>
          </a:bodyPr>
          <a:lstStyle/>
          <a:p>
            <a:r>
              <a:rPr lang="en-US" sz="2400" dirty="0">
                <a:latin typeface="Arial" pitchFamily="34" charset="0"/>
                <a:cs typeface="Arial" pitchFamily="34" charset="0"/>
              </a:rPr>
              <a:t>Forest area in Thailand in  2008</a:t>
            </a:r>
            <a:endParaRPr lang="th-TH" sz="2400" dirty="0">
              <a:latin typeface="Arial" pitchFamily="34" charset="0"/>
            </a:endParaRPr>
          </a:p>
        </p:txBody>
      </p:sp>
    </p:spTree>
    <p:extLst>
      <p:ext uri="{BB962C8B-B14F-4D97-AF65-F5344CB8AC3E}">
        <p14:creationId xmlns:p14="http://schemas.microsoft.com/office/powerpoint/2010/main" val="4090503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Class Exercise. Group Homework</a:t>
            </a:r>
          </a:p>
        </p:txBody>
      </p:sp>
      <p:graphicFrame>
        <p:nvGraphicFramePr>
          <p:cNvPr id="6" name="Table 5"/>
          <p:cNvGraphicFramePr>
            <a:graphicFrameLocks noGrp="1"/>
          </p:cNvGraphicFramePr>
          <p:nvPr/>
        </p:nvGraphicFramePr>
        <p:xfrm>
          <a:off x="1981200" y="2447223"/>
          <a:ext cx="8310634" cy="3329445"/>
        </p:xfrm>
        <a:graphic>
          <a:graphicData uri="http://schemas.openxmlformats.org/drawingml/2006/table">
            <a:tbl>
              <a:tblPr>
                <a:tableStyleId>{35758FB7-9AC5-4552-8A53-C91805E547FA}</a:tableStyleId>
              </a:tblPr>
              <a:tblGrid>
                <a:gridCol w="1993970">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646238">
                  <a:extLst>
                    <a:ext uri="{9D8B030D-6E8A-4147-A177-3AD203B41FA5}">
                      <a16:colId xmlns:a16="http://schemas.microsoft.com/office/drawing/2014/main" xmlns="" val="20002"/>
                    </a:ext>
                  </a:extLst>
                </a:gridCol>
                <a:gridCol w="1773238">
                  <a:extLst>
                    <a:ext uri="{9D8B030D-6E8A-4147-A177-3AD203B41FA5}">
                      <a16:colId xmlns:a16="http://schemas.microsoft.com/office/drawing/2014/main" xmlns="" val="20003"/>
                    </a:ext>
                  </a:extLst>
                </a:gridCol>
                <a:gridCol w="1531938">
                  <a:extLst>
                    <a:ext uri="{9D8B030D-6E8A-4147-A177-3AD203B41FA5}">
                      <a16:colId xmlns:a16="http://schemas.microsoft.com/office/drawing/2014/main" xmlns="" val="20004"/>
                    </a:ext>
                  </a:extLst>
                </a:gridCol>
              </a:tblGrid>
              <a:tr h="475635">
                <a:tc rowSpan="2">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Forest type</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Area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ABG biomass</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rowSpan="2">
                  <a:txBody>
                    <a:bodyPr/>
                    <a:lstStyle/>
                    <a:p>
                      <a:pPr algn="ctr" fontAlgn="ctr"/>
                      <a:r>
                        <a:rPr lang="en-US" sz="1900" b="1" u="none" strike="noStrike">
                          <a:latin typeface="Arial Unicode MS" pitchFamily="34" charset="-128"/>
                          <a:ea typeface="Arial Unicode MS" pitchFamily="34" charset="-128"/>
                          <a:cs typeface="Arial Unicode MS" pitchFamily="34" charset="-128"/>
                        </a:rPr>
                        <a:t>carbon fraction</a:t>
                      </a:r>
                      <a:endParaRPr lang="en-US" sz="1900" b="1"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carbon stock</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0"/>
                  </a:ext>
                </a:extLst>
              </a:tr>
              <a:tr h="475635">
                <a:tc vMerge="1">
                  <a:txBody>
                    <a:bodyPr/>
                    <a:lstStyle/>
                    <a:p>
                      <a:endParaRPr lang="th-TH"/>
                    </a:p>
                  </a:txBody>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 (10</a:t>
                      </a:r>
                      <a:r>
                        <a:rPr lang="en-US" sz="1900" b="1" u="none" strike="noStrike" baseline="30000" dirty="0">
                          <a:latin typeface="Arial Unicode MS" pitchFamily="34" charset="-128"/>
                          <a:ea typeface="Arial Unicode MS" pitchFamily="34" charset="-128"/>
                          <a:cs typeface="Arial Unicode MS" pitchFamily="34" charset="-128"/>
                        </a:rPr>
                        <a:t>3</a:t>
                      </a:r>
                      <a:r>
                        <a:rPr lang="en-US" sz="1900" b="1" u="none" strike="noStrike" dirty="0">
                          <a:latin typeface="Arial Unicode MS" pitchFamily="34" charset="-128"/>
                          <a:ea typeface="Arial Unicode MS" pitchFamily="34" charset="-128"/>
                          <a:cs typeface="Arial Unicode MS" pitchFamily="34" charset="-128"/>
                        </a:rPr>
                        <a:t> ha)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 (t/ha)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vMerge="1">
                  <a:txBody>
                    <a:bodyPr/>
                    <a:lstStyle/>
                    <a:p>
                      <a:endParaRPr lang="th-TH"/>
                    </a:p>
                  </a:txBody>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(10</a:t>
                      </a:r>
                      <a:r>
                        <a:rPr lang="en-US" sz="1900" b="1" u="none" strike="noStrike" baseline="30000" dirty="0">
                          <a:latin typeface="Arial Unicode MS" pitchFamily="34" charset="-128"/>
                          <a:ea typeface="Arial Unicode MS" pitchFamily="34" charset="-128"/>
                          <a:cs typeface="Arial Unicode MS" pitchFamily="34" charset="-128"/>
                        </a:rPr>
                        <a:t>3</a:t>
                      </a:r>
                      <a:r>
                        <a:rPr lang="en-US" sz="1900" b="1" u="none" strike="noStrike" dirty="0">
                          <a:latin typeface="Arial Unicode MS" pitchFamily="34" charset="-128"/>
                          <a:ea typeface="Arial Unicode MS" pitchFamily="34" charset="-128"/>
                          <a:cs typeface="Arial Unicode MS" pitchFamily="34" charset="-128"/>
                        </a:rPr>
                        <a:t>tC)</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1"/>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Evergreen</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5,371.75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300</a:t>
                      </a:r>
                    </a:p>
                  </a:txBody>
                  <a:tcPr marL="9525" marR="9525" marT="9525" marB="0" anchor="ctr">
                    <a:solidFill>
                      <a:schemeClr val="accent5">
                        <a:lumMod val="20000"/>
                        <a:lumOff val="80000"/>
                      </a:schemeClr>
                    </a:solidFill>
                  </a:tcPr>
                </a:tc>
                <a:tc>
                  <a:txBody>
                    <a:bodyPr/>
                    <a:lstStyle/>
                    <a:p>
                      <a:pPr algn="r"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0.47</a:t>
                      </a:r>
                    </a:p>
                  </a:txBody>
                  <a:tcPr marL="9525" marR="9525" marT="9525" marB="0" anchor="ctr">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757,416.05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2"/>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Mangrove</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323.59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ctr"/>
                      <a:r>
                        <a:rPr lang="th-TH" sz="1900" b="0" i="0" u="none" strike="noStrike">
                          <a:solidFill>
                            <a:srgbClr val="000000"/>
                          </a:solidFill>
                          <a:latin typeface="Arial Unicode MS" pitchFamily="34" charset="-128"/>
                          <a:ea typeface="Arial Unicode MS" pitchFamily="34" charset="-128"/>
                          <a:cs typeface="Arial Unicode MS" pitchFamily="34" charset="-128"/>
                        </a:rPr>
                        <a:t>300</a:t>
                      </a:r>
                    </a:p>
                  </a:txBody>
                  <a:tcPr marL="9525" marR="9525" marT="9525" marB="0" anchor="ctr">
                    <a:solidFill>
                      <a:schemeClr val="accent5">
                        <a:lumMod val="20000"/>
                        <a:lumOff val="80000"/>
                      </a:schemeClr>
                    </a:solidFill>
                  </a:tcPr>
                </a:tc>
                <a:tc>
                  <a:txBody>
                    <a:bodyPr/>
                    <a:lstStyle/>
                    <a:p>
                      <a:pPr algn="r"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0.47</a:t>
                      </a:r>
                    </a:p>
                  </a:txBody>
                  <a:tcPr marL="9525" marR="9525" marT="9525" marB="0" anchor="ctr">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45,626.75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3"/>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Mixed Deciduous</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9,420.51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ctr"/>
                      <a:r>
                        <a:rPr lang="th-TH" sz="1900" b="0" i="0" u="none" strike="noStrike">
                          <a:solidFill>
                            <a:srgbClr val="000000"/>
                          </a:solidFill>
                          <a:latin typeface="Arial Unicode MS" pitchFamily="34" charset="-128"/>
                          <a:ea typeface="Arial Unicode MS" pitchFamily="34" charset="-128"/>
                          <a:cs typeface="Arial Unicode MS" pitchFamily="34" charset="-128"/>
                        </a:rPr>
                        <a:t>180</a:t>
                      </a:r>
                    </a:p>
                  </a:txBody>
                  <a:tcPr marL="9525" marR="9525" marT="9525" marB="0" anchor="ctr">
                    <a:solidFill>
                      <a:schemeClr val="accent5">
                        <a:lumMod val="20000"/>
                        <a:lumOff val="80000"/>
                      </a:schemeClr>
                    </a:solidFill>
                  </a:tcPr>
                </a:tc>
                <a:tc>
                  <a:txBody>
                    <a:bodyPr/>
                    <a:lstStyle/>
                    <a:p>
                      <a:pPr algn="r"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0.47</a:t>
                      </a:r>
                    </a:p>
                  </a:txBody>
                  <a:tcPr marL="9525" marR="9525" marT="9525" marB="0" anchor="ctr">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796,975.48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4"/>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Dry </a:t>
                      </a:r>
                      <a:r>
                        <a:rPr lang="en-US" sz="1900" u="none" strike="noStrike" dirty="0" err="1">
                          <a:latin typeface="Arial Unicode MS" pitchFamily="34" charset="-128"/>
                          <a:ea typeface="Arial Unicode MS" pitchFamily="34" charset="-128"/>
                          <a:cs typeface="Arial Unicode MS" pitchFamily="34" charset="-128"/>
                        </a:rPr>
                        <a:t>dipterocarp</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2,093.72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ctr"/>
                      <a:r>
                        <a:rPr lang="th-TH" sz="1900" b="0" i="0" u="none" strike="noStrike">
                          <a:solidFill>
                            <a:srgbClr val="000000"/>
                          </a:solidFill>
                          <a:latin typeface="Arial Unicode MS" pitchFamily="34" charset="-128"/>
                          <a:ea typeface="Arial Unicode MS" pitchFamily="34" charset="-128"/>
                          <a:cs typeface="Arial Unicode MS" pitchFamily="34" charset="-128"/>
                        </a:rPr>
                        <a:t>130</a:t>
                      </a:r>
                    </a:p>
                  </a:txBody>
                  <a:tcPr marL="9525" marR="9525" marT="9525" marB="0" anchor="ctr">
                    <a:solidFill>
                      <a:schemeClr val="accent5">
                        <a:lumMod val="20000"/>
                        <a:lumOff val="80000"/>
                      </a:schemeClr>
                    </a:solidFill>
                  </a:tcPr>
                </a:tc>
                <a:tc>
                  <a:txBody>
                    <a:bodyPr/>
                    <a:lstStyle/>
                    <a:p>
                      <a:pPr algn="r"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0.47</a:t>
                      </a:r>
                    </a:p>
                  </a:txBody>
                  <a:tcPr marL="9525" marR="9525" marT="9525" marB="0" anchor="ctr">
                    <a:solidFill>
                      <a:schemeClr val="accent5">
                        <a:lumMod val="20000"/>
                        <a:lumOff val="80000"/>
                      </a:schemeClr>
                    </a:solidFill>
                  </a:tcPr>
                </a:tc>
                <a:tc>
                  <a:txBody>
                    <a:bodyPr/>
                    <a:lstStyle/>
                    <a:p>
                      <a:pPr algn="l" fontAlgn="ctr"/>
                      <a:r>
                        <a:rPr lang="th-TH" sz="1900" b="0" i="0" u="none" strike="noStrike" dirty="0">
                          <a:solidFill>
                            <a:srgbClr val="000000"/>
                          </a:solidFill>
                          <a:latin typeface="Arial Unicode MS" pitchFamily="34" charset="-128"/>
                          <a:ea typeface="Arial Unicode MS" pitchFamily="34" charset="-128"/>
                          <a:cs typeface="Arial Unicode MS" pitchFamily="34" charset="-128"/>
                        </a:rPr>
                        <a:t>    127,926.48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5"/>
                  </a:ext>
                </a:extLst>
              </a:tr>
              <a:tr h="475635">
                <a:tc>
                  <a:txBody>
                    <a:bodyPr/>
                    <a:lstStyle/>
                    <a:p>
                      <a:pPr algn="l" fontAlgn="ctr"/>
                      <a:r>
                        <a:rPr lang="en-US" sz="1900" b="1" u="none" strike="noStrike" dirty="0">
                          <a:latin typeface="Arial Unicode MS" pitchFamily="34" charset="-128"/>
                          <a:ea typeface="Arial Unicode MS" pitchFamily="34" charset="-128"/>
                          <a:cs typeface="Arial Unicode MS" pitchFamily="34" charset="-128"/>
                        </a:rPr>
                        <a:t>Total</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r" fontAlgn="ctr"/>
                      <a:r>
                        <a:rPr lang="th-TH" sz="1900" b="1" u="none" strike="noStrike" dirty="0">
                          <a:latin typeface="Arial Unicode MS" pitchFamily="34" charset="-128"/>
                          <a:ea typeface="Arial Unicode MS" pitchFamily="34" charset="-128"/>
                          <a:cs typeface="Arial Unicode MS" pitchFamily="34" charset="-128"/>
                        </a:rPr>
                        <a:t> 17,209.58 </a:t>
                      </a:r>
                      <a:endParaRPr lang="th-TH"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1,727,944.76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1966687" y="1480460"/>
            <a:ext cx="8311121" cy="830997"/>
          </a:xfrm>
          <a:prstGeom prst="rect">
            <a:avLst/>
          </a:prstGeom>
          <a:noFill/>
        </p:spPr>
        <p:txBody>
          <a:bodyPr wrap="none" rtlCol="0">
            <a:spAutoFit/>
          </a:bodyPr>
          <a:lstStyle/>
          <a:p>
            <a:r>
              <a:rPr lang="en-US" sz="2400" dirty="0">
                <a:latin typeface="Arial" pitchFamily="34" charset="0"/>
                <a:cs typeface="Arial" pitchFamily="34" charset="0"/>
              </a:rPr>
              <a:t>Carbon stock in aboveground biomass of forest in Thailand </a:t>
            </a:r>
            <a:br>
              <a:rPr lang="en-US" sz="2400" dirty="0">
                <a:latin typeface="Arial" pitchFamily="34" charset="0"/>
                <a:cs typeface="Arial" pitchFamily="34" charset="0"/>
              </a:rPr>
            </a:br>
            <a:r>
              <a:rPr lang="en-US" sz="2400" dirty="0">
                <a:latin typeface="Arial" pitchFamily="34" charset="0"/>
                <a:cs typeface="Arial" pitchFamily="34" charset="0"/>
              </a:rPr>
              <a:t>in  2008 (Tier 1)</a:t>
            </a:r>
            <a:endParaRPr lang="th-TH" sz="2400" dirty="0">
              <a:latin typeface="Arial" pitchFamily="34" charset="0"/>
            </a:endParaRPr>
          </a:p>
        </p:txBody>
      </p:sp>
    </p:spTree>
    <p:extLst>
      <p:ext uri="{BB962C8B-B14F-4D97-AF65-F5344CB8AC3E}">
        <p14:creationId xmlns:p14="http://schemas.microsoft.com/office/powerpoint/2010/main" val="237715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Class Exercise. Group Homework</a:t>
            </a:r>
          </a:p>
        </p:txBody>
      </p:sp>
      <p:graphicFrame>
        <p:nvGraphicFramePr>
          <p:cNvPr id="6" name="Table 5"/>
          <p:cNvGraphicFramePr>
            <a:graphicFrameLocks noGrp="1"/>
          </p:cNvGraphicFramePr>
          <p:nvPr/>
        </p:nvGraphicFramePr>
        <p:xfrm>
          <a:off x="1981200" y="2447223"/>
          <a:ext cx="8310634" cy="3329445"/>
        </p:xfrm>
        <a:graphic>
          <a:graphicData uri="http://schemas.openxmlformats.org/drawingml/2006/table">
            <a:tbl>
              <a:tblPr>
                <a:tableStyleId>{35758FB7-9AC5-4552-8A53-C91805E547FA}</a:tableStyleId>
              </a:tblPr>
              <a:tblGrid>
                <a:gridCol w="1993970">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646238">
                  <a:extLst>
                    <a:ext uri="{9D8B030D-6E8A-4147-A177-3AD203B41FA5}">
                      <a16:colId xmlns:a16="http://schemas.microsoft.com/office/drawing/2014/main" xmlns="" val="20002"/>
                    </a:ext>
                  </a:extLst>
                </a:gridCol>
                <a:gridCol w="1773238">
                  <a:extLst>
                    <a:ext uri="{9D8B030D-6E8A-4147-A177-3AD203B41FA5}">
                      <a16:colId xmlns:a16="http://schemas.microsoft.com/office/drawing/2014/main" xmlns="" val="20003"/>
                    </a:ext>
                  </a:extLst>
                </a:gridCol>
                <a:gridCol w="1531938">
                  <a:extLst>
                    <a:ext uri="{9D8B030D-6E8A-4147-A177-3AD203B41FA5}">
                      <a16:colId xmlns:a16="http://schemas.microsoft.com/office/drawing/2014/main" xmlns="" val="20004"/>
                    </a:ext>
                  </a:extLst>
                </a:gridCol>
              </a:tblGrid>
              <a:tr h="475635">
                <a:tc rowSpan="2">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Forest type</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Area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ABG biomass</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rowSpan="2">
                  <a:txBody>
                    <a:bodyPr/>
                    <a:lstStyle/>
                    <a:p>
                      <a:pPr algn="ctr" fontAlgn="ctr"/>
                      <a:r>
                        <a:rPr lang="en-US" sz="1900" b="1" u="none" strike="noStrike">
                          <a:latin typeface="Arial Unicode MS" pitchFamily="34" charset="-128"/>
                          <a:ea typeface="Arial Unicode MS" pitchFamily="34" charset="-128"/>
                          <a:cs typeface="Arial Unicode MS" pitchFamily="34" charset="-128"/>
                        </a:rPr>
                        <a:t>carbon fraction</a:t>
                      </a:r>
                      <a:endParaRPr lang="en-US" sz="1900" b="1"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carbon stock</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0"/>
                  </a:ext>
                </a:extLst>
              </a:tr>
              <a:tr h="475635">
                <a:tc vMerge="1">
                  <a:txBody>
                    <a:bodyPr/>
                    <a:lstStyle/>
                    <a:p>
                      <a:endParaRPr lang="th-TH"/>
                    </a:p>
                  </a:txBody>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 (10</a:t>
                      </a:r>
                      <a:r>
                        <a:rPr lang="en-US" sz="1900" b="1" u="none" strike="noStrike" baseline="30000" dirty="0">
                          <a:latin typeface="Arial Unicode MS" pitchFamily="34" charset="-128"/>
                          <a:ea typeface="Arial Unicode MS" pitchFamily="34" charset="-128"/>
                          <a:cs typeface="Arial Unicode MS" pitchFamily="34" charset="-128"/>
                        </a:rPr>
                        <a:t>3</a:t>
                      </a:r>
                      <a:r>
                        <a:rPr lang="en-US" sz="1900" b="1" u="none" strike="noStrike" dirty="0">
                          <a:latin typeface="Arial Unicode MS" pitchFamily="34" charset="-128"/>
                          <a:ea typeface="Arial Unicode MS" pitchFamily="34" charset="-128"/>
                          <a:cs typeface="Arial Unicode MS" pitchFamily="34" charset="-128"/>
                        </a:rPr>
                        <a:t> ha)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 (t/ha)</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tc vMerge="1">
                  <a:txBody>
                    <a:bodyPr/>
                    <a:lstStyle/>
                    <a:p>
                      <a:endParaRPr lang="th-TH"/>
                    </a:p>
                  </a:txBody>
                  <a:tcPr/>
                </a:tc>
                <a:tc>
                  <a:txBody>
                    <a:bodyPr/>
                    <a:lstStyle/>
                    <a:p>
                      <a:pPr algn="ctr" fontAlgn="ctr"/>
                      <a:r>
                        <a:rPr lang="en-US" sz="1900" b="1" u="none" strike="noStrike" dirty="0">
                          <a:latin typeface="Arial Unicode MS" pitchFamily="34" charset="-128"/>
                          <a:ea typeface="Arial Unicode MS" pitchFamily="34" charset="-128"/>
                          <a:cs typeface="Arial Unicode MS" pitchFamily="34" charset="-128"/>
                        </a:rPr>
                        <a:t>(10</a:t>
                      </a:r>
                      <a:r>
                        <a:rPr lang="en-US" sz="1900" b="1" u="none" strike="noStrike" baseline="30000" dirty="0">
                          <a:latin typeface="Arial Unicode MS" pitchFamily="34" charset="-128"/>
                          <a:ea typeface="Arial Unicode MS" pitchFamily="34" charset="-128"/>
                          <a:cs typeface="Arial Unicode MS" pitchFamily="34" charset="-128"/>
                        </a:rPr>
                        <a:t>3</a:t>
                      </a:r>
                      <a:r>
                        <a:rPr lang="en-US" sz="1900" b="1" u="none" strike="noStrike" dirty="0">
                          <a:latin typeface="Arial Unicode MS" pitchFamily="34" charset="-128"/>
                          <a:ea typeface="Arial Unicode MS" pitchFamily="34" charset="-128"/>
                          <a:cs typeface="Arial Unicode MS" pitchFamily="34" charset="-128"/>
                        </a:rPr>
                        <a:t>tC)</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0001"/>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Evergreen</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5,371.75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rtl="0" fontAlgn="t"/>
                      <a:r>
                        <a:rPr lang="th-TH" sz="1900" b="0" i="0" u="none" strike="noStrike" dirty="0">
                          <a:solidFill>
                            <a:srgbClr val="000000"/>
                          </a:solidFill>
                          <a:latin typeface="Arial Unicode MS" pitchFamily="34" charset="-128"/>
                          <a:ea typeface="Arial Unicode MS" pitchFamily="34" charset="-128"/>
                          <a:cs typeface="Arial Unicode MS" pitchFamily="34" charset="-128"/>
                        </a:rPr>
                        <a:t>238.23</a:t>
                      </a:r>
                    </a:p>
                  </a:txBody>
                  <a:tcPr marL="9525" marR="9525" marT="9525" marB="0">
                    <a:solidFill>
                      <a:schemeClr val="accent5">
                        <a:lumMod val="20000"/>
                        <a:lumOff val="80000"/>
                      </a:schemeClr>
                    </a:solidFill>
                  </a:tcPr>
                </a:tc>
                <a:tc>
                  <a:txBody>
                    <a:bodyPr/>
                    <a:lstStyle/>
                    <a:p>
                      <a:pPr algn="r" rtl="0" fontAlgn="t"/>
                      <a:r>
                        <a:rPr lang="th-TH" sz="1900" b="0" i="0" u="none" strike="noStrike">
                          <a:solidFill>
                            <a:srgbClr val="000000"/>
                          </a:solidFill>
                          <a:latin typeface="Arial Unicode MS" pitchFamily="34" charset="-128"/>
                          <a:ea typeface="Arial Unicode MS" pitchFamily="34" charset="-128"/>
                          <a:cs typeface="Arial Unicode MS" pitchFamily="34" charset="-128"/>
                        </a:rPr>
                        <a:t>0.48</a:t>
                      </a:r>
                    </a:p>
                  </a:txBody>
                  <a:tcPr marL="9525" marR="9525" marT="9525" marB="0">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614,261.19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2"/>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Mangrove</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323.59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rtl="0" fontAlgn="t"/>
                      <a:r>
                        <a:rPr lang="th-TH" sz="1900" b="0" i="0" u="none" strike="noStrike" dirty="0">
                          <a:solidFill>
                            <a:srgbClr val="000000"/>
                          </a:solidFill>
                          <a:latin typeface="Arial Unicode MS" pitchFamily="34" charset="-128"/>
                          <a:ea typeface="Arial Unicode MS" pitchFamily="34" charset="-128"/>
                          <a:cs typeface="Arial Unicode MS" pitchFamily="34" charset="-128"/>
                        </a:rPr>
                        <a:t>173.7</a:t>
                      </a:r>
                    </a:p>
                  </a:txBody>
                  <a:tcPr marL="9525" marR="9525" marT="9525" marB="0">
                    <a:solidFill>
                      <a:schemeClr val="accent5">
                        <a:lumMod val="20000"/>
                        <a:lumOff val="80000"/>
                      </a:schemeClr>
                    </a:solidFill>
                  </a:tcPr>
                </a:tc>
                <a:tc>
                  <a:txBody>
                    <a:bodyPr/>
                    <a:lstStyle/>
                    <a:p>
                      <a:pPr algn="r" rtl="0" fontAlgn="t"/>
                      <a:r>
                        <a:rPr lang="th-TH" sz="1900" b="0" i="0" u="none" strike="noStrike">
                          <a:solidFill>
                            <a:srgbClr val="000000"/>
                          </a:solidFill>
                          <a:latin typeface="Arial Unicode MS" pitchFamily="34" charset="-128"/>
                          <a:ea typeface="Arial Unicode MS" pitchFamily="34" charset="-128"/>
                          <a:cs typeface="Arial Unicode MS" pitchFamily="34" charset="-128"/>
                        </a:rPr>
                        <a:t>0.47</a:t>
                      </a:r>
                    </a:p>
                  </a:txBody>
                  <a:tcPr marL="9525" marR="9525" marT="9525" marB="0">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26,417.89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3"/>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Mixed Deciduous</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9,420.51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rtl="0" fontAlgn="t"/>
                      <a:r>
                        <a:rPr lang="th-TH" sz="1900" b="0" i="0" u="none" strike="noStrike" dirty="0">
                          <a:solidFill>
                            <a:srgbClr val="000000"/>
                          </a:solidFill>
                          <a:latin typeface="Arial Unicode MS" pitchFamily="34" charset="-128"/>
                          <a:ea typeface="Arial Unicode MS" pitchFamily="34" charset="-128"/>
                          <a:cs typeface="Arial Unicode MS" pitchFamily="34" charset="-128"/>
                        </a:rPr>
                        <a:t>197.6</a:t>
                      </a:r>
                    </a:p>
                  </a:txBody>
                  <a:tcPr marL="9525" marR="9525" marT="9525" marB="0">
                    <a:solidFill>
                      <a:schemeClr val="accent5">
                        <a:lumMod val="20000"/>
                        <a:lumOff val="80000"/>
                      </a:schemeClr>
                    </a:solidFill>
                  </a:tcPr>
                </a:tc>
                <a:tc>
                  <a:txBody>
                    <a:bodyPr/>
                    <a:lstStyle/>
                    <a:p>
                      <a:pPr algn="r" rtl="0" fontAlgn="t"/>
                      <a:r>
                        <a:rPr lang="th-TH" sz="1900" b="0" i="0" u="none" strike="noStrike">
                          <a:solidFill>
                            <a:srgbClr val="000000"/>
                          </a:solidFill>
                          <a:latin typeface="Arial Unicode MS" pitchFamily="34" charset="-128"/>
                          <a:ea typeface="Arial Unicode MS" pitchFamily="34" charset="-128"/>
                          <a:cs typeface="Arial Unicode MS" pitchFamily="34" charset="-128"/>
                        </a:rPr>
                        <a:t>0.49</a:t>
                      </a:r>
                    </a:p>
                  </a:txBody>
                  <a:tcPr marL="9525" marR="9525" marT="9525" marB="0">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912,131.85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4"/>
                  </a:ext>
                </a:extLst>
              </a:tr>
              <a:tr h="475635">
                <a:tc>
                  <a:txBody>
                    <a:bodyPr/>
                    <a:lstStyle/>
                    <a:p>
                      <a:pPr algn="just" fontAlgn="b"/>
                      <a:r>
                        <a:rPr lang="en-US" sz="1900" u="none" strike="noStrike" dirty="0">
                          <a:latin typeface="Arial Unicode MS" pitchFamily="34" charset="-128"/>
                          <a:ea typeface="Arial Unicode MS" pitchFamily="34" charset="-128"/>
                          <a:cs typeface="Arial Unicode MS" pitchFamily="34" charset="-128"/>
                        </a:rPr>
                        <a:t>Dry </a:t>
                      </a:r>
                      <a:r>
                        <a:rPr lang="en-US" sz="1900" u="none" strike="noStrike" dirty="0" err="1">
                          <a:latin typeface="Arial Unicode MS" pitchFamily="34" charset="-128"/>
                          <a:ea typeface="Arial Unicode MS" pitchFamily="34" charset="-128"/>
                          <a:cs typeface="Arial Unicode MS" pitchFamily="34" charset="-128"/>
                        </a:rPr>
                        <a:t>dipterocarp</a:t>
                      </a:r>
                      <a:endParaRPr lang="en-US"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fontAlgn="b"/>
                      <a:r>
                        <a:rPr lang="th-TH" sz="1900" u="none" strike="noStrike" dirty="0">
                          <a:latin typeface="Arial Unicode MS" pitchFamily="34" charset="-128"/>
                          <a:ea typeface="Arial Unicode MS" pitchFamily="34" charset="-128"/>
                          <a:cs typeface="Arial Unicode MS" pitchFamily="34" charset="-128"/>
                        </a:rPr>
                        <a:t>   2,093.72 </a:t>
                      </a:r>
                      <a:endParaRPr lang="th-TH" sz="19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b">
                    <a:solidFill>
                      <a:schemeClr val="accent5">
                        <a:lumMod val="20000"/>
                        <a:lumOff val="80000"/>
                      </a:schemeClr>
                    </a:solidFill>
                  </a:tcPr>
                </a:tc>
                <a:tc>
                  <a:txBody>
                    <a:bodyPr/>
                    <a:lstStyle/>
                    <a:p>
                      <a:pPr algn="r" rtl="0" fontAlgn="t"/>
                      <a:r>
                        <a:rPr lang="th-TH" sz="1900" b="0" i="0" u="none" strike="noStrike" dirty="0">
                          <a:solidFill>
                            <a:srgbClr val="000000"/>
                          </a:solidFill>
                          <a:latin typeface="Arial Unicode MS" pitchFamily="34" charset="-128"/>
                          <a:ea typeface="Arial Unicode MS" pitchFamily="34" charset="-128"/>
                          <a:cs typeface="Arial Unicode MS" pitchFamily="34" charset="-128"/>
                        </a:rPr>
                        <a:t>106.41</a:t>
                      </a:r>
                    </a:p>
                  </a:txBody>
                  <a:tcPr marL="9525" marR="9525" marT="9525" marB="0">
                    <a:solidFill>
                      <a:schemeClr val="accent5">
                        <a:lumMod val="20000"/>
                        <a:lumOff val="80000"/>
                      </a:schemeClr>
                    </a:solidFill>
                  </a:tcPr>
                </a:tc>
                <a:tc>
                  <a:txBody>
                    <a:bodyPr/>
                    <a:lstStyle/>
                    <a:p>
                      <a:pPr algn="r" rtl="0" fontAlgn="t"/>
                      <a:r>
                        <a:rPr lang="th-TH" sz="1900" b="0" i="0" u="none" strike="noStrike" dirty="0">
                          <a:solidFill>
                            <a:srgbClr val="000000"/>
                          </a:solidFill>
                          <a:latin typeface="Arial Unicode MS" pitchFamily="34" charset="-128"/>
                          <a:ea typeface="Arial Unicode MS" pitchFamily="34" charset="-128"/>
                          <a:cs typeface="Arial Unicode MS" pitchFamily="34" charset="-128"/>
                        </a:rPr>
                        <a:t>0.51</a:t>
                      </a:r>
                    </a:p>
                  </a:txBody>
                  <a:tcPr marL="9525" marR="9525" marT="9525" marB="0">
                    <a:solidFill>
                      <a:schemeClr val="accent5">
                        <a:lumMod val="20000"/>
                        <a:lumOff val="80000"/>
                      </a:schemeClr>
                    </a:solidFill>
                  </a:tcPr>
                </a:tc>
                <a:tc>
                  <a:txBody>
                    <a:bodyPr/>
                    <a:lstStyle/>
                    <a:p>
                      <a:pPr algn="l" fontAlgn="ctr"/>
                      <a:r>
                        <a:rPr lang="th-TH" sz="1900" b="0" i="0" u="none" strike="noStrike">
                          <a:solidFill>
                            <a:srgbClr val="000000"/>
                          </a:solidFill>
                          <a:latin typeface="Arial Unicode MS" pitchFamily="34" charset="-128"/>
                          <a:ea typeface="Arial Unicode MS" pitchFamily="34" charset="-128"/>
                          <a:cs typeface="Arial Unicode MS" pitchFamily="34" charset="-128"/>
                        </a:rPr>
                        <a:t>    113,624.46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5"/>
                  </a:ext>
                </a:extLst>
              </a:tr>
              <a:tr h="475635">
                <a:tc>
                  <a:txBody>
                    <a:bodyPr/>
                    <a:lstStyle/>
                    <a:p>
                      <a:pPr algn="l" fontAlgn="ctr"/>
                      <a:r>
                        <a:rPr lang="en-US" sz="1900" b="1" u="none" strike="noStrike" dirty="0">
                          <a:latin typeface="Arial Unicode MS" pitchFamily="34" charset="-128"/>
                          <a:ea typeface="Arial Unicode MS" pitchFamily="34" charset="-128"/>
                          <a:cs typeface="Arial Unicode MS" pitchFamily="34" charset="-128"/>
                        </a:rPr>
                        <a:t>Total</a:t>
                      </a:r>
                      <a:endParaRPr lang="en-US"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r" fontAlgn="ctr"/>
                      <a:r>
                        <a:rPr lang="th-TH" sz="1900" b="1" u="none" strike="noStrike" dirty="0">
                          <a:latin typeface="Arial Unicode MS" pitchFamily="34" charset="-128"/>
                          <a:ea typeface="Arial Unicode MS" pitchFamily="34" charset="-128"/>
                          <a:cs typeface="Arial Unicode MS" pitchFamily="34" charset="-128"/>
                        </a:rPr>
                        <a:t> 17,209.58 </a:t>
                      </a:r>
                      <a:endParaRPr lang="th-TH" sz="1900" b="1"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solidFill>
                      <a:schemeClr val="accent5">
                        <a:lumMod val="20000"/>
                        <a:lumOff val="80000"/>
                      </a:schemeClr>
                    </a:solidFill>
                  </a:tcPr>
                </a:tc>
                <a:tc>
                  <a:txBody>
                    <a:bodyPr/>
                    <a:lstStyle/>
                    <a:p>
                      <a:pPr algn="l" fontAlgn="ctr"/>
                      <a:r>
                        <a:rPr lang="th-TH" sz="1900" b="1" i="0" u="none" strike="noStrike" dirty="0">
                          <a:solidFill>
                            <a:srgbClr val="000000"/>
                          </a:solidFill>
                          <a:latin typeface="Arial Unicode MS" pitchFamily="34" charset="-128"/>
                          <a:ea typeface="Arial Unicode MS" pitchFamily="34" charset="-128"/>
                          <a:cs typeface="Arial Unicode MS" pitchFamily="34" charset="-128"/>
                        </a:rPr>
                        <a:t> 1,666,435.39 </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1966687" y="1480460"/>
            <a:ext cx="8311121" cy="830997"/>
          </a:xfrm>
          <a:prstGeom prst="rect">
            <a:avLst/>
          </a:prstGeom>
          <a:noFill/>
        </p:spPr>
        <p:txBody>
          <a:bodyPr wrap="none" rtlCol="0">
            <a:spAutoFit/>
          </a:bodyPr>
          <a:lstStyle/>
          <a:p>
            <a:r>
              <a:rPr lang="en-US" sz="2400" dirty="0">
                <a:latin typeface="Arial" pitchFamily="34" charset="0"/>
                <a:cs typeface="Arial" pitchFamily="34" charset="0"/>
              </a:rPr>
              <a:t>Carbon stock in aboveground biomass of forest in Thailand </a:t>
            </a:r>
            <a:br>
              <a:rPr lang="en-US" sz="2400" dirty="0">
                <a:latin typeface="Arial" pitchFamily="34" charset="0"/>
                <a:cs typeface="Arial" pitchFamily="34" charset="0"/>
              </a:rPr>
            </a:br>
            <a:r>
              <a:rPr lang="en-US" sz="2400" dirty="0">
                <a:latin typeface="Arial" pitchFamily="34" charset="0"/>
                <a:cs typeface="Arial" pitchFamily="34" charset="0"/>
              </a:rPr>
              <a:t>in  2008 (Tier 2)</a:t>
            </a:r>
            <a:endParaRPr lang="th-TH" sz="2400" dirty="0">
              <a:latin typeface="Arial" pitchFamily="34" charset="0"/>
            </a:endParaRPr>
          </a:p>
        </p:txBody>
      </p:sp>
    </p:spTree>
    <p:extLst>
      <p:ext uri="{BB962C8B-B14F-4D97-AF65-F5344CB8AC3E}">
        <p14:creationId xmlns:p14="http://schemas.microsoft.com/office/powerpoint/2010/main" val="261835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GB" dirty="0">
                <a:latin typeface="Arial" pitchFamily="34" charset="0"/>
                <a:cs typeface="Arial" pitchFamily="34" charset="0"/>
              </a:rPr>
              <a:t>The IPCC, an advisory body to UNFCCC, plays an important role providing scientific and technical guidance on all aspects of climate change including national greenhouse gases inventories </a:t>
            </a:r>
          </a:p>
          <a:p>
            <a:r>
              <a:rPr lang="en-US" dirty="0">
                <a:latin typeface="Arial" pitchFamily="34" charset="0"/>
                <a:cs typeface="Arial" pitchFamily="34" charset="0"/>
              </a:rPr>
              <a:t>Good practice guidelines, such as TACCC for carbon accounting are essential to developing a credible and verifiable monitoring system</a:t>
            </a:r>
          </a:p>
          <a:p>
            <a:r>
              <a:rPr lang="en-US" dirty="0">
                <a:latin typeface="Arial" pitchFamily="34" charset="0"/>
                <a:cs typeface="Arial" pitchFamily="34" charset="0"/>
              </a:rPr>
              <a:t>The IPCC approaches and tier system of carbon accounting is based on available data and capacity. Values used in carbon calculations range from global defaults (Tier 1) to local defaults (Tier 2) and to repeated inventories and calibrated models (Tier 3)</a:t>
            </a:r>
          </a:p>
          <a:p>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AB463A62-42B6-4A70-8BD8-588E99860728}" type="slidenum">
              <a:rPr lang="th-TH" smtClean="0"/>
              <a:pPr/>
              <a:t>39</a:t>
            </a:fld>
            <a:endParaRPr lang="th-TH"/>
          </a:p>
        </p:txBody>
      </p:sp>
      <p:sp>
        <p:nvSpPr>
          <p:cNvPr id="5" name="Title 4"/>
          <p:cNvSpPr>
            <a:spLocks noGrp="1"/>
          </p:cNvSpPr>
          <p:nvPr>
            <p:ph type="title"/>
          </p:nvPr>
        </p:nvSpPr>
        <p:spPr/>
        <p:txBody>
          <a:bodyPr/>
          <a:lstStyle/>
          <a:p>
            <a:r>
              <a:rPr lang="en-US" b="1" dirty="0">
                <a:effectLst/>
              </a:rPr>
              <a:t>Take Home Message</a:t>
            </a:r>
          </a:p>
        </p:txBody>
      </p:sp>
    </p:spTree>
    <p:extLst>
      <p:ext uri="{BB962C8B-B14F-4D97-AF65-F5344CB8AC3E}">
        <p14:creationId xmlns:p14="http://schemas.microsoft.com/office/powerpoint/2010/main" val="352815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3391934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41" y="1405053"/>
            <a:ext cx="11646634" cy="5285679"/>
          </a:xfrm>
        </p:spPr>
        <p:txBody>
          <a:bodyPr>
            <a:noAutofit/>
          </a:bodyPr>
          <a:lstStyle/>
          <a:p>
            <a:r>
              <a:rPr lang="de-DE" sz="1800" dirty="0"/>
              <a:t>USAID. 2015. USAID LEAF‘s </a:t>
            </a:r>
            <a:r>
              <a:rPr lang="en-US" sz="1800" i="1" dirty="0"/>
              <a:t>Climate Change Curriculum</a:t>
            </a:r>
            <a:r>
              <a:rPr lang="en-US" sz="1800" dirty="0"/>
              <a:t>. USAID Lowering Emissions in Asia Forests Program (USAID LEAF). </a:t>
            </a:r>
            <a:r>
              <a:rPr lang="en-US" sz="1800" dirty="0" err="1"/>
              <a:t>Winrock</a:t>
            </a:r>
            <a:r>
              <a:rPr lang="en-US" sz="1800" dirty="0"/>
              <a:t> International and US Forest Service. Bangkok, Thailand.</a:t>
            </a:r>
          </a:p>
          <a:p>
            <a:r>
              <a:rPr lang="en-US" sz="1800" dirty="0">
                <a:cs typeface="Arial" pitchFamily="34" charset="0"/>
              </a:rPr>
              <a:t>Watson, C. 2009. Forest carbon accounting: overview &amp; principles. UNDP: CDM Capacity Development in Eastern and Southern Africa. Available Source: </a:t>
            </a:r>
            <a:r>
              <a:rPr lang="en-US" sz="1800" dirty="0">
                <a:cs typeface="Arial" pitchFamily="34" charset="0"/>
                <a:hlinkClick r:id="rId3"/>
              </a:rPr>
              <a:t>http://www.undp.org/climatechange/carbon-finance/Docs/Forest%20Carbon%20Accounting%20-%20Overview%20&amp;%20Principles.pdf</a:t>
            </a:r>
            <a:r>
              <a:rPr lang="en-US" sz="1800" dirty="0">
                <a:cs typeface="Arial" pitchFamily="34" charset="0"/>
              </a:rPr>
              <a:t> </a:t>
            </a:r>
          </a:p>
          <a:p>
            <a:r>
              <a:rPr lang="en-US" sz="1800" dirty="0">
                <a:cs typeface="Arial" pitchFamily="34" charset="0"/>
              </a:rPr>
              <a:t>IPCC website: </a:t>
            </a:r>
            <a:r>
              <a:rPr lang="en-US" sz="1800" dirty="0">
                <a:cs typeface="Arial" pitchFamily="34" charset="0"/>
                <a:hlinkClick r:id="rId4"/>
              </a:rPr>
              <a:t>http://www.ipcc.ch</a:t>
            </a:r>
            <a:r>
              <a:rPr lang="en-US" sz="1800" dirty="0">
                <a:cs typeface="Arial" pitchFamily="34" charset="0"/>
              </a:rPr>
              <a:t> </a:t>
            </a:r>
          </a:p>
          <a:p>
            <a:r>
              <a:rPr lang="en-US" sz="1800" b="1" dirty="0">
                <a:solidFill>
                  <a:schemeClr val="tx1"/>
                </a:solidFill>
                <a:cs typeface="Arial" pitchFamily="34" charset="0"/>
              </a:rPr>
              <a:t>1996 IPCC Revised Guidelines for National Greenhouse Gas Inventory:  </a:t>
            </a:r>
            <a:r>
              <a:rPr lang="en-US" sz="1800" dirty="0">
                <a:solidFill>
                  <a:schemeClr val="tx1"/>
                </a:solidFill>
                <a:cs typeface="Arial" pitchFamily="34" charset="0"/>
                <a:hlinkClick r:id="rId5"/>
              </a:rPr>
              <a:t>http://www.ipcc-nggip.iges.or.jp/public/gl/invs1.html</a:t>
            </a:r>
            <a:r>
              <a:rPr lang="en-US" sz="1800" dirty="0">
                <a:solidFill>
                  <a:schemeClr val="tx1"/>
                </a:solidFill>
                <a:cs typeface="Arial" pitchFamily="34" charset="0"/>
              </a:rPr>
              <a:t> </a:t>
            </a:r>
          </a:p>
          <a:p>
            <a:pPr>
              <a:lnSpc>
                <a:spcPct val="90000"/>
              </a:lnSpc>
            </a:pPr>
            <a:r>
              <a:rPr lang="en-US" altLang="ja-JP" sz="1800" dirty="0">
                <a:solidFill>
                  <a:schemeClr val="tx1"/>
                </a:solidFill>
                <a:cs typeface="Arial" pitchFamily="34" charset="0"/>
              </a:rPr>
              <a:t>2000</a:t>
            </a:r>
            <a:r>
              <a:rPr lang="th-TH" altLang="ja-JP" sz="1800" dirty="0">
                <a:solidFill>
                  <a:schemeClr val="tx1"/>
                </a:solidFill>
              </a:rPr>
              <a:t> </a:t>
            </a:r>
            <a:r>
              <a:rPr lang="en-US" altLang="ja-JP" sz="1800" dirty="0">
                <a:solidFill>
                  <a:schemeClr val="tx1"/>
                </a:solidFill>
                <a:cs typeface="Arial" pitchFamily="34" charset="0"/>
              </a:rPr>
              <a:t>IPCC Good Practice Guidance (GPG) and Uncertainty Management in National Greenhouse  Gas Inventories</a:t>
            </a:r>
            <a:r>
              <a:rPr lang="en-US" altLang="ja-JP" sz="1800" dirty="0">
                <a:cs typeface="Arial" pitchFamily="34" charset="0"/>
              </a:rPr>
              <a:t>: </a:t>
            </a:r>
            <a:r>
              <a:rPr lang="en-US" altLang="ja-JP" sz="1800" dirty="0">
                <a:cs typeface="Arial" pitchFamily="34" charset="0"/>
                <a:hlinkClick r:id="rId6"/>
              </a:rPr>
              <a:t>http://www.ipcc-nggip.iges.or.jp/public/gp/english/index.html</a:t>
            </a:r>
            <a:r>
              <a:rPr lang="en-US" altLang="ja-JP" sz="1800" dirty="0">
                <a:cs typeface="Arial" pitchFamily="34" charset="0"/>
              </a:rPr>
              <a:t> </a:t>
            </a:r>
            <a:endParaRPr lang="th-TH" altLang="ja-JP" sz="1800" dirty="0">
              <a:solidFill>
                <a:schemeClr val="tx1"/>
              </a:solidFill>
            </a:endParaRPr>
          </a:p>
          <a:p>
            <a:pPr>
              <a:lnSpc>
                <a:spcPct val="90000"/>
              </a:lnSpc>
            </a:pPr>
            <a:r>
              <a:rPr lang="en-US" altLang="ja-JP" sz="1800" b="1" dirty="0">
                <a:solidFill>
                  <a:schemeClr val="tx1"/>
                </a:solidFill>
                <a:cs typeface="Arial" pitchFamily="34" charset="0"/>
              </a:rPr>
              <a:t>2003 Good Practice Guidance (GPG) for Land Use, Land-Use Change and Forestry</a:t>
            </a:r>
            <a:r>
              <a:rPr lang="en-US" altLang="ja-JP" sz="1800" b="1" dirty="0">
                <a:cs typeface="Arial" pitchFamily="34" charset="0"/>
              </a:rPr>
              <a:t>: </a:t>
            </a:r>
            <a:r>
              <a:rPr lang="en-US" altLang="ja-JP" sz="1800" dirty="0">
                <a:cs typeface="Arial" pitchFamily="34" charset="0"/>
                <a:hlinkClick r:id="rId7"/>
              </a:rPr>
              <a:t>http://www.ipcc-nggip.iges.or.jp/public/gpglulucf/gpglulucf.html</a:t>
            </a:r>
            <a:r>
              <a:rPr lang="en-US" altLang="ja-JP" sz="1800" dirty="0">
                <a:cs typeface="Arial" pitchFamily="34" charset="0"/>
              </a:rPr>
              <a:t> </a:t>
            </a:r>
            <a:endParaRPr lang="th-TH" altLang="ja-JP" sz="1800" dirty="0">
              <a:solidFill>
                <a:schemeClr val="tx1"/>
              </a:solidFill>
            </a:endParaRPr>
          </a:p>
          <a:p>
            <a:pPr>
              <a:lnSpc>
                <a:spcPct val="90000"/>
              </a:lnSpc>
            </a:pPr>
            <a:r>
              <a:rPr lang="en-US" sz="1800" b="1" dirty="0">
                <a:solidFill>
                  <a:schemeClr val="tx1"/>
                </a:solidFill>
                <a:cs typeface="Arial" pitchFamily="34" charset="0"/>
              </a:rPr>
              <a:t>2006 IPCC Revised Guidelines for National Greenhouse Gas Inventory</a:t>
            </a:r>
            <a:r>
              <a:rPr lang="en-US" sz="1800" b="1" dirty="0">
                <a:cs typeface="Arial" pitchFamily="34" charset="0"/>
              </a:rPr>
              <a:t>: </a:t>
            </a:r>
            <a:r>
              <a:rPr lang="en-US" sz="1800" dirty="0">
                <a:cs typeface="Arial" pitchFamily="34" charset="0"/>
                <a:hlinkClick r:id="rId8"/>
              </a:rPr>
              <a:t>http://www.ipcc-nggip.iges.or.jp/public/2006gl/</a:t>
            </a:r>
            <a:r>
              <a:rPr lang="en-US" sz="1800" dirty="0">
                <a:cs typeface="Arial" pitchFamily="34" charset="0"/>
              </a:rPr>
              <a:t> </a:t>
            </a:r>
            <a:endParaRPr lang="th-TH" sz="1800" dirty="0">
              <a:solidFill>
                <a:schemeClr val="tx1"/>
              </a:solidFill>
            </a:endParaRPr>
          </a:p>
          <a:p>
            <a:pPr marL="274320" lvl="1">
              <a:buClr>
                <a:schemeClr val="accent1"/>
              </a:buClr>
            </a:pPr>
            <a:endParaRPr lang="th-TH" sz="1800" b="1" dirty="0">
              <a:solidFill>
                <a:schemeClr val="tx1"/>
              </a:solidFill>
            </a:endParaRPr>
          </a:p>
          <a:p>
            <a:endParaRPr lang="en-US" sz="1800" dirty="0">
              <a:cs typeface="Arial" pitchFamily="34" charset="0"/>
            </a:endParaRPr>
          </a:p>
          <a:p>
            <a:endParaRPr lang="en-US" sz="1800" dirty="0">
              <a:cs typeface="Arial" pitchFamily="34" charset="0"/>
            </a:endParaRPr>
          </a:p>
          <a:p>
            <a:endParaRPr lang="th-TH" sz="1800" dirty="0"/>
          </a:p>
        </p:txBody>
      </p:sp>
      <p:sp>
        <p:nvSpPr>
          <p:cNvPr id="4" name="Title 3"/>
          <p:cNvSpPr>
            <a:spLocks noGrp="1"/>
          </p:cNvSpPr>
          <p:nvPr>
            <p:ph type="title"/>
          </p:nvPr>
        </p:nvSpPr>
        <p:spPr/>
        <p:txBody>
          <a:bodyPr/>
          <a:lstStyle/>
          <a:p>
            <a:r>
              <a:rPr lang="en-US" dirty="0"/>
              <a:t>References and Resources</a:t>
            </a:r>
          </a:p>
        </p:txBody>
      </p:sp>
    </p:spTree>
    <p:extLst>
      <p:ext uri="{BB962C8B-B14F-4D97-AF65-F5344CB8AC3E}">
        <p14:creationId xmlns:p14="http://schemas.microsoft.com/office/powerpoint/2010/main" val="119237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189922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16781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buNone/>
            </a:pPr>
            <a:r>
              <a:rPr lang="en-US" sz="2800" i="1" dirty="0"/>
              <a:t>At the end of this session, students will be able to:</a:t>
            </a:r>
          </a:p>
          <a:p>
            <a:pPr lvl="0" fontAlgn="base"/>
            <a:r>
              <a:rPr lang="en-US" sz="2800" dirty="0"/>
              <a:t>Explain the importance of IPCC and UNFCCC to forest carbon accounting</a:t>
            </a:r>
          </a:p>
          <a:p>
            <a:pPr lvl="0" fontAlgn="base"/>
            <a:r>
              <a:rPr lang="en-US" sz="2800" dirty="0"/>
              <a:t>Describe the characteristics of  good practices for carbon measurement and monitoring</a:t>
            </a:r>
          </a:p>
          <a:p>
            <a:pPr lvl="0" fontAlgn="base"/>
            <a:r>
              <a:rPr lang="en-US" sz="2800" dirty="0"/>
              <a:t>Identify the IPCC approaches and tier system of carbon accounting</a:t>
            </a:r>
          </a:p>
          <a:p>
            <a:r>
              <a:rPr lang="en-US" sz="2800" dirty="0"/>
              <a:t>Relate to the current situation of the national greenhouse gas inventory in Bangladesh</a:t>
            </a:r>
            <a:endParaRPr lang="en-US" altLang="ja-JP" sz="2800" dirty="0">
              <a:solidFill>
                <a:schemeClr val="tx1"/>
              </a:solidFill>
              <a:cs typeface="Arial" pitchFamily="34" charset="0"/>
            </a:endParaRPr>
          </a:p>
          <a:p>
            <a:endParaRPr lang="en-US" sz="2800" dirty="0"/>
          </a:p>
        </p:txBody>
      </p:sp>
      <p:sp>
        <p:nvSpPr>
          <p:cNvPr id="5" name="Title 4"/>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53360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b="1" dirty="0"/>
              <a:t>What is the UNFCCC</a:t>
            </a:r>
          </a:p>
          <a:p>
            <a:r>
              <a:rPr lang="en-US" sz="2800" b="1" dirty="0"/>
              <a:t>What is the IPCC?</a:t>
            </a:r>
          </a:p>
        </p:txBody>
      </p:sp>
      <p:sp>
        <p:nvSpPr>
          <p:cNvPr id="5" name="Title 4"/>
          <p:cNvSpPr>
            <a:spLocks noGrp="1"/>
          </p:cNvSpPr>
          <p:nvPr>
            <p:ph type="title"/>
          </p:nvPr>
        </p:nvSpPr>
        <p:spPr/>
        <p:txBody>
          <a:bodyPr/>
          <a:lstStyle/>
          <a:p>
            <a:r>
              <a:rPr lang="en-US" dirty="0"/>
              <a:t>Key Players</a:t>
            </a:r>
          </a:p>
        </p:txBody>
      </p:sp>
      <p:pic>
        <p:nvPicPr>
          <p:cNvPr id="147457" name="Picture 1" descr="C:\Users\Kob\AppData\Local\Microsoft\Windows\Temporary Internet Files\Content.IE5\JUE1XANO\MC900441902[1].wmf"/>
          <p:cNvPicPr>
            <a:picLocks noChangeAspect="1" noChangeArrowheads="1"/>
          </p:cNvPicPr>
          <p:nvPr/>
        </p:nvPicPr>
        <p:blipFill>
          <a:blip r:embed="rId3" cstate="print"/>
          <a:srcRect/>
          <a:stretch>
            <a:fillRect/>
          </a:stretch>
        </p:blipFill>
        <p:spPr bwMode="auto">
          <a:xfrm>
            <a:off x="7053379" y="1928666"/>
            <a:ext cx="3075070" cy="3633590"/>
          </a:xfrm>
          <a:prstGeom prst="rect">
            <a:avLst/>
          </a:prstGeom>
          <a:noFill/>
        </p:spPr>
      </p:pic>
      <p:sp>
        <p:nvSpPr>
          <p:cNvPr id="3" name="TextBox 2"/>
          <p:cNvSpPr txBox="1"/>
          <p:nvPr/>
        </p:nvSpPr>
        <p:spPr>
          <a:xfrm>
            <a:off x="1981201" y="3520935"/>
            <a:ext cx="4956717" cy="1514261"/>
          </a:xfrm>
          <a:prstGeom prst="rect">
            <a:avLst/>
          </a:prstGeom>
          <a:noFill/>
        </p:spPr>
        <p:txBody>
          <a:bodyPr wrap="square" rtlCol="0">
            <a:spAutoFit/>
          </a:bodyPr>
          <a:lstStyle/>
          <a:p>
            <a:pPr>
              <a:lnSpc>
                <a:spcPct val="110000"/>
              </a:lnSpc>
              <a:spcBef>
                <a:spcPts val="300"/>
              </a:spcBef>
              <a:spcAft>
                <a:spcPts val="300"/>
              </a:spcAft>
            </a:pPr>
            <a:r>
              <a:rPr lang="en-US" sz="2800" b="1" dirty="0">
                <a:solidFill>
                  <a:schemeClr val="accent6">
                    <a:lumMod val="75000"/>
                  </a:schemeClr>
                </a:solidFill>
                <a:effectLst>
                  <a:outerShdw blurRad="38100" dist="38100" dir="2700000" algn="tl">
                    <a:srgbClr val="000000">
                      <a:alpha val="43137"/>
                    </a:srgbClr>
                  </a:outerShdw>
                </a:effectLst>
              </a:rPr>
              <a:t>What do they have to do with climate change and forest carbon inventories?</a:t>
            </a:r>
          </a:p>
        </p:txBody>
      </p:sp>
    </p:spTree>
    <p:extLst>
      <p:ext uri="{BB962C8B-B14F-4D97-AF65-F5344CB8AC3E}">
        <p14:creationId xmlns:p14="http://schemas.microsoft.com/office/powerpoint/2010/main" val="259533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buNone/>
            </a:pPr>
            <a:r>
              <a:rPr lang="en-US" sz="2400" b="1" dirty="0"/>
              <a:t>Objective:</a:t>
            </a:r>
            <a:r>
              <a:rPr lang="en-US" sz="2400" dirty="0"/>
              <a:t> To determine the </a:t>
            </a:r>
            <a:r>
              <a:rPr lang="en-US" altLang="ja-JP" sz="2400" dirty="0">
                <a:cs typeface="Arial" pitchFamily="34" charset="0"/>
              </a:rPr>
              <a:t>IPCC’s role on GHG inventory</a:t>
            </a:r>
            <a:endParaRPr lang="en-US" sz="2400" dirty="0"/>
          </a:p>
          <a:p>
            <a:pPr>
              <a:spcAft>
                <a:spcPts val="600"/>
              </a:spcAft>
              <a:buNone/>
            </a:pPr>
            <a:r>
              <a:rPr lang="en-US" sz="2400" b="1" dirty="0"/>
              <a:t>Activity:</a:t>
            </a:r>
          </a:p>
          <a:p>
            <a:pPr>
              <a:spcAft>
                <a:spcPts val="600"/>
              </a:spcAft>
            </a:pPr>
            <a:r>
              <a:rPr lang="en-US" sz="2400" dirty="0"/>
              <a:t>Assign learners to explore the UNFCCC (</a:t>
            </a:r>
            <a:r>
              <a:rPr lang="en-US" sz="2400" dirty="0">
                <a:hlinkClick r:id="rId3"/>
              </a:rPr>
              <a:t>http://unfccc.int/2860.php</a:t>
            </a:r>
            <a:r>
              <a:rPr lang="en-US" sz="2400" dirty="0"/>
              <a:t>)  and IPCC (</a:t>
            </a:r>
            <a:r>
              <a:rPr lang="en-US" sz="2400" dirty="0">
                <a:hlinkClick r:id="rId4"/>
              </a:rPr>
              <a:t>http://www.ipcc.ch/</a:t>
            </a:r>
            <a:r>
              <a:rPr lang="en-US" sz="2400" dirty="0"/>
              <a:t>) websites or hard copies provided in the previous class </a:t>
            </a:r>
          </a:p>
          <a:p>
            <a:pPr>
              <a:spcAft>
                <a:spcPts val="600"/>
              </a:spcAft>
            </a:pPr>
            <a:r>
              <a:rPr lang="en-US" sz="2400" dirty="0"/>
              <a:t>Separate students into groups  and have each group of students discuss issues related to UNFCCC and the IPCC given in the previous slide.  Share the questions from each group with the whole class and use them to guide the lecture.</a:t>
            </a:r>
          </a:p>
          <a:p>
            <a:pPr>
              <a:spcAft>
                <a:spcPts val="600"/>
              </a:spcAft>
            </a:pPr>
            <a:r>
              <a:rPr lang="en-US" sz="2400" b="1" dirty="0">
                <a:solidFill>
                  <a:schemeClr val="tx1"/>
                </a:solidFill>
              </a:rPr>
              <a:t>Time:</a:t>
            </a:r>
            <a:r>
              <a:rPr lang="en-US" sz="2400" dirty="0">
                <a:solidFill>
                  <a:schemeClr val="tx1"/>
                </a:solidFill>
              </a:rPr>
              <a:t> 25 minutes</a:t>
            </a:r>
          </a:p>
          <a:p>
            <a:endParaRPr lang="en-US" dirty="0"/>
          </a:p>
          <a:p>
            <a:endParaRPr lang="en-US" dirty="0"/>
          </a:p>
          <a:p>
            <a:pPr lvl="1"/>
            <a:endParaRPr lang="th-TH" dirty="0"/>
          </a:p>
        </p:txBody>
      </p:sp>
      <p:sp>
        <p:nvSpPr>
          <p:cNvPr id="4" name="Title 3"/>
          <p:cNvSpPr>
            <a:spLocks noGrp="1"/>
          </p:cNvSpPr>
          <p:nvPr>
            <p:ph type="title"/>
          </p:nvPr>
        </p:nvSpPr>
        <p:spPr/>
        <p:txBody>
          <a:bodyPr>
            <a:normAutofit fontScale="90000"/>
          </a:bodyPr>
          <a:lstStyle/>
          <a:p>
            <a:r>
              <a:rPr lang="en-US" b="1" dirty="0">
                <a:effectLst/>
              </a:rPr>
              <a:t>Class Exercise. </a:t>
            </a:r>
            <a:br>
              <a:rPr lang="en-US" b="1" dirty="0">
                <a:effectLst/>
              </a:rPr>
            </a:br>
            <a:r>
              <a:rPr lang="en-US" b="1" dirty="0">
                <a:effectLst/>
              </a:rPr>
              <a:t>Pre-class Reading Assignment </a:t>
            </a:r>
            <a:r>
              <a:rPr lang="en-US" dirty="0">
                <a:effectLst/>
              </a:rPr>
              <a:t>a</a:t>
            </a:r>
            <a:r>
              <a:rPr lang="en-US" b="1" dirty="0">
                <a:effectLst/>
              </a:rPr>
              <a:t>nd Group Discussion</a:t>
            </a:r>
          </a:p>
        </p:txBody>
      </p:sp>
    </p:spTree>
    <p:extLst>
      <p:ext uri="{BB962C8B-B14F-4D97-AF65-F5344CB8AC3E}">
        <p14:creationId xmlns:p14="http://schemas.microsoft.com/office/powerpoint/2010/main" val="311079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669073" y="2990650"/>
            <a:ext cx="11084312" cy="3521661"/>
          </a:xfrm>
        </p:spPr>
        <p:txBody>
          <a:bodyPr>
            <a:noAutofit/>
          </a:bodyPr>
          <a:lstStyle/>
          <a:p>
            <a:pPr marL="361950" indent="-361950">
              <a:buClr>
                <a:srgbClr val="C00000"/>
              </a:buClr>
              <a:buFont typeface="Wingdings 2" pitchFamily="18" charset="2"/>
              <a:buChar char=""/>
            </a:pPr>
            <a:r>
              <a:rPr lang="en-GB" sz="2400" dirty="0"/>
              <a:t>Adopted in 1992, entered into force in 1994. As of 2014 there are 196 signatory countries</a:t>
            </a:r>
          </a:p>
          <a:p>
            <a:pPr marL="361950" indent="-361950">
              <a:buClr>
                <a:srgbClr val="C00000"/>
              </a:buClr>
              <a:buFont typeface="Wingdings 2" pitchFamily="18" charset="2"/>
              <a:buChar char=""/>
            </a:pPr>
            <a:r>
              <a:rPr lang="en-US" sz="2400" dirty="0"/>
              <a:t>Provides a framework for negotiating specific international treaties (called "protocols") that may set binding limits on greenhouse gases.</a:t>
            </a:r>
          </a:p>
          <a:p>
            <a:pPr marL="361950" indent="-361950">
              <a:buClr>
                <a:srgbClr val="C00000"/>
              </a:buClr>
              <a:buFont typeface="Wingdings 2" pitchFamily="18" charset="2"/>
              <a:buChar char=""/>
            </a:pPr>
            <a:r>
              <a:rPr lang="en-US" sz="2400" dirty="0"/>
              <a:t>One of the first tasks set by the UNFCCC was for signatory nations to establish  national greenhouse gas (GHG) inventories which include both emissions and removals</a:t>
            </a:r>
            <a:endParaRPr lang="th-TH" sz="2400" dirty="0"/>
          </a:p>
        </p:txBody>
      </p:sp>
      <p:sp>
        <p:nvSpPr>
          <p:cNvPr id="2" name="Title 1"/>
          <p:cNvSpPr>
            <a:spLocks noGrp="1"/>
          </p:cNvSpPr>
          <p:nvPr>
            <p:ph type="title"/>
          </p:nvPr>
        </p:nvSpPr>
        <p:spPr/>
        <p:txBody>
          <a:bodyPr/>
          <a:lstStyle/>
          <a:p>
            <a:r>
              <a:rPr lang="en-US" dirty="0"/>
              <a:t>What is the UNFCCC?</a:t>
            </a:r>
          </a:p>
        </p:txBody>
      </p:sp>
      <p:sp>
        <p:nvSpPr>
          <p:cNvPr id="5137" name="Text Box 17"/>
          <p:cNvSpPr txBox="1">
            <a:spLocks noChangeArrowheads="1"/>
          </p:cNvSpPr>
          <p:nvPr/>
        </p:nvSpPr>
        <p:spPr bwMode="auto">
          <a:xfrm>
            <a:off x="1558885" y="1641273"/>
            <a:ext cx="10243865" cy="584775"/>
          </a:xfrm>
          <a:prstGeom prst="rect">
            <a:avLst/>
          </a:prstGeom>
          <a:noFill/>
          <a:ln w="9525">
            <a:noFill/>
            <a:miter lim="800000"/>
            <a:headEnd/>
            <a:tailEnd/>
          </a:ln>
          <a:effectLst/>
        </p:spPr>
        <p:txBody>
          <a:bodyPr wrap="square">
            <a:spAutoFit/>
          </a:bodyPr>
          <a:lstStyle/>
          <a:p>
            <a:r>
              <a:rPr lang="en-US" sz="3200" b="1" dirty="0">
                <a:solidFill>
                  <a:srgbClr val="CC0000"/>
                </a:solidFill>
              </a:rPr>
              <a:t>U</a:t>
            </a:r>
            <a:r>
              <a:rPr lang="en-US" sz="3200" b="1" dirty="0"/>
              <a:t>nited </a:t>
            </a:r>
            <a:r>
              <a:rPr lang="en-US" sz="3200" b="1" dirty="0">
                <a:solidFill>
                  <a:srgbClr val="CC0000"/>
                </a:solidFill>
              </a:rPr>
              <a:t>N</a:t>
            </a:r>
            <a:r>
              <a:rPr lang="en-US" sz="3200" b="1" dirty="0"/>
              <a:t>ations </a:t>
            </a:r>
            <a:r>
              <a:rPr lang="en-US" sz="3200" b="1" dirty="0">
                <a:solidFill>
                  <a:srgbClr val="CC0000"/>
                </a:solidFill>
              </a:rPr>
              <a:t>F</a:t>
            </a:r>
            <a:r>
              <a:rPr lang="en-US" sz="3200" b="1" dirty="0"/>
              <a:t>ramework </a:t>
            </a:r>
            <a:r>
              <a:rPr lang="en-US" sz="3200" b="1" dirty="0">
                <a:solidFill>
                  <a:srgbClr val="CC0000"/>
                </a:solidFill>
              </a:rPr>
              <a:t>C</a:t>
            </a:r>
            <a:r>
              <a:rPr lang="en-US" sz="3200" b="1" dirty="0"/>
              <a:t>onvention on </a:t>
            </a:r>
            <a:r>
              <a:rPr lang="en-US" sz="3200" b="1" dirty="0">
                <a:solidFill>
                  <a:srgbClr val="CC0000"/>
                </a:solidFill>
              </a:rPr>
              <a:t>C</a:t>
            </a:r>
            <a:r>
              <a:rPr lang="en-US" sz="3200" b="1" dirty="0"/>
              <a:t>limate </a:t>
            </a:r>
            <a:r>
              <a:rPr lang="en-US" sz="3200" b="1" dirty="0">
                <a:solidFill>
                  <a:srgbClr val="CC0000"/>
                </a:solidFill>
              </a:rPr>
              <a:t>C</a:t>
            </a:r>
            <a:r>
              <a:rPr lang="en-US" sz="3200" b="1" dirty="0"/>
              <a:t>hange</a:t>
            </a:r>
            <a:endParaRPr lang="en-GB" sz="3200" b="1" dirty="0"/>
          </a:p>
        </p:txBody>
      </p:sp>
      <p:pic>
        <p:nvPicPr>
          <p:cNvPr id="5138" name="Picture 18" descr="logo"/>
          <p:cNvPicPr>
            <a:picLocks noChangeAspect="1" noChangeArrowheads="1"/>
          </p:cNvPicPr>
          <p:nvPr/>
        </p:nvPicPr>
        <p:blipFill>
          <a:blip r:embed="rId3" cstate="print"/>
          <a:srcRect l="41339"/>
          <a:stretch>
            <a:fillRect/>
          </a:stretch>
        </p:blipFill>
        <p:spPr bwMode="auto">
          <a:xfrm>
            <a:off x="446048" y="1514561"/>
            <a:ext cx="1112837" cy="838200"/>
          </a:xfrm>
          <a:prstGeom prst="rect">
            <a:avLst/>
          </a:prstGeom>
          <a:noFill/>
        </p:spPr>
      </p:pic>
    </p:spTree>
    <p:extLst>
      <p:ext uri="{BB962C8B-B14F-4D97-AF65-F5344CB8AC3E}">
        <p14:creationId xmlns:p14="http://schemas.microsoft.com/office/powerpoint/2010/main" val="237888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Aft>
                <a:spcPts val="600"/>
              </a:spcAft>
            </a:pPr>
            <a:r>
              <a:rPr lang="en-US" b="1" dirty="0"/>
              <a:t>What is the overall goal? </a:t>
            </a:r>
          </a:p>
          <a:p>
            <a:pPr marL="457200" lvl="1" indent="0">
              <a:spcAft>
                <a:spcPts val="600"/>
              </a:spcAft>
              <a:buNone/>
            </a:pPr>
            <a:r>
              <a:rPr lang="en-US" dirty="0"/>
              <a:t>“ to protect the climate system for the benefit of present and future generations of mankind. ”</a:t>
            </a:r>
          </a:p>
          <a:p>
            <a:pPr marL="457200" lvl="1" indent="0">
              <a:spcAft>
                <a:spcPts val="600"/>
              </a:spcAft>
              <a:buNone/>
            </a:pPr>
            <a:endParaRPr lang="en-US" dirty="0"/>
          </a:p>
          <a:p>
            <a:pPr>
              <a:spcAft>
                <a:spcPts val="600"/>
              </a:spcAft>
            </a:pPr>
            <a:r>
              <a:rPr lang="en-US" b="1" dirty="0"/>
              <a:t>What are the further objectives?</a:t>
            </a:r>
          </a:p>
          <a:p>
            <a:pPr marL="457200" lvl="1" indent="0">
              <a:spcAft>
                <a:spcPts val="600"/>
              </a:spcAft>
              <a:buNone/>
            </a:pPr>
            <a:r>
              <a:rPr lang="en-US" dirty="0"/>
              <a:t>“ to achieve stabilization of greenhouse gas concentrations in the atmosphere at a level that would prevent dangerous anthropogenic interference with the climate system. ”</a:t>
            </a:r>
          </a:p>
          <a:p>
            <a:pPr>
              <a:spcAft>
                <a:spcPts val="600"/>
              </a:spcAft>
            </a:pPr>
            <a:endParaRPr lang="en-US" dirty="0"/>
          </a:p>
        </p:txBody>
      </p:sp>
      <p:sp>
        <p:nvSpPr>
          <p:cNvPr id="3" name="Title 2"/>
          <p:cNvSpPr>
            <a:spLocks noGrp="1"/>
          </p:cNvSpPr>
          <p:nvPr>
            <p:ph type="title"/>
          </p:nvPr>
        </p:nvSpPr>
        <p:spPr/>
        <p:txBody>
          <a:bodyPr>
            <a:normAutofit/>
          </a:bodyPr>
          <a:lstStyle/>
          <a:p>
            <a:r>
              <a:rPr lang="en-US" dirty="0"/>
              <a:t>Goal and Objectives of the UNFCCC</a:t>
            </a:r>
          </a:p>
        </p:txBody>
      </p:sp>
    </p:spTree>
    <p:extLst>
      <p:ext uri="{BB962C8B-B14F-4D97-AF65-F5344CB8AC3E}">
        <p14:creationId xmlns:p14="http://schemas.microsoft.com/office/powerpoint/2010/main" val="3100636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1958</TotalTime>
  <Words>4740</Words>
  <Application>Microsoft Office PowerPoint</Application>
  <PresentationFormat>Widescreen</PresentationFormat>
  <Paragraphs>600</Paragraphs>
  <Slides>42</Slides>
  <Notes>37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 Unicode MS</vt:lpstr>
      <vt:lpstr>ＭＳ Ｐゴシック</vt:lpstr>
      <vt:lpstr>ＭＳ Ｐゴシック</vt:lpstr>
      <vt:lpstr>Angsana New</vt:lpstr>
      <vt:lpstr>Arial</vt:lpstr>
      <vt:lpstr>Calibri</vt:lpstr>
      <vt:lpstr>Calibri Light</vt:lpstr>
      <vt:lpstr>Cambria</vt:lpstr>
      <vt:lpstr>Cordia New</vt:lpstr>
      <vt:lpstr>Tahoma</vt:lpstr>
      <vt:lpstr>Times New Roman</vt:lpstr>
      <vt:lpstr>Webdings</vt:lpstr>
      <vt:lpstr>Wingdings</vt:lpstr>
      <vt:lpstr>Wingdings 2</vt:lpstr>
      <vt:lpstr>Wingdings 3</vt:lpstr>
      <vt:lpstr>Office Theme</vt:lpstr>
      <vt:lpstr>Bangladesh Climate-Resilient Ecosystem Curriculum (BACUM)</vt:lpstr>
      <vt:lpstr>Module 3: Forest Carbon Measurement and Monitoring</vt:lpstr>
      <vt:lpstr>Forest Carbon Measurement and Monitoring (FCMM) </vt:lpstr>
      <vt:lpstr>Acknowledgements</vt:lpstr>
      <vt:lpstr>Learning objectives</vt:lpstr>
      <vt:lpstr>Key Players</vt:lpstr>
      <vt:lpstr>Class Exercise.  Pre-class Reading Assignment and Group Discussion</vt:lpstr>
      <vt:lpstr>What is the UNFCCC?</vt:lpstr>
      <vt:lpstr>Goal and Objectives of the UNFCCC</vt:lpstr>
      <vt:lpstr>IPCC vs UNFCCC</vt:lpstr>
      <vt:lpstr>The Role of IPCC</vt:lpstr>
      <vt:lpstr>IPCC Organization</vt:lpstr>
      <vt:lpstr>Task Force on National Greenhouse Gas Inventories (TFI)</vt:lpstr>
      <vt:lpstr>Good Practices for Carbon Inventories</vt:lpstr>
      <vt:lpstr>Class Exercise. Group Brainstorming</vt:lpstr>
      <vt:lpstr>TACCC</vt:lpstr>
      <vt:lpstr>Transparency</vt:lpstr>
      <vt:lpstr>Accuracy</vt:lpstr>
      <vt:lpstr>Accuracy vs Precision</vt:lpstr>
      <vt:lpstr>Accuracy vs Precision</vt:lpstr>
      <vt:lpstr>Completeness</vt:lpstr>
      <vt:lpstr>Review of Carbon Pools and Fluxes</vt:lpstr>
      <vt:lpstr>Consistency</vt:lpstr>
      <vt:lpstr>Comparability</vt:lpstr>
      <vt:lpstr>Any Other Good Practices or Quality Principles? </vt:lpstr>
      <vt:lpstr>IPCC Guidelines for National GHG Inventories</vt:lpstr>
      <vt:lpstr>Carbon Accounting for Land Use, Land Use Change and Forestry (LULUCF)</vt:lpstr>
      <vt:lpstr>Default LULUCF Categories in IPCC 1996 Guidelines</vt:lpstr>
      <vt:lpstr>Land Use Transitions in IPCC 2006 Guidelines </vt:lpstr>
      <vt:lpstr>Approaches to Determine Activity Data</vt:lpstr>
      <vt:lpstr>IPCC Reporting Tiers</vt:lpstr>
      <vt:lpstr>IPCC Reporting Tiers</vt:lpstr>
      <vt:lpstr>IPCC Tier 1 Biomass Values</vt:lpstr>
      <vt:lpstr>IPCC Tier 2 Biomass Values of Thailand</vt:lpstr>
      <vt:lpstr>Class Exercise. Group Homework</vt:lpstr>
      <vt:lpstr>Class Exercise. Group Homework</vt:lpstr>
      <vt:lpstr>Class Exercise. Group Homework</vt:lpstr>
      <vt:lpstr>Class Exercise. Group Homework</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404</cp:revision>
  <dcterms:created xsi:type="dcterms:W3CDTF">2016-05-20T10:07:21Z</dcterms:created>
  <dcterms:modified xsi:type="dcterms:W3CDTF">2017-01-23T08:02:13Z</dcterms:modified>
</cp:coreProperties>
</file>