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0"/>
  </p:notesMasterIdLst>
  <p:sldIdLst>
    <p:sldId id="257" r:id="rId2"/>
    <p:sldId id="767" r:id="rId3"/>
    <p:sldId id="819" r:id="rId4"/>
    <p:sldId id="921" r:id="rId5"/>
    <p:sldId id="820" r:id="rId6"/>
    <p:sldId id="822" r:id="rId7"/>
    <p:sldId id="823" r:id="rId8"/>
    <p:sldId id="824" r:id="rId9"/>
    <p:sldId id="825" r:id="rId10"/>
    <p:sldId id="826" r:id="rId11"/>
    <p:sldId id="827" r:id="rId12"/>
    <p:sldId id="828" r:id="rId13"/>
    <p:sldId id="829" r:id="rId14"/>
    <p:sldId id="830" r:id="rId15"/>
    <p:sldId id="831" r:id="rId16"/>
    <p:sldId id="832" r:id="rId17"/>
    <p:sldId id="898" r:id="rId18"/>
    <p:sldId id="899" r:id="rId19"/>
    <p:sldId id="900" r:id="rId20"/>
    <p:sldId id="836" r:id="rId21"/>
    <p:sldId id="837" r:id="rId22"/>
    <p:sldId id="838" r:id="rId23"/>
    <p:sldId id="839" r:id="rId24"/>
    <p:sldId id="840" r:id="rId25"/>
    <p:sldId id="901" r:id="rId26"/>
    <p:sldId id="842" r:id="rId27"/>
    <p:sldId id="843" r:id="rId28"/>
    <p:sldId id="844" r:id="rId29"/>
    <p:sldId id="845" r:id="rId30"/>
    <p:sldId id="902" r:id="rId31"/>
    <p:sldId id="848" r:id="rId32"/>
    <p:sldId id="849" r:id="rId33"/>
    <p:sldId id="850" r:id="rId34"/>
    <p:sldId id="851" r:id="rId35"/>
    <p:sldId id="852" r:id="rId36"/>
    <p:sldId id="853" r:id="rId37"/>
    <p:sldId id="854" r:id="rId38"/>
    <p:sldId id="855" r:id="rId39"/>
    <p:sldId id="856" r:id="rId40"/>
    <p:sldId id="903" r:id="rId41"/>
    <p:sldId id="858" r:id="rId42"/>
    <p:sldId id="859" r:id="rId43"/>
    <p:sldId id="906" r:id="rId44"/>
    <p:sldId id="862" r:id="rId45"/>
    <p:sldId id="863" r:id="rId46"/>
    <p:sldId id="864" r:id="rId47"/>
    <p:sldId id="866" r:id="rId48"/>
    <p:sldId id="867" r:id="rId49"/>
    <p:sldId id="868" r:id="rId50"/>
    <p:sldId id="910" r:id="rId51"/>
    <p:sldId id="870" r:id="rId52"/>
    <p:sldId id="911" r:id="rId53"/>
    <p:sldId id="872" r:id="rId54"/>
    <p:sldId id="873" r:id="rId55"/>
    <p:sldId id="874" r:id="rId56"/>
    <p:sldId id="912" r:id="rId57"/>
    <p:sldId id="876" r:id="rId58"/>
    <p:sldId id="877" r:id="rId59"/>
    <p:sldId id="878" r:id="rId60"/>
    <p:sldId id="879" r:id="rId61"/>
    <p:sldId id="913" r:id="rId62"/>
    <p:sldId id="881" r:id="rId63"/>
    <p:sldId id="914" r:id="rId64"/>
    <p:sldId id="884" r:id="rId65"/>
    <p:sldId id="883" r:id="rId66"/>
    <p:sldId id="917" r:id="rId67"/>
    <p:sldId id="918" r:id="rId68"/>
    <p:sldId id="887" r:id="rId69"/>
    <p:sldId id="888" r:id="rId70"/>
    <p:sldId id="889" r:id="rId71"/>
    <p:sldId id="890" r:id="rId72"/>
    <p:sldId id="891" r:id="rId73"/>
    <p:sldId id="892" r:id="rId74"/>
    <p:sldId id="893" r:id="rId75"/>
    <p:sldId id="896" r:id="rId76"/>
    <p:sldId id="894" r:id="rId77"/>
    <p:sldId id="919" r:id="rId78"/>
    <p:sldId id="920"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33" autoAdjust="0"/>
    <p:restoredTop sz="62837" autoAdjust="0"/>
  </p:normalViewPr>
  <p:slideViewPr>
    <p:cSldViewPr snapToGrid="0">
      <p:cViewPr varScale="1">
        <p:scale>
          <a:sx n="45" d="100"/>
          <a:sy n="45" d="100"/>
        </p:scale>
        <p:origin x="1464" y="54"/>
      </p:cViewPr>
      <p:guideLst/>
    </p:cSldViewPr>
  </p:slideViewPr>
  <p:outlineViewPr>
    <p:cViewPr>
      <p:scale>
        <a:sx n="33" d="100"/>
        <a:sy n="33" d="100"/>
      </p:scale>
      <p:origin x="0" y="-48"/>
    </p:cViewPr>
  </p:outlineViewPr>
  <p:notesTextViewPr>
    <p:cViewPr>
      <p:scale>
        <a:sx n="1" d="1"/>
        <a:sy n="1" d="1"/>
      </p:scale>
      <p:origin x="0" y="0"/>
    </p:cViewPr>
  </p:notesTextViewPr>
  <p:notesViewPr>
    <p:cSldViewPr snapToGrid="0">
      <p:cViewPr varScale="1">
        <p:scale>
          <a:sx n="54" d="100"/>
          <a:sy n="54" d="100"/>
        </p:scale>
        <p:origin x="282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B4E34-0737-4005-A282-A301D861A543}" type="datetimeFigureOut">
              <a:rPr lang="en-US" smtClean="0"/>
              <a:t>1/4/2017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C63BA-FD1A-4882-8BB0-8C8D1EBA163D}" type="slidenum">
              <a:rPr lang="en-US" smtClean="0"/>
              <a:t>‹#›</a:t>
            </a:fld>
            <a:endParaRPr lang="en-US"/>
          </a:p>
        </p:txBody>
      </p:sp>
    </p:spTree>
    <p:extLst>
      <p:ext uri="{BB962C8B-B14F-4D97-AF65-F5344CB8AC3E}">
        <p14:creationId xmlns:p14="http://schemas.microsoft.com/office/powerpoint/2010/main" val="73607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tudyblue.com/notes/note/n/bio-117-final/deck/4657639"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dc311.4shared.com/doc/tZLkALEo/preview.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marietta.edu/~biol/biomes/biome_main.ht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2.pvc.maricopa.edu/~douglass/gph_111/ppoints/bio.pp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epa.gov/climatechange/impacts-adaptation/forests.htm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uthernboating.com/blog/2010/04/30/bahamas-special-photo-essay/"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cdn.c.photoshelter.com/img-get2/I0000Noi8bJEVDf8/fit=1000x750/Monkey-Spider-M0380.jpg"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2.pvc.maricopa.edu/~douglass/gph_111/ppoints/bio.pp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2</a:t>
            </a:fld>
            <a:endParaRPr lang="en-US" dirty="0"/>
          </a:p>
        </p:txBody>
      </p:sp>
    </p:spTree>
    <p:extLst>
      <p:ext uri="{BB962C8B-B14F-4D97-AF65-F5344CB8AC3E}">
        <p14:creationId xmlns:p14="http://schemas.microsoft.com/office/powerpoint/2010/main" val="3356676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 </a:t>
            </a:r>
            <a:r>
              <a:rPr lang="en-US" baseline="0" dirty="0"/>
              <a:t>CO2 enters and water and oxygen exit a plant through leaf stomata.  Plants regulate the trade off between CO2 uptake and water loss by adjusting </a:t>
            </a:r>
            <a:r>
              <a:rPr lang="en-US" baseline="0" dirty="0" err="1"/>
              <a:t>stomatal</a:t>
            </a:r>
            <a:r>
              <a:rPr lang="en-US" baseline="0" dirty="0"/>
              <a:t> aperture. </a:t>
            </a:r>
          </a:p>
          <a:p>
            <a:pPr marL="0" lvl="1" indent="0" defTabSz="914350">
              <a:buFontTx/>
              <a:buNone/>
              <a:defRPr/>
            </a:pPr>
            <a:r>
              <a:rPr lang="en-US" b="1" dirty="0"/>
              <a:t>Key message:</a:t>
            </a:r>
          </a:p>
          <a:p>
            <a:r>
              <a:rPr lang="en-US" dirty="0"/>
              <a:t>-Plant</a:t>
            </a:r>
            <a:r>
              <a:rPr lang="en-US" baseline="0" dirty="0"/>
              <a:t>s absorb CO2 for photosynthesis, while losing water thru evapotranspiration driven by evaporative demand associated with air temperature.</a:t>
            </a:r>
          </a:p>
          <a:p>
            <a:r>
              <a:rPr lang="en-US" baseline="0" dirty="0"/>
              <a:t>-Leaf stomata regulate a trade off between CO2 uptake and water loss through </a:t>
            </a:r>
            <a:r>
              <a:rPr lang="en-US" baseline="0" dirty="0" err="1"/>
              <a:t>stomatal</a:t>
            </a:r>
            <a:r>
              <a:rPr lang="en-US" baseline="0" dirty="0"/>
              <a:t> closure. </a:t>
            </a:r>
          </a:p>
          <a:p>
            <a:r>
              <a:rPr lang="en-US" baseline="0" dirty="0"/>
              <a:t>-Plants tend to increase </a:t>
            </a:r>
            <a:r>
              <a:rPr lang="en-US" baseline="0" dirty="0" err="1"/>
              <a:t>stomatal</a:t>
            </a:r>
            <a:r>
              <a:rPr lang="en-US" baseline="0" dirty="0"/>
              <a:t> closure in response to an increase in evaporative demand to prevent excessive water loss and to maintain their safety limits—a trade off between growth and safety.</a:t>
            </a:r>
          </a:p>
          <a:p>
            <a:r>
              <a:rPr lang="en-US" baseline="0" dirty="0"/>
              <a:t>-</a:t>
            </a:r>
            <a:r>
              <a:rPr lang="en-US" baseline="0" dirty="0" err="1"/>
              <a:t>Stomatal</a:t>
            </a:r>
            <a:r>
              <a:rPr lang="en-US" baseline="0" dirty="0"/>
              <a:t> sensitivity, a magnitude of an increase in </a:t>
            </a:r>
            <a:r>
              <a:rPr lang="en-US" baseline="0" dirty="0" err="1"/>
              <a:t>stomatal</a:t>
            </a:r>
            <a:r>
              <a:rPr lang="en-US" baseline="0" dirty="0"/>
              <a:t> closure with increasing evaporative demand, varies across species.</a:t>
            </a:r>
          </a:p>
          <a:p>
            <a:r>
              <a:rPr lang="en-US" baseline="0" dirty="0"/>
              <a:t>-Soil moisture gradient also constrains </a:t>
            </a:r>
            <a:r>
              <a:rPr lang="en-US" baseline="0" dirty="0" err="1"/>
              <a:t>stomatal</a:t>
            </a:r>
            <a:r>
              <a:rPr lang="en-US" baseline="0" dirty="0"/>
              <a:t> sensitivity—decrease in soil moisture increases </a:t>
            </a:r>
            <a:r>
              <a:rPr lang="en-US" baseline="0" dirty="0" err="1"/>
              <a:t>stomatal</a:t>
            </a:r>
            <a:r>
              <a:rPr lang="en-US" baseline="0" dirty="0"/>
              <a:t> sensitivity.</a:t>
            </a:r>
          </a:p>
          <a:p>
            <a:endParaRPr lang="en-US" baseline="0" dirty="0"/>
          </a:p>
          <a:p>
            <a:pPr defTabSz="897301">
              <a:defRPr/>
            </a:pPr>
            <a:r>
              <a:rPr lang="en-US" dirty="0"/>
              <a:t>CC will substantially increase evaporative demand (due to warmer temperatures and potentially shifts in seasonal rainfall regimes, both of which will affect soil moisture as well as vapor pressure deficits)</a:t>
            </a:r>
          </a:p>
          <a:p>
            <a:endParaRPr lang="en-US" baseline="0" dirty="0"/>
          </a:p>
          <a:p>
            <a:pPr marL="0" lvl="1" defTabSz="914350">
              <a:defRPr/>
            </a:pPr>
            <a:r>
              <a:rPr lang="en-US" dirty="0"/>
              <a:t>References:</a:t>
            </a:r>
          </a:p>
          <a:p>
            <a:pPr marL="0" lvl="1" defTabSz="914350">
              <a:defRPr/>
            </a:pPr>
            <a:r>
              <a:rPr lang="en-US" dirty="0"/>
              <a:t>http://evolution.berkeley.edu/</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12</a:t>
            </a:fld>
            <a:endParaRPr lang="en-US"/>
          </a:p>
        </p:txBody>
      </p:sp>
    </p:spTree>
    <p:extLst>
      <p:ext uri="{BB962C8B-B14F-4D97-AF65-F5344CB8AC3E}">
        <p14:creationId xmlns:p14="http://schemas.microsoft.com/office/powerpoint/2010/main" val="2087829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 dirty="0">
                <a:solidFill>
                  <a:schemeClr val="dk1"/>
                </a:solidFill>
                <a:ea typeface="Calibri"/>
                <a:cs typeface="Calibri"/>
                <a:sym typeface="Calibri"/>
              </a:rPr>
              <a:t>The processes of plant growth, metabolism, and germination have optimum ranges of temperature and soil moisture.  There is some variation in optimum conditions among species.</a:t>
            </a:r>
            <a:endParaRPr lang="en-US" dirty="0"/>
          </a:p>
          <a:p>
            <a:pPr marL="0" marR="0" lvl="1" indent="0" algn="l" defTabSz="914350" rtl="0" eaLnBrk="1" fontAlgn="auto" latinLnBrk="0" hangingPunct="1">
              <a:lnSpc>
                <a:spcPct val="100000"/>
              </a:lnSpc>
              <a:spcBef>
                <a:spcPts val="0"/>
              </a:spcBef>
              <a:spcAft>
                <a:spcPts val="0"/>
              </a:spcAft>
              <a:buClrTx/>
              <a:buSzTx/>
              <a:buFontTx/>
              <a:buNone/>
              <a:tabLst/>
              <a:defRPr/>
            </a:pPr>
            <a:r>
              <a:rPr lang="en-US" b="1" dirty="0"/>
              <a:t>Key message:</a:t>
            </a:r>
          </a:p>
          <a:p>
            <a:pPr marL="0" lvl="1" defTabSz="914350">
              <a:defRPr/>
            </a:pPr>
            <a:r>
              <a:rPr lang="en-US" b="1" dirty="0"/>
              <a:t>Temperature</a:t>
            </a:r>
            <a:r>
              <a:rPr lang="en-US" b="0" dirty="0"/>
              <a:t>:</a:t>
            </a:r>
            <a:r>
              <a:rPr lang="en-US" dirty="0"/>
              <a:t> Most organisms are adapted to live</a:t>
            </a:r>
            <a:r>
              <a:rPr lang="en-US" baseline="0" dirty="0"/>
              <a:t> </a:t>
            </a:r>
            <a:r>
              <a:rPr lang="en-US" dirty="0"/>
              <a:t>within a relatively narrow range of temperatures and will</a:t>
            </a:r>
            <a:r>
              <a:rPr lang="en-US" baseline="0" dirty="0"/>
              <a:t> </a:t>
            </a:r>
            <a:r>
              <a:rPr lang="en-US" dirty="0"/>
              <a:t>not thrive if temperatures are colder or warmer. The</a:t>
            </a:r>
            <a:r>
              <a:rPr lang="en-US" baseline="0" dirty="0"/>
              <a:t> </a:t>
            </a:r>
            <a:r>
              <a:rPr lang="en-US" dirty="0"/>
              <a:t>growing season of plants, for example, is strongly influenced</a:t>
            </a:r>
            <a:r>
              <a:rPr lang="en-US" baseline="0" dirty="0"/>
              <a:t> </a:t>
            </a:r>
            <a:r>
              <a:rPr lang="en-US" dirty="0"/>
              <a:t>by temperature.</a:t>
            </a:r>
          </a:p>
          <a:p>
            <a:r>
              <a:rPr lang="en-US" b="1" dirty="0"/>
              <a:t>Water</a:t>
            </a:r>
            <a:r>
              <a:rPr lang="en-US" b="0" dirty="0"/>
              <a:t>:</a:t>
            </a:r>
            <a:r>
              <a:rPr lang="en-US" dirty="0"/>
              <a:t> Plants and all other organisms require water.</a:t>
            </a:r>
            <a:r>
              <a:rPr lang="en-US" baseline="0" dirty="0"/>
              <a:t>  </a:t>
            </a:r>
            <a:r>
              <a:rPr lang="en-US" dirty="0"/>
              <a:t>On land, water is often scarce, so patterns of rainfall</a:t>
            </a:r>
            <a:r>
              <a:rPr lang="en-US" baseline="0" dirty="0"/>
              <a:t> </a:t>
            </a:r>
            <a:r>
              <a:rPr lang="en-US" dirty="0"/>
              <a:t>have a major influence on life.</a:t>
            </a:r>
          </a:p>
          <a:p>
            <a:pPr marL="0" lvl="1" defTabSz="914350">
              <a:defRPr/>
            </a:pPr>
            <a:endParaRPr lang="en-US" dirty="0"/>
          </a:p>
          <a:p>
            <a:pPr marL="0" lvl="1" defTabSz="914350">
              <a:defRPr/>
            </a:pPr>
            <a:r>
              <a:rPr lang="en-US" dirty="0"/>
              <a:t>References:</a:t>
            </a:r>
            <a:endParaRPr lang="en-US" b="1" dirty="0"/>
          </a:p>
          <a:p>
            <a:r>
              <a:rPr lang="en-US" dirty="0"/>
              <a:t>Graphic 1: http://www.intechopen.com/books/abiotic-stress-plant-responses-and-applications-in-agriculture/extreme-temperature-responses-oxidative-stress-and-antioxidant-defense-in-plants</a:t>
            </a:r>
          </a:p>
          <a:p>
            <a:r>
              <a:rPr lang="en-US" dirty="0"/>
              <a:t>Graphic 2: http://www.swac.umn.edu/classes/soil2125/doc/s7chp3.htm</a:t>
            </a:r>
          </a:p>
        </p:txBody>
      </p:sp>
      <p:sp>
        <p:nvSpPr>
          <p:cNvPr id="4" name="Slide Number Placeholder 3"/>
          <p:cNvSpPr>
            <a:spLocks noGrp="1"/>
          </p:cNvSpPr>
          <p:nvPr>
            <p:ph type="sldNum" sz="quarter" idx="10"/>
          </p:nvPr>
        </p:nvSpPr>
        <p:spPr/>
        <p:txBody>
          <a:bodyPr/>
          <a:lstStyle/>
          <a:p>
            <a:fld id="{C21862AB-C33A-47D5-ACB7-AF8148FB688E}" type="slidenum">
              <a:rPr lang="en-US" smtClean="0"/>
              <a:pPr/>
              <a:t>13</a:t>
            </a:fld>
            <a:endParaRPr lang="en-US"/>
          </a:p>
        </p:txBody>
      </p:sp>
    </p:spTree>
    <p:extLst>
      <p:ext uri="{BB962C8B-B14F-4D97-AF65-F5344CB8AC3E}">
        <p14:creationId xmlns:p14="http://schemas.microsoft.com/office/powerpoint/2010/main" val="3193922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solidFill>
                  <a:srgbClr val="0000FF"/>
                </a:solidFill>
                <a:sym typeface="Calibri"/>
              </a:rPr>
              <a:t>A</a:t>
            </a:r>
            <a:r>
              <a:rPr lang="en" baseline="0" dirty="0">
                <a:solidFill>
                  <a:srgbClr val="0000FF"/>
                </a:solidFill>
                <a:sym typeface="Calibri"/>
              </a:rPr>
              <a:t> species</a:t>
            </a:r>
            <a:r>
              <a:rPr lang="en" dirty="0">
                <a:solidFill>
                  <a:srgbClr val="0000FF"/>
                </a:solidFill>
                <a:sym typeface="Calibri"/>
              </a:rPr>
              <a:t> f</a:t>
            </a:r>
            <a:r>
              <a:rPr lang="en" dirty="0">
                <a:solidFill>
                  <a:srgbClr val="0000FF"/>
                </a:solidFill>
                <a:ea typeface="Calibri"/>
                <a:cs typeface="Calibri"/>
                <a:sym typeface="Calibri"/>
              </a:rPr>
              <a:t>undamental niche is</a:t>
            </a:r>
            <a:r>
              <a:rPr lang="en" dirty="0">
                <a:solidFill>
                  <a:schemeClr val="dk1"/>
                </a:solidFill>
                <a:ea typeface="Calibri"/>
                <a:cs typeface="Calibri"/>
                <a:sym typeface="Calibri"/>
              </a:rPr>
              <a:t> the environmental conditions within which that species can survive and grow.  </a:t>
            </a:r>
            <a:r>
              <a:rPr lang="en-US" baseline="0" dirty="0"/>
              <a:t>The realized niche is the portion of the fundamental niche within which the species exists due to competition with other species. </a:t>
            </a:r>
          </a:p>
          <a:p>
            <a:pPr marL="0" lvl="1" defTabSz="914350">
              <a:defRPr/>
            </a:pPr>
            <a:endParaRPr lang="en-US" dirty="0"/>
          </a:p>
          <a:p>
            <a:pPr marL="0" lvl="1" indent="0" defTabSz="914350">
              <a:buFontTx/>
              <a:buNone/>
              <a:defRPr/>
            </a:pPr>
            <a:r>
              <a:rPr lang="en-US" b="1" dirty="0"/>
              <a:t>Key message:</a:t>
            </a:r>
          </a:p>
          <a:p>
            <a:pPr marL="0" lvl="1" defTabSz="914350">
              <a:defRPr/>
            </a:pPr>
            <a:r>
              <a:rPr lang="en" dirty="0">
                <a:solidFill>
                  <a:schemeClr val="dk1"/>
                </a:solidFill>
                <a:ea typeface="Calibri"/>
                <a:cs typeface="Calibri"/>
                <a:sym typeface="Calibri"/>
              </a:rPr>
              <a:t>The fundamental niche is always broader than the realized niche. </a:t>
            </a:r>
          </a:p>
          <a:p>
            <a:pPr marL="0" lvl="1" defTabSz="914350">
              <a:defRPr/>
            </a:pPr>
            <a:endParaRPr lang="en" dirty="0">
              <a:solidFill>
                <a:schemeClr val="dk1"/>
              </a:solidFill>
              <a:ea typeface="Calibri"/>
              <a:cs typeface="Calibri"/>
              <a:sym typeface="Calibri"/>
            </a:endParaRPr>
          </a:p>
          <a:p>
            <a:pPr marL="0" lvl="1" defTabSz="914350">
              <a:defRPr/>
            </a:pPr>
            <a:r>
              <a:rPr lang="en-US" dirty="0"/>
              <a:t>Niches both fundamental and realized are likely to change for many organisms as they struggle to adapt to changing climate. For species with very rigid fundamental niches, prospects for adaptation and survival are probably poor without focused management.</a:t>
            </a:r>
          </a:p>
          <a:p>
            <a:pPr marL="0" lvl="1" defTabSz="914350">
              <a:defRPr/>
            </a:pPr>
            <a:endParaRPr lang="en" dirty="0">
              <a:solidFill>
                <a:schemeClr val="dk1"/>
              </a:solidFill>
              <a:ea typeface="Calibri"/>
              <a:cs typeface="Calibri"/>
              <a:sym typeface="Calibri"/>
            </a:endParaRPr>
          </a:p>
          <a:p>
            <a:pPr marL="0" lvl="1" defTabSz="914350">
              <a:defRPr/>
            </a:pPr>
            <a:r>
              <a:rPr lang="en-US" dirty="0"/>
              <a:t>Graph 1 axis labels</a:t>
            </a:r>
            <a:r>
              <a:rPr lang="en-US" baseline="0" dirty="0"/>
              <a:t> environmental gradient 1 and 2 could refer to </a:t>
            </a:r>
            <a:r>
              <a:rPr lang="en-US" dirty="0"/>
              <a:t>temperature, rainfall, soil conditions, etc.</a:t>
            </a:r>
          </a:p>
          <a:p>
            <a:pPr marL="0" lvl="1" defTabSz="914350">
              <a:defRPr/>
            </a:pPr>
            <a:endParaRPr lang="en-US" dirty="0"/>
          </a:p>
          <a:p>
            <a:pPr marL="0" lvl="1" defTabSz="914350">
              <a:defRPr/>
            </a:pPr>
            <a:r>
              <a:rPr lang="en-US" dirty="0"/>
              <a:t>References:</a:t>
            </a:r>
          </a:p>
          <a:p>
            <a:pPr marL="0" lvl="1" defTabSz="914350">
              <a:defRPr/>
            </a:pPr>
            <a:r>
              <a:rPr lang="en-US" dirty="0"/>
              <a:t>Graphic 1: </a:t>
            </a:r>
            <a:r>
              <a:rPr lang="en" u="sng" dirty="0">
                <a:solidFill>
                  <a:schemeClr val="hlink"/>
                </a:solidFill>
                <a:hlinkClick r:id="rId3"/>
              </a:rPr>
              <a:t>http://www.studyblue.com/notes/note/n/bio-117-final/deck/4657639</a:t>
            </a:r>
          </a:p>
          <a:p>
            <a:pPr>
              <a:buSzPct val="25000"/>
            </a:pPr>
            <a:r>
              <a:rPr lang="en-US" dirty="0"/>
              <a:t>Graphic 2:</a:t>
            </a:r>
            <a:r>
              <a:rPr lang="en" u="sng" dirty="0">
                <a:solidFill>
                  <a:schemeClr val="hlink"/>
                </a:solidFill>
                <a:hlinkClick r:id="rId4"/>
              </a:rPr>
              <a:t>http://dc311.4shared.com/doc/tZLkALEo/preview.html</a:t>
            </a:r>
          </a:p>
          <a:p>
            <a:endParaRPr lang="en-US" dirty="0"/>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14</a:t>
            </a:fld>
            <a:endParaRPr lang="en-US" dirty="0"/>
          </a:p>
        </p:txBody>
      </p:sp>
    </p:spTree>
    <p:extLst>
      <p:ext uri="{BB962C8B-B14F-4D97-AF65-F5344CB8AC3E}">
        <p14:creationId xmlns:p14="http://schemas.microsoft.com/office/powerpoint/2010/main" val="1513024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Although plants cover the earth, each</a:t>
            </a:r>
            <a:r>
              <a:rPr lang="en-US" baseline="0" dirty="0"/>
              <a:t> species has its own unique distribution based on its ecological tolerance and history.</a:t>
            </a:r>
            <a:endParaRPr lang="en-US" dirty="0"/>
          </a:p>
          <a:p>
            <a:pPr marL="0" lvl="1" defTabSz="914350">
              <a:defRPr/>
            </a:pPr>
            <a:endParaRPr lang="en-US" dirty="0"/>
          </a:p>
          <a:p>
            <a:pPr marL="0" marR="0" lvl="1" indent="0" algn="l" defTabSz="914350" rtl="0" eaLnBrk="1" fontAlgn="auto" latinLnBrk="0" hangingPunct="1">
              <a:lnSpc>
                <a:spcPct val="100000"/>
              </a:lnSpc>
              <a:spcBef>
                <a:spcPts val="0"/>
              </a:spcBef>
              <a:spcAft>
                <a:spcPts val="0"/>
              </a:spcAft>
              <a:buClrTx/>
              <a:buSzTx/>
              <a:buFontTx/>
              <a:buNone/>
              <a:tabLst/>
              <a:defRPr/>
            </a:pPr>
            <a:r>
              <a:rPr lang="en-US" b="1" dirty="0"/>
              <a:t>Key message:</a:t>
            </a:r>
          </a:p>
          <a:p>
            <a:pPr marL="0" lvl="1" defTabSz="914350">
              <a:defRPr/>
            </a:pPr>
            <a:r>
              <a:rPr lang="en-US" dirty="0"/>
              <a:t>Plants</a:t>
            </a:r>
            <a:r>
              <a:rPr lang="en-US" baseline="0" dirty="0"/>
              <a:t> and animals fall somewhere on a continuum from </a:t>
            </a:r>
            <a:r>
              <a:rPr lang="en-US" b="1" baseline="0" dirty="0"/>
              <a:t>generalist</a:t>
            </a:r>
            <a:r>
              <a:rPr lang="en-US" baseline="0" dirty="0"/>
              <a:t> species that can thrive in a variety of environmental conditions to specialist species that can only thrive in a narrow range of environmental conditions.  The </a:t>
            </a:r>
            <a:r>
              <a:rPr lang="en-US" baseline="0" dirty="0" err="1"/>
              <a:t>rafflesia</a:t>
            </a:r>
            <a:r>
              <a:rPr lang="en-US" baseline="0" dirty="0"/>
              <a:t> is an example of a specialist plant species.  The koala bear that only eats Eucalyptus leaves is an example of a specialist animal species. Also the panda bear that eats</a:t>
            </a:r>
            <a:r>
              <a:rPr lang="en-US" dirty="0"/>
              <a:t> only bamboo.</a:t>
            </a:r>
          </a:p>
          <a:p>
            <a:pPr marL="0" lvl="1" defTabSz="914350">
              <a:defRPr/>
            </a:pPr>
            <a:endParaRPr lang="en-US" dirty="0"/>
          </a:p>
          <a:p>
            <a:pPr marL="0" lvl="1" defTabSz="914350">
              <a:defRPr/>
            </a:pPr>
            <a:endParaRPr lang="en-US" dirty="0"/>
          </a:p>
          <a:p>
            <a:pPr marL="0" lvl="1" defTabSz="914350">
              <a:defRPr/>
            </a:pPr>
            <a:r>
              <a:rPr lang="en-US" dirty="0"/>
              <a:t>References:</a:t>
            </a:r>
          </a:p>
          <a:p>
            <a:r>
              <a:rPr lang="en-US" dirty="0"/>
              <a:t>Photo:</a:t>
            </a:r>
            <a:r>
              <a:rPr lang="en-US" baseline="0" dirty="0"/>
              <a:t> http://blogs.scientificamerican.com/science-sushi/files/2012/06/Rafflesia_cantleyi_flower.jpeg</a:t>
            </a:r>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15</a:t>
            </a:fld>
            <a:endParaRPr lang="en-US"/>
          </a:p>
        </p:txBody>
      </p:sp>
    </p:spTree>
    <p:extLst>
      <p:ext uri="{BB962C8B-B14F-4D97-AF65-F5344CB8AC3E}">
        <p14:creationId xmlns:p14="http://schemas.microsoft.com/office/powerpoint/2010/main" val="4236338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b="1" dirty="0"/>
              <a:t>Biogeography</a:t>
            </a:r>
            <a:r>
              <a:rPr lang="en-US" dirty="0"/>
              <a:t> is the study of the distribution of species and ecosystems in geographic space and through geological time. It can be studied with a focus on </a:t>
            </a:r>
            <a:r>
              <a:rPr lang="en-US" b="1" dirty="0"/>
              <a:t>ecological factors (adaptation)</a:t>
            </a:r>
            <a:r>
              <a:rPr lang="en-US" dirty="0"/>
              <a:t> that shape the distribution of organisms, or with a focus on the </a:t>
            </a:r>
            <a:r>
              <a:rPr lang="en-US" b="1" dirty="0"/>
              <a:t>historical factors</a:t>
            </a:r>
            <a:r>
              <a:rPr lang="en-US" dirty="0"/>
              <a:t> that have shaped the current distributions. </a:t>
            </a:r>
          </a:p>
          <a:p>
            <a:pPr marL="0" lvl="1" defTabSz="914350">
              <a:defRPr/>
            </a:pPr>
            <a:endParaRPr lang="en-US" dirty="0"/>
          </a:p>
          <a:p>
            <a:pPr marL="0" lvl="1" indent="0" defTabSz="914350">
              <a:buFontTx/>
              <a:buNone/>
              <a:defRPr/>
            </a:pPr>
            <a:r>
              <a:rPr lang="en-US" b="1" dirty="0"/>
              <a:t>Key message:</a:t>
            </a:r>
          </a:p>
          <a:p>
            <a:pPr marL="0" lvl="1" defTabSz="914350">
              <a:defRPr/>
            </a:pPr>
            <a:r>
              <a:rPr lang="en-US" b="1" dirty="0"/>
              <a:t>Alfred Russell Wallace</a:t>
            </a:r>
            <a:r>
              <a:rPr lang="en-US" dirty="0"/>
              <a:t> ”the father of Biogeography” noticed that different regions of the world had congruent patterns of endemic species and he drew up six </a:t>
            </a:r>
            <a:r>
              <a:rPr lang="en-US" b="1" dirty="0"/>
              <a:t>biogeographic realms</a:t>
            </a:r>
            <a:r>
              <a:rPr lang="en-US" dirty="0"/>
              <a:t> (</a:t>
            </a:r>
            <a:r>
              <a:rPr lang="en-US" dirty="0" err="1"/>
              <a:t>nearctic</a:t>
            </a:r>
            <a:r>
              <a:rPr lang="en-US" dirty="0"/>
              <a:t>, </a:t>
            </a:r>
            <a:r>
              <a:rPr lang="en-US" dirty="0" err="1"/>
              <a:t>neotropical</a:t>
            </a:r>
            <a:r>
              <a:rPr lang="en-US" dirty="0"/>
              <a:t>, </a:t>
            </a:r>
            <a:r>
              <a:rPr lang="en-US" dirty="0" err="1"/>
              <a:t>holarctic</a:t>
            </a:r>
            <a:r>
              <a:rPr lang="en-US" dirty="0"/>
              <a:t>, </a:t>
            </a:r>
            <a:r>
              <a:rPr lang="en-US" dirty="0" err="1"/>
              <a:t>ethiopian</a:t>
            </a:r>
            <a:r>
              <a:rPr lang="en-US" dirty="0"/>
              <a:t>, oriental and </a:t>
            </a:r>
            <a:r>
              <a:rPr lang="en-US" dirty="0" err="1"/>
              <a:t>australian</a:t>
            </a:r>
            <a:r>
              <a:rPr lang="en-US" dirty="0"/>
              <a:t>). Wallace worked primarily in the Malaysian region and had noticed a clear break between Australian fauna and the fauna on the islands to the northwest. This break has come to be known as </a:t>
            </a:r>
            <a:r>
              <a:rPr lang="en-US" b="1" dirty="0"/>
              <a:t>Wallace's line</a:t>
            </a:r>
            <a:r>
              <a:rPr lang="en-US" dirty="0"/>
              <a:t> (also a line between the Australian and the Asian biogeographic zones).</a:t>
            </a:r>
          </a:p>
          <a:p>
            <a:pPr marL="0" lvl="1" defTabSz="914350">
              <a:defRPr/>
            </a:pPr>
            <a:endParaRPr lang="en-US" dirty="0"/>
          </a:p>
          <a:p>
            <a:pPr marL="0" lvl="1" defTabSz="914350">
              <a:defRPr/>
            </a:pPr>
            <a:r>
              <a:rPr lang="en-US" dirty="0"/>
              <a:t>References:</a:t>
            </a:r>
          </a:p>
          <a:p>
            <a:pPr marL="0" lvl="1" defTabSz="914350">
              <a:defRPr/>
            </a:pPr>
            <a:r>
              <a:rPr lang="en-US" dirty="0"/>
              <a:t>Photo: http://news.nationalgeographic.com/news/2013/10/131022-gold-eucalyptus-leaves-mining-geology-science/</a:t>
            </a:r>
          </a:p>
        </p:txBody>
      </p:sp>
      <p:sp>
        <p:nvSpPr>
          <p:cNvPr id="4" name="Slide Number Placeholder 3"/>
          <p:cNvSpPr>
            <a:spLocks noGrp="1"/>
          </p:cNvSpPr>
          <p:nvPr>
            <p:ph type="sldNum" sz="quarter" idx="10"/>
          </p:nvPr>
        </p:nvSpPr>
        <p:spPr/>
        <p:txBody>
          <a:bodyPr/>
          <a:lstStyle/>
          <a:p>
            <a:fld id="{C21862AB-C33A-47D5-ACB7-AF8148FB688E}" type="slidenum">
              <a:rPr lang="en-US" smtClean="0"/>
              <a:pPr/>
              <a:t>16</a:t>
            </a:fld>
            <a:endParaRPr lang="en-US"/>
          </a:p>
        </p:txBody>
      </p:sp>
    </p:spTree>
    <p:extLst>
      <p:ext uri="{BB962C8B-B14F-4D97-AF65-F5344CB8AC3E}">
        <p14:creationId xmlns:p14="http://schemas.microsoft.com/office/powerpoint/2010/main" val="862740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350" rtl="0" eaLnBrk="1" fontAlgn="auto" latinLnBrk="0" hangingPunct="1">
              <a:lnSpc>
                <a:spcPct val="100000"/>
              </a:lnSpc>
              <a:spcBef>
                <a:spcPts val="0"/>
              </a:spcBef>
              <a:spcAft>
                <a:spcPts val="0"/>
              </a:spcAft>
              <a:buClrTx/>
              <a:buSzTx/>
              <a:buFontTx/>
              <a:buNone/>
              <a:tabLst/>
              <a:defRPr/>
            </a:pPr>
            <a:r>
              <a:rPr lang="en-US" b="1" dirty="0"/>
              <a:t>Key message:</a:t>
            </a:r>
            <a:r>
              <a:rPr lang="en-US" b="1" baseline="0" dirty="0"/>
              <a:t> </a:t>
            </a:r>
            <a:r>
              <a:rPr lang="en-US" baseline="0" dirty="0"/>
              <a:t>Biomes are major ecological communities that have a characteristic appearance, such as tropical rain forest or tundra, and that are distributed over a wide land area and defined largely by regional variations in climate. There are a number of different biome classification systems a few of which we will discuss in this lecture.</a:t>
            </a:r>
          </a:p>
          <a:p>
            <a:pPr marL="0" lvl="1" defTabSz="914350">
              <a:defRPr/>
            </a:pPr>
            <a:r>
              <a:rPr lang="en-US" b="1" dirty="0"/>
              <a:t>Biomes</a:t>
            </a:r>
            <a:r>
              <a:rPr lang="en-US" dirty="0"/>
              <a:t> are ecosystems that extend over large geographical areas and take their name from the dominant vegetation type within (for example, coniferous forest). A biome may cover a large area of a continent or may straddle several (the tropical rainforest is found in three). Each has its own characteristic soil, flora and fauna. </a:t>
            </a:r>
            <a:r>
              <a:rPr lang="en-US" b="1" dirty="0"/>
              <a:t>Climate</a:t>
            </a:r>
            <a:r>
              <a:rPr lang="en-US" dirty="0"/>
              <a:t> determines the </a:t>
            </a:r>
            <a:r>
              <a:rPr lang="en-US" b="1" dirty="0"/>
              <a:t>distribution pattern</a:t>
            </a:r>
            <a:r>
              <a:rPr lang="en-US" dirty="0"/>
              <a:t> of the different biomes. If climate is changing, then it stands to reason that the map of world biomes will also need to be modified.</a:t>
            </a:r>
          </a:p>
          <a:p>
            <a:pPr marL="0" lvl="1" defTabSz="914350">
              <a:defRPr/>
            </a:pPr>
            <a:r>
              <a:rPr lang="en-US" dirty="0"/>
              <a:t>The diagram illustrates where different biomes fall on a continuum of temperature and precipitation.</a:t>
            </a:r>
            <a:r>
              <a:rPr lang="en-US" baseline="0" dirty="0"/>
              <a:t>  For example, t</a:t>
            </a:r>
            <a:r>
              <a:rPr lang="en-US" dirty="0"/>
              <a:t>ropical rain</a:t>
            </a:r>
            <a:r>
              <a:rPr lang="en-US" baseline="0" dirty="0"/>
              <a:t> forests at the equator are wet and hot.</a:t>
            </a:r>
          </a:p>
          <a:p>
            <a:pPr marL="0" lvl="1" defTabSz="914350">
              <a:defRPr/>
            </a:pPr>
            <a:endParaRPr lang="en-US" dirty="0"/>
          </a:p>
          <a:p>
            <a:pPr marL="0" lvl="1" defTabSz="914350">
              <a:defRPr/>
            </a:pPr>
            <a:r>
              <a:rPr lang="en-US" dirty="0"/>
              <a:t>References: www.botany.wisc.edu-courses-botany 422-Lecture-pdf-Climate</a:t>
            </a:r>
          </a:p>
          <a:p>
            <a:endParaRPr lang="en-US" baseline="0"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17</a:t>
            </a:fld>
            <a:endParaRPr lang="en-US"/>
          </a:p>
        </p:txBody>
      </p:sp>
    </p:spTree>
    <p:extLst>
      <p:ext uri="{BB962C8B-B14F-4D97-AF65-F5344CB8AC3E}">
        <p14:creationId xmlns:p14="http://schemas.microsoft.com/office/powerpoint/2010/main" val="179273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Heinrich</a:t>
            </a:r>
            <a:r>
              <a:rPr lang="en-US" baseline="0" dirty="0"/>
              <a:t> Walter, a German ecologist, came up with one </a:t>
            </a:r>
            <a:r>
              <a:rPr lang="en-US" dirty="0"/>
              <a:t>of the most widely adopted classification schemes based on seasonal patterns of temperature and precipitation.</a:t>
            </a:r>
          </a:p>
          <a:p>
            <a:pPr marL="0" lvl="1" defTabSz="914350">
              <a:defRPr/>
            </a:pPr>
            <a:endParaRPr lang="en-US" dirty="0"/>
          </a:p>
          <a:p>
            <a:pPr marL="0" lvl="1" indent="0" defTabSz="914350">
              <a:buFontTx/>
              <a:buNone/>
              <a:defRPr/>
            </a:pPr>
            <a:r>
              <a:rPr lang="en-US" b="1" dirty="0"/>
              <a:t>Key message:</a:t>
            </a:r>
          </a:p>
          <a:p>
            <a:pPr marL="0" lvl="1" defTabSz="914350">
              <a:defRPr/>
            </a:pPr>
            <a:r>
              <a:rPr lang="en-US" dirty="0"/>
              <a:t>This</a:t>
            </a:r>
            <a:r>
              <a:rPr lang="en-US" baseline="0" dirty="0"/>
              <a:t> classification ignores species composition.  It focuses on the ecological similarities produced by adaptive convergences in similar environments. </a:t>
            </a:r>
          </a:p>
          <a:p>
            <a:pPr marL="0" lvl="1" defTabSz="914350">
              <a:defRPr/>
            </a:pPr>
            <a:endParaRPr lang="en-US" dirty="0"/>
          </a:p>
          <a:p>
            <a:pPr marL="0" lvl="1" defTabSz="914350">
              <a:defRPr/>
            </a:pPr>
            <a:r>
              <a:rPr lang="en-US" dirty="0"/>
              <a:t>References:</a:t>
            </a:r>
            <a:endParaRPr lang="en-US" baseline="0" dirty="0"/>
          </a:p>
          <a:p>
            <a:pPr defTabSz="914350">
              <a:defRPr/>
            </a:pPr>
            <a:r>
              <a:rPr lang="en-US" dirty="0"/>
              <a:t>http://commons.wikimedia.org/wiki/File:Zonobiome.png</a:t>
            </a:r>
          </a:p>
        </p:txBody>
      </p:sp>
      <p:sp>
        <p:nvSpPr>
          <p:cNvPr id="4" name="Slide Number Placeholder 3"/>
          <p:cNvSpPr>
            <a:spLocks noGrp="1"/>
          </p:cNvSpPr>
          <p:nvPr>
            <p:ph type="sldNum" sz="quarter" idx="10"/>
          </p:nvPr>
        </p:nvSpPr>
        <p:spPr/>
        <p:txBody>
          <a:bodyPr/>
          <a:lstStyle/>
          <a:p>
            <a:fld id="{C21862AB-C33A-47D5-ACB7-AF8148FB688E}" type="slidenum">
              <a:rPr lang="en-US" smtClean="0"/>
              <a:pPr/>
              <a:t>18</a:t>
            </a:fld>
            <a:endParaRPr lang="en-US"/>
          </a:p>
        </p:txBody>
      </p:sp>
    </p:spTree>
    <p:extLst>
      <p:ext uri="{BB962C8B-B14F-4D97-AF65-F5344CB8AC3E}">
        <p14:creationId xmlns:p14="http://schemas.microsoft.com/office/powerpoint/2010/main" val="3158087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Climate diagrams are useful for summarizing</a:t>
            </a:r>
            <a:r>
              <a:rPr lang="en-US" baseline="0" dirty="0"/>
              <a:t> </a:t>
            </a:r>
            <a:r>
              <a:rPr lang="en-US" dirty="0"/>
              <a:t>major climate features for</a:t>
            </a:r>
            <a:r>
              <a:rPr lang="en-US" baseline="0" dirty="0"/>
              <a:t> each biome and m</a:t>
            </a:r>
            <a:r>
              <a:rPr lang="en-US" dirty="0"/>
              <a:t>ake it possible to compare climates between localities.</a:t>
            </a:r>
            <a:r>
              <a:rPr lang="en-US" baseline="0" dirty="0"/>
              <a:t> </a:t>
            </a:r>
          </a:p>
          <a:p>
            <a:pPr marL="0" lvl="1" indent="0" defTabSz="914350">
              <a:buFontTx/>
              <a:buNone/>
              <a:defRPr/>
            </a:pPr>
            <a:r>
              <a:rPr lang="en-US" b="1" dirty="0"/>
              <a:t>Key message:</a:t>
            </a:r>
          </a:p>
          <a:p>
            <a:pPr defTabSz="914350">
              <a:defRPr/>
            </a:pPr>
            <a:r>
              <a:rPr lang="en-US" dirty="0"/>
              <a:t>Climate diagrams </a:t>
            </a:r>
            <a:r>
              <a:rPr lang="en-US" baseline="0" dirty="0"/>
              <a:t>d</a:t>
            </a:r>
            <a:r>
              <a:rPr lang="en-US" dirty="0"/>
              <a:t>epict moisture and temperature curves by month to convey the seasonal availability of water, both relative moisture deficits or surplus’.</a:t>
            </a:r>
            <a:r>
              <a:rPr lang="en-US" baseline="0" dirty="0"/>
              <a:t> Note that the temperature and rainfall scales are adjusted to roughly show when rainfall is likely to be insufficient to support full plant production.  </a:t>
            </a:r>
            <a:r>
              <a:rPr lang="en-US" dirty="0"/>
              <a:t>As a rule of thumb,</a:t>
            </a:r>
            <a:r>
              <a:rPr lang="en-US" baseline="0" dirty="0"/>
              <a:t> about 20 mm of monthly precipitation for each 10°C in temperature provides sufficient moisture for plant growth.  This occurs when the precipitation line (blue) is above the temperature line (red).  The bars at the bottom indicate freezing weather.  </a:t>
            </a:r>
          </a:p>
          <a:p>
            <a:pPr defTabSz="914350">
              <a:defRPr/>
            </a:pPr>
            <a:endParaRPr lang="en-US" baseline="0" dirty="0"/>
          </a:p>
          <a:p>
            <a:pPr marL="0" lvl="1" defTabSz="914350">
              <a:defRPr/>
            </a:pPr>
            <a:r>
              <a:rPr lang="en-US" baseline="0" dirty="0"/>
              <a:t>Again, this classification system focuses on the ecological similarities produced by adaptation in similar environments. </a:t>
            </a:r>
          </a:p>
          <a:p>
            <a:pPr defTabSz="914350">
              <a:defRPr/>
            </a:pPr>
            <a:endParaRPr lang="en-US" dirty="0"/>
          </a:p>
          <a:p>
            <a:pPr marL="0" lvl="1" defTabSz="914350">
              <a:defRPr/>
            </a:pPr>
            <a:r>
              <a:rPr lang="en-US" dirty="0"/>
              <a:t>References:</a:t>
            </a:r>
          </a:p>
          <a:p>
            <a:r>
              <a:rPr lang="en-US" dirty="0"/>
              <a:t>Graphic: http://sky.scnu.edu.cn/life/class/ecology/chapter/Chapter2.htm</a:t>
            </a:r>
          </a:p>
        </p:txBody>
      </p:sp>
      <p:sp>
        <p:nvSpPr>
          <p:cNvPr id="4" name="Slide Number Placeholder 3"/>
          <p:cNvSpPr>
            <a:spLocks noGrp="1"/>
          </p:cNvSpPr>
          <p:nvPr>
            <p:ph type="sldNum" sz="quarter" idx="10"/>
          </p:nvPr>
        </p:nvSpPr>
        <p:spPr/>
        <p:txBody>
          <a:bodyPr/>
          <a:lstStyle/>
          <a:p>
            <a:fld id="{C21862AB-C33A-47D5-ACB7-AF8148FB688E}" type="slidenum">
              <a:rPr lang="en-US" smtClean="0"/>
              <a:pPr/>
              <a:t>19</a:t>
            </a:fld>
            <a:endParaRPr lang="en-US"/>
          </a:p>
        </p:txBody>
      </p:sp>
    </p:spTree>
    <p:extLst>
      <p:ext uri="{BB962C8B-B14F-4D97-AF65-F5344CB8AC3E}">
        <p14:creationId xmlns:p14="http://schemas.microsoft.com/office/powerpoint/2010/main" val="2939017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The next few slides depict</a:t>
            </a:r>
            <a:r>
              <a:rPr lang="en-US" baseline="0" dirty="0"/>
              <a:t> climates of some of the major biomes</a:t>
            </a:r>
            <a:endParaRPr lang="en-US" dirty="0"/>
          </a:p>
          <a:p>
            <a:pPr marL="0" lvl="1" indent="0" defTabSz="914350">
              <a:buFontTx/>
              <a:buNone/>
              <a:defRPr/>
            </a:pPr>
            <a:r>
              <a:rPr lang="en-US" b="1" dirty="0"/>
              <a:t>Key message:</a:t>
            </a:r>
          </a:p>
          <a:p>
            <a:pPr marL="0" lvl="1" defTabSz="914350">
              <a:defRPr/>
            </a:pPr>
            <a:r>
              <a:rPr lang="en-US" dirty="0"/>
              <a:t>Tropical rain forests are found near</a:t>
            </a:r>
            <a:r>
              <a:rPr lang="en-US" baseline="0" dirty="0"/>
              <a:t> the equator between the Tropic of Cancer and the Tropic of Capricorn where precipitation generally exceeds 100mm/month (as indicated by the dark blue shading) and there is only slight variation in annual temperatures.  Here you can see climate diagrams for tropical rain forest locations in Brazil, the Congo, and Malaysia.  </a:t>
            </a:r>
            <a:endParaRPr lang="en-US" dirty="0"/>
          </a:p>
          <a:p>
            <a:pPr marL="0" lvl="1" defTabSz="914350">
              <a:defRPr/>
            </a:pPr>
            <a:endParaRPr lang="en-US" dirty="0"/>
          </a:p>
          <a:p>
            <a:pPr marL="0" lvl="1" defTabSz="914350">
              <a:defRPr/>
            </a:pPr>
            <a:r>
              <a:rPr lang="en-US" dirty="0"/>
              <a:t>Reference:</a:t>
            </a:r>
          </a:p>
          <a:p>
            <a:pPr marL="0" lvl="1" defTabSz="914350">
              <a:defRPr/>
            </a:pPr>
            <a:r>
              <a:rPr lang="en-US" dirty="0"/>
              <a:t>http://sky.scnu.edu.cn/life/class/ecology/chapter/Chapter2.htms</a:t>
            </a:r>
          </a:p>
          <a:p>
            <a:pPr marL="0" lvl="1" defTabSz="914350">
              <a:defRPr/>
            </a:pPr>
            <a:r>
              <a:rPr lang="en-US" dirty="0"/>
              <a:t>http://tourists360.com/tropical-rainforest/</a:t>
            </a:r>
          </a:p>
        </p:txBody>
      </p:sp>
      <p:sp>
        <p:nvSpPr>
          <p:cNvPr id="4" name="Slide Number Placeholder 3"/>
          <p:cNvSpPr>
            <a:spLocks noGrp="1"/>
          </p:cNvSpPr>
          <p:nvPr>
            <p:ph type="sldNum" sz="quarter" idx="10"/>
          </p:nvPr>
        </p:nvSpPr>
        <p:spPr/>
        <p:txBody>
          <a:bodyPr/>
          <a:lstStyle/>
          <a:p>
            <a:fld id="{C21862AB-C33A-47D5-ACB7-AF8148FB688E}" type="slidenum">
              <a:rPr lang="en-US" smtClean="0"/>
              <a:pPr/>
              <a:t>20</a:t>
            </a:fld>
            <a:endParaRPr lang="en-US"/>
          </a:p>
        </p:txBody>
      </p:sp>
    </p:spTree>
    <p:extLst>
      <p:ext uri="{BB962C8B-B14F-4D97-AF65-F5344CB8AC3E}">
        <p14:creationId xmlns:p14="http://schemas.microsoft.com/office/powerpoint/2010/main" val="773776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Tropical dry forest, unlike tropical</a:t>
            </a:r>
            <a:r>
              <a:rPr lang="en-US" baseline="0" dirty="0"/>
              <a:t> rain forest experience distinct wet and dry seasons (indicating by the blue and tan shading) and temperatures are more variable</a:t>
            </a:r>
            <a:endParaRPr lang="en-US" dirty="0"/>
          </a:p>
          <a:p>
            <a:pPr marL="0" lvl="1" defTabSz="914350">
              <a:defRPr/>
            </a:pPr>
            <a:endParaRPr lang="en-US" dirty="0"/>
          </a:p>
          <a:p>
            <a:pPr marL="0" lvl="1" indent="0" defTabSz="914350">
              <a:buFontTx/>
              <a:buNone/>
              <a:defRPr/>
            </a:pPr>
            <a:r>
              <a:rPr lang="en-US" b="1" dirty="0"/>
              <a:t>Key message:</a:t>
            </a:r>
          </a:p>
          <a:p>
            <a:pPr marL="0" lvl="1" defTabSz="914350">
              <a:defRPr/>
            </a:pPr>
            <a:r>
              <a:rPr lang="en-US" baseline="0" dirty="0"/>
              <a:t>Here you can see climate diagrams for dry tropical forest locations in Mexico, India, and Australia</a:t>
            </a:r>
          </a:p>
          <a:p>
            <a:pPr marL="0" lvl="1" defTabSz="914350">
              <a:defRPr/>
            </a:pPr>
            <a:endParaRPr lang="en-US" dirty="0"/>
          </a:p>
          <a:p>
            <a:pPr marL="0" lvl="1" defTabSz="914350">
              <a:defRPr/>
            </a:pPr>
            <a:r>
              <a:rPr lang="en-US" dirty="0"/>
              <a:t>References:</a:t>
            </a:r>
          </a:p>
          <a:p>
            <a:pPr marL="0" lvl="1" defTabSz="914350">
              <a:defRPr/>
            </a:pPr>
            <a:r>
              <a:rPr lang="en-US" dirty="0"/>
              <a:t>http://sky.scnu.edu.cn/life/class/ecology/chapter/Chapter2.htms:</a:t>
            </a:r>
          </a:p>
          <a:p>
            <a:pPr marL="0" lvl="1" defTabSz="914350">
              <a:defRPr/>
            </a:pPr>
            <a:r>
              <a:rPr lang="en-US" dirty="0"/>
              <a:t>http://archive.sciencewatch.com/inter/aut/images-aut/2009/09maySCIAzof3XL.jpeg</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21</a:t>
            </a:fld>
            <a:endParaRPr lang="en-US"/>
          </a:p>
        </p:txBody>
      </p:sp>
    </p:spTree>
    <p:extLst>
      <p:ext uri="{BB962C8B-B14F-4D97-AF65-F5344CB8AC3E}">
        <p14:creationId xmlns:p14="http://schemas.microsoft.com/office/powerpoint/2010/main" val="753169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9EFE7C-57AF-45CC-AF53-591D05E6A11B}" type="slidenum">
              <a:rPr lang="en-US" altLang="en-US" smtClean="0"/>
              <a:pPr fontAlgn="base">
                <a:spcBef>
                  <a:spcPct val="0"/>
                </a:spcBef>
                <a:spcAft>
                  <a:spcPct val="0"/>
                </a:spcAft>
              </a:pPr>
              <a:t>4</a:t>
            </a:fld>
            <a:endParaRPr lang="en-US" altLang="en-US"/>
          </a:p>
        </p:txBody>
      </p:sp>
    </p:spTree>
    <p:extLst>
      <p:ext uri="{BB962C8B-B14F-4D97-AF65-F5344CB8AC3E}">
        <p14:creationId xmlns:p14="http://schemas.microsoft.com/office/powerpoint/2010/main" val="391013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Temperate</a:t>
            </a:r>
            <a:r>
              <a:rPr lang="en-US" baseline="0" dirty="0"/>
              <a:t> forests experience moderate variation in temperature and low seasonal variation in precipitation for deciduous temperate forests while temperate coniferous forests are associated with seasonal drought.</a:t>
            </a:r>
            <a:endParaRPr lang="en-US" dirty="0"/>
          </a:p>
          <a:p>
            <a:pPr marL="0" lvl="1" defTabSz="914350">
              <a:defRPr/>
            </a:pPr>
            <a:endParaRPr lang="en-US" dirty="0"/>
          </a:p>
          <a:p>
            <a:pPr marL="0" marR="0" lvl="1" indent="0" algn="l" defTabSz="914350" rtl="0" eaLnBrk="1" fontAlgn="auto" latinLnBrk="0" hangingPunct="1">
              <a:lnSpc>
                <a:spcPct val="100000"/>
              </a:lnSpc>
              <a:spcBef>
                <a:spcPts val="0"/>
              </a:spcBef>
              <a:spcAft>
                <a:spcPts val="0"/>
              </a:spcAft>
              <a:buClrTx/>
              <a:buSzTx/>
              <a:buFontTx/>
              <a:buNone/>
              <a:tabLst/>
              <a:defRPr/>
            </a:pPr>
            <a:r>
              <a:rPr lang="en-US" b="1" dirty="0"/>
              <a:t>Key message:</a:t>
            </a:r>
          </a:p>
          <a:p>
            <a:pPr marL="0" lvl="1" defTabSz="914350">
              <a:defRPr/>
            </a:pPr>
            <a:r>
              <a:rPr lang="en-US" dirty="0"/>
              <a:t>Here you see climate diagrams for temperate forest locations in the states of Oregon</a:t>
            </a:r>
            <a:r>
              <a:rPr lang="en-US" baseline="0" dirty="0"/>
              <a:t> and Pennsylvania in the US and in France</a:t>
            </a:r>
            <a:r>
              <a:rPr lang="en-US" dirty="0"/>
              <a:t>  </a:t>
            </a:r>
          </a:p>
          <a:p>
            <a:pPr marL="0" lvl="1" defTabSz="914350">
              <a:defRPr/>
            </a:pPr>
            <a:endParaRPr lang="en-US" dirty="0"/>
          </a:p>
          <a:p>
            <a:pPr marL="0" lvl="1" defTabSz="914350">
              <a:defRPr/>
            </a:pPr>
            <a:r>
              <a:rPr lang="en-US" dirty="0"/>
              <a:t>References:</a:t>
            </a:r>
          </a:p>
          <a:p>
            <a:pPr marL="0" lvl="1" defTabSz="914350">
              <a:defRPr/>
            </a:pPr>
            <a:r>
              <a:rPr lang="en-US" dirty="0"/>
              <a:t>http://wildtracks.files.wordpress.com/2012/01/autumn-foliage.jpg</a:t>
            </a:r>
          </a:p>
          <a:p>
            <a:pPr marL="0" lvl="1" defTabSz="914350">
              <a:defRPr/>
            </a:pPr>
            <a:r>
              <a:rPr lang="en-US" dirty="0"/>
              <a:t>http://sky.scnu.edu.cn/life/class/ecology/chapter/Chapter2.htms:</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22</a:t>
            </a:fld>
            <a:endParaRPr lang="en-US"/>
          </a:p>
        </p:txBody>
      </p:sp>
    </p:spTree>
    <p:extLst>
      <p:ext uri="{BB962C8B-B14F-4D97-AF65-F5344CB8AC3E}">
        <p14:creationId xmlns:p14="http://schemas.microsoft.com/office/powerpoint/2010/main" val="121972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Boreal forests</a:t>
            </a:r>
            <a:r>
              <a:rPr lang="en-US" baseline="0" dirty="0"/>
              <a:t> often experience great temperature variation and precipitation is fairly low throughout the year. </a:t>
            </a:r>
            <a:endParaRPr lang="en-US" dirty="0"/>
          </a:p>
          <a:p>
            <a:pPr marL="0" lvl="1" defTabSz="914350">
              <a:defRPr/>
            </a:pPr>
            <a:endParaRPr lang="en-US" dirty="0"/>
          </a:p>
          <a:p>
            <a:pPr marL="0" marR="0" lvl="1" indent="0" algn="l" defTabSz="914350" rtl="0" eaLnBrk="1" fontAlgn="auto" latinLnBrk="0" hangingPunct="1">
              <a:lnSpc>
                <a:spcPct val="100000"/>
              </a:lnSpc>
              <a:spcBef>
                <a:spcPts val="0"/>
              </a:spcBef>
              <a:spcAft>
                <a:spcPts val="0"/>
              </a:spcAft>
              <a:buClrTx/>
              <a:buSzTx/>
              <a:buFontTx/>
              <a:buNone/>
              <a:tabLst/>
              <a:defRPr/>
            </a:pPr>
            <a:r>
              <a:rPr lang="en-US" b="1" dirty="0"/>
              <a:t>Key message:</a:t>
            </a:r>
          </a:p>
          <a:p>
            <a:pPr marL="0" lvl="1" defTabSz="914350">
              <a:defRPr/>
            </a:pPr>
            <a:r>
              <a:rPr lang="en-US" dirty="0"/>
              <a:t>Here you see climate diagrams for boreal forest locations in Canada</a:t>
            </a:r>
            <a:r>
              <a:rPr lang="en-US" baseline="0" dirty="0"/>
              <a:t>, Sweden, and Russia.</a:t>
            </a:r>
            <a:endParaRPr lang="en-US" dirty="0"/>
          </a:p>
          <a:p>
            <a:pPr marL="0" lvl="1" defTabSz="914350">
              <a:defRPr/>
            </a:pPr>
            <a:endParaRPr lang="en-US" dirty="0"/>
          </a:p>
          <a:p>
            <a:pPr marL="0" lvl="1" defTabSz="914350">
              <a:defRPr/>
            </a:pPr>
            <a:r>
              <a:rPr lang="en-US" dirty="0"/>
              <a:t>References:</a:t>
            </a:r>
          </a:p>
          <a:p>
            <a:pPr marL="0" lvl="1" defTabSz="914350">
              <a:defRPr/>
            </a:pPr>
            <a:r>
              <a:rPr lang="en-US" dirty="0"/>
              <a:t>http://sky.scnu.edu.cn/life/class/ecology/chapter/Chapter2.htms</a:t>
            </a:r>
          </a:p>
          <a:p>
            <a:pPr marL="0" lvl="1" defTabSz="914350">
              <a:defRPr/>
            </a:pPr>
            <a:r>
              <a:rPr lang="en-US" dirty="0"/>
              <a:t>http://upload.wikimedia.org/wikipedia/commons/2/2d/Picea_glauca_taiga.jpg</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23</a:t>
            </a:fld>
            <a:endParaRPr lang="en-US"/>
          </a:p>
        </p:txBody>
      </p:sp>
    </p:spTree>
    <p:extLst>
      <p:ext uri="{BB962C8B-B14F-4D97-AF65-F5344CB8AC3E}">
        <p14:creationId xmlns:p14="http://schemas.microsoft.com/office/powerpoint/2010/main" val="3698642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Tundra experiences consistently</a:t>
            </a:r>
            <a:r>
              <a:rPr lang="en-US" baseline="0" dirty="0"/>
              <a:t> cold temperatures and </a:t>
            </a:r>
            <a:r>
              <a:rPr lang="en-US" dirty="0"/>
              <a:t>precipitation can be quite low</a:t>
            </a:r>
          </a:p>
          <a:p>
            <a:pPr marL="0" lvl="1" defTabSz="914350">
              <a:defRPr/>
            </a:pPr>
            <a:endParaRPr lang="en-US" dirty="0"/>
          </a:p>
          <a:p>
            <a:pPr marL="0" marR="0" lvl="1" indent="0" algn="l" defTabSz="914350" rtl="0" eaLnBrk="1" fontAlgn="auto" latinLnBrk="0" hangingPunct="1">
              <a:lnSpc>
                <a:spcPct val="100000"/>
              </a:lnSpc>
              <a:spcBef>
                <a:spcPts val="0"/>
              </a:spcBef>
              <a:spcAft>
                <a:spcPts val="0"/>
              </a:spcAft>
              <a:buClrTx/>
              <a:buSzTx/>
              <a:buFontTx/>
              <a:buNone/>
              <a:tabLst/>
              <a:defRPr/>
            </a:pPr>
            <a:r>
              <a:rPr lang="en-US" b="1" dirty="0"/>
              <a:t>Key message:</a:t>
            </a:r>
          </a:p>
          <a:p>
            <a:pPr marL="0" lvl="1" defTabSz="914350">
              <a:defRPr/>
            </a:pPr>
            <a:r>
              <a:rPr lang="en-US" dirty="0"/>
              <a:t>Here you see climate diagrams for tundra locations in Alaska, Norway, and Russia</a:t>
            </a:r>
          </a:p>
          <a:p>
            <a:pPr marL="0" lvl="1" defTabSz="914350">
              <a:defRPr/>
            </a:pPr>
            <a:endParaRPr lang="en-US" dirty="0"/>
          </a:p>
          <a:p>
            <a:pPr marL="0" lvl="1" defTabSz="914350">
              <a:defRPr/>
            </a:pPr>
            <a:r>
              <a:rPr lang="en-US" dirty="0"/>
              <a:t>References:</a:t>
            </a:r>
          </a:p>
          <a:p>
            <a:pPr marL="0" lvl="1" defTabSz="914350">
              <a:defRPr/>
            </a:pPr>
            <a:r>
              <a:rPr lang="en-US" dirty="0"/>
              <a:t>http://sky.scnu.edu.cn/life/class/ecology/chapter/Chapter2.htms</a:t>
            </a:r>
          </a:p>
          <a:p>
            <a:pPr marL="0" lvl="1" defTabSz="914350">
              <a:defRPr/>
            </a:pPr>
            <a:r>
              <a:rPr lang="en-US" dirty="0"/>
              <a:t>http://dev.epubbud.com/uploads/1/2/5/1255998/images/tundra.jpg</a:t>
            </a:r>
          </a:p>
          <a:p>
            <a:endParaRPr lang="en-US" dirty="0"/>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24</a:t>
            </a:fld>
            <a:endParaRPr lang="en-US"/>
          </a:p>
        </p:txBody>
      </p:sp>
    </p:spTree>
    <p:extLst>
      <p:ext uri="{BB962C8B-B14F-4D97-AF65-F5344CB8AC3E}">
        <p14:creationId xmlns:p14="http://schemas.microsoft.com/office/powerpoint/2010/main" val="93212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b="1" dirty="0"/>
              <a:t>Robert</a:t>
            </a:r>
            <a:r>
              <a:rPr lang="en-US" b="1" baseline="0" dirty="0"/>
              <a:t> Whittaker</a:t>
            </a:r>
            <a:r>
              <a:rPr lang="en-US" baseline="0" dirty="0"/>
              <a:t>,</a:t>
            </a:r>
            <a:r>
              <a:rPr lang="en-US" dirty="0"/>
              <a:t> an American ecologist, came up with another simple,</a:t>
            </a:r>
            <a:r>
              <a:rPr lang="en-US" baseline="0" dirty="0"/>
              <a:t> widely used biome classification scheme that is based on temperature and precipitation.</a:t>
            </a:r>
          </a:p>
          <a:p>
            <a:pPr marL="0" marR="0" lvl="1" indent="0" algn="l" defTabSz="914350" rtl="0" eaLnBrk="1" fontAlgn="auto" latinLnBrk="0" hangingPunct="1">
              <a:lnSpc>
                <a:spcPct val="100000"/>
              </a:lnSpc>
              <a:spcBef>
                <a:spcPts val="0"/>
              </a:spcBef>
              <a:spcAft>
                <a:spcPts val="0"/>
              </a:spcAft>
              <a:buClrTx/>
              <a:buSzTx/>
              <a:buFontTx/>
              <a:buNone/>
              <a:tabLst/>
              <a:defRPr/>
            </a:pPr>
            <a:r>
              <a:rPr lang="en-US" b="1" dirty="0"/>
              <a:t>Key message:</a:t>
            </a:r>
          </a:p>
          <a:p>
            <a:pPr marL="0" lvl="1" defTabSz="914350">
              <a:defRPr/>
            </a:pPr>
            <a:endParaRPr lang="en-US" b="1" dirty="0"/>
          </a:p>
          <a:p>
            <a:pPr marL="0" lvl="1" defTabSz="914350">
              <a:defRPr/>
            </a:pPr>
            <a:r>
              <a:rPr lang="en-US" b="1" dirty="0"/>
              <a:t>Robert Whittaker</a:t>
            </a:r>
            <a:r>
              <a:rPr lang="en-US" dirty="0"/>
              <a:t> plotted rainfall vs. temperature for points all over the globe on a single graph (one version shown here).  He then looked at what biomes had developed at those sites, and was able to group the different biomes according to mean annual temperature and precipitation, as the shaded areas in the graph indicate.  This scheme is considered a simplification of the </a:t>
            </a:r>
            <a:r>
              <a:rPr lang="en-US" b="1" dirty="0" err="1"/>
              <a:t>Holdridge</a:t>
            </a:r>
            <a:r>
              <a:rPr lang="en-US" dirty="0"/>
              <a:t> biome classification which had three axes:</a:t>
            </a:r>
            <a:r>
              <a:rPr lang="en-US" baseline="0" dirty="0"/>
              <a:t> </a:t>
            </a:r>
            <a:r>
              <a:rPr lang="en-US" dirty="0"/>
              <a:t>temperature, precipitation, and potential evapotranspiration.  Unlike the Walter classification system the Whittaker and </a:t>
            </a:r>
            <a:r>
              <a:rPr lang="en-US" dirty="0" err="1"/>
              <a:t>Holdridge</a:t>
            </a:r>
            <a:r>
              <a:rPr lang="en-US" dirty="0"/>
              <a:t> schemes do not take into account the seasonality of temperature and precipitation.</a:t>
            </a:r>
          </a:p>
          <a:p>
            <a:pPr marL="0" lvl="1" defTabSz="914350">
              <a:defRPr/>
            </a:pPr>
            <a:endParaRPr lang="en-US" dirty="0"/>
          </a:p>
          <a:p>
            <a:pPr marL="0" lvl="1" defTabSz="914350">
              <a:defRPr/>
            </a:pPr>
            <a:r>
              <a:rPr lang="en-US" dirty="0"/>
              <a:t>References:</a:t>
            </a:r>
          </a:p>
          <a:p>
            <a:r>
              <a:rPr lang="en-US" dirty="0"/>
              <a:t>http://www.marietta.edu/~biol/biomes/biome_main.htm</a:t>
            </a:r>
          </a:p>
        </p:txBody>
      </p:sp>
      <p:sp>
        <p:nvSpPr>
          <p:cNvPr id="4" name="Slide Number Placeholder 3"/>
          <p:cNvSpPr>
            <a:spLocks noGrp="1"/>
          </p:cNvSpPr>
          <p:nvPr>
            <p:ph type="sldNum" sz="quarter" idx="10"/>
          </p:nvPr>
        </p:nvSpPr>
        <p:spPr/>
        <p:txBody>
          <a:bodyPr/>
          <a:lstStyle/>
          <a:p>
            <a:fld id="{C21862AB-C33A-47D5-ACB7-AF8148FB688E}" type="slidenum">
              <a:rPr lang="en-US" smtClean="0"/>
              <a:pPr/>
              <a:t>25</a:t>
            </a:fld>
            <a:endParaRPr lang="en-US"/>
          </a:p>
        </p:txBody>
      </p:sp>
    </p:spTree>
    <p:extLst>
      <p:ext uri="{BB962C8B-B14F-4D97-AF65-F5344CB8AC3E}">
        <p14:creationId xmlns:p14="http://schemas.microsoft.com/office/powerpoint/2010/main" val="2324223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b="1" dirty="0"/>
              <a:t>Biomes</a:t>
            </a:r>
            <a:r>
              <a:rPr lang="en-US" dirty="0"/>
              <a:t> are major types of ecological communities, recognizable on a regional scale, although many other communities may exist there as well.  For instance, here in ______, our biome is the </a:t>
            </a:r>
            <a:r>
              <a:rPr lang="en-US" b="1" dirty="0"/>
              <a:t>_______</a:t>
            </a:r>
            <a:r>
              <a:rPr lang="en-US" dirty="0"/>
              <a:t>.</a:t>
            </a:r>
          </a:p>
          <a:p>
            <a:pPr marL="0" marR="0" lvl="1" indent="0" algn="l" defTabSz="914350" rtl="0" eaLnBrk="1" fontAlgn="auto" latinLnBrk="0" hangingPunct="1">
              <a:lnSpc>
                <a:spcPct val="100000"/>
              </a:lnSpc>
              <a:spcBef>
                <a:spcPts val="0"/>
              </a:spcBef>
              <a:spcAft>
                <a:spcPts val="0"/>
              </a:spcAft>
              <a:buClrTx/>
              <a:buSzTx/>
              <a:buFontTx/>
              <a:buNone/>
              <a:tabLst/>
              <a:defRPr/>
            </a:pPr>
            <a:r>
              <a:rPr lang="en-US" b="1" dirty="0"/>
              <a:t>Key message:</a:t>
            </a:r>
            <a:endParaRPr lang="en-US" dirty="0"/>
          </a:p>
          <a:p>
            <a:pPr marL="0" lvl="1" defTabSz="914350">
              <a:defRPr/>
            </a:pPr>
            <a:r>
              <a:rPr lang="en-US" dirty="0"/>
              <a:t>Biome classification is a useful tool to understand structure and functioning of large ecological systems.</a:t>
            </a:r>
            <a:r>
              <a:rPr lang="en-US" baseline="0" dirty="0"/>
              <a:t>  </a:t>
            </a:r>
            <a:r>
              <a:rPr lang="en-US" dirty="0"/>
              <a:t>Different systems of classification make coarser or finer distinctions among biomes and characteristics of one biome often intergrade gradually into the next.</a:t>
            </a:r>
          </a:p>
          <a:p>
            <a:pPr>
              <a:buClr>
                <a:schemeClr val="dk1"/>
              </a:buClr>
              <a:buSzPct val="25000"/>
            </a:pPr>
            <a:endParaRPr lang="en" dirty="0">
              <a:solidFill>
                <a:schemeClr val="dk1"/>
              </a:solidFill>
              <a:latin typeface="Arial"/>
              <a:ea typeface="Arial"/>
              <a:cs typeface="Arial"/>
              <a:sym typeface="Arial"/>
            </a:endParaRPr>
          </a:p>
          <a:p>
            <a:pPr>
              <a:buClr>
                <a:schemeClr val="dk1"/>
              </a:buClr>
              <a:buSzPct val="25000"/>
            </a:pPr>
            <a:r>
              <a:rPr lang="en" dirty="0">
                <a:solidFill>
                  <a:schemeClr val="dk1"/>
                </a:solidFill>
                <a:latin typeface="Arial"/>
                <a:ea typeface="Arial"/>
                <a:cs typeface="Arial"/>
                <a:sym typeface="Arial"/>
              </a:rPr>
              <a:t>While climate is largely determined by location with regard to the equator, it is also determined by distance from the ocean and topography. </a:t>
            </a:r>
          </a:p>
          <a:p>
            <a:pPr>
              <a:buClr>
                <a:schemeClr val="dk1"/>
              </a:buClr>
              <a:buSzPct val="25000"/>
            </a:pPr>
            <a:r>
              <a:rPr lang="en" dirty="0">
                <a:solidFill>
                  <a:schemeClr val="dk1"/>
                </a:solidFill>
                <a:ea typeface="Calibri"/>
                <a:cs typeface="Calibri"/>
                <a:sym typeface="Calibri"/>
              </a:rPr>
              <a:t>Average, minimum, and maximum temperatures and rainfall influence the distribution of species. </a:t>
            </a:r>
            <a:r>
              <a:rPr lang="en" dirty="0">
                <a:solidFill>
                  <a:schemeClr val="dk1"/>
                </a:solidFill>
                <a:latin typeface="Arial"/>
                <a:ea typeface="Arial"/>
                <a:cs typeface="Arial"/>
                <a:sym typeface="Arial"/>
              </a:rPr>
              <a:t>While potential vegetation is largely determined by climate, the actual distribution of vegetation is influenced by additional factors and has been modified by humans.</a:t>
            </a:r>
          </a:p>
          <a:p>
            <a:pPr marL="0" lvl="1" defTabSz="914350">
              <a:defRPr/>
            </a:pPr>
            <a:endParaRPr lang="en-US" dirty="0"/>
          </a:p>
          <a:p>
            <a:pPr marL="0" lvl="1" defTabSz="914350">
              <a:defRPr/>
            </a:pPr>
            <a:r>
              <a:rPr lang="en-US" dirty="0"/>
              <a:t>References:</a:t>
            </a:r>
          </a:p>
          <a:p>
            <a:pPr>
              <a:buSzPct val="25000"/>
            </a:pPr>
            <a:r>
              <a:rPr lang="en" u="sng" dirty="0">
                <a:solidFill>
                  <a:schemeClr val="hlink"/>
                </a:solidFill>
                <a:hlinkClick r:id="rId3"/>
              </a:rPr>
              <a:t>http://www.marietta.edu/~biol/biomes/biome_main.htm</a:t>
            </a:r>
          </a:p>
          <a:p>
            <a:pPr defTabSz="914350">
              <a:defRPr/>
            </a:pPr>
            <a:endParaRPr lang="en-US" dirty="0"/>
          </a:p>
          <a:p>
            <a:pPr>
              <a:buClr>
                <a:schemeClr val="dk1"/>
              </a:buClr>
              <a:buSzPct val="25000"/>
            </a:pPr>
            <a:endParaRPr lang="en" dirty="0">
              <a:solidFill>
                <a:schemeClr val="dk1"/>
              </a:solidFill>
              <a:latin typeface="Arial"/>
              <a:ea typeface="Arial"/>
              <a:cs typeface="Arial"/>
              <a:sym typeface="Arial"/>
            </a:endParaRPr>
          </a:p>
          <a:p>
            <a:pPr>
              <a:buClr>
                <a:schemeClr val="dk1"/>
              </a:buClr>
              <a:buSzPct val="25000"/>
            </a:pPr>
            <a:endParaRPr lang="en" dirty="0">
              <a:solidFill>
                <a:schemeClr val="dk1"/>
              </a:solidFill>
              <a:latin typeface="Arial"/>
              <a:ea typeface="Arial"/>
              <a:cs typeface="Arial"/>
              <a:sym typeface="Arial"/>
            </a:endParaRPr>
          </a:p>
          <a:p>
            <a:pPr defTabSz="914350">
              <a:defRPr/>
            </a:pPr>
            <a:endParaRPr lang="en-US" dirty="0"/>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26</a:t>
            </a:fld>
            <a:endParaRPr lang="en-US"/>
          </a:p>
        </p:txBody>
      </p:sp>
    </p:spTree>
    <p:extLst>
      <p:ext uri="{BB962C8B-B14F-4D97-AF65-F5344CB8AC3E}">
        <p14:creationId xmlns:p14="http://schemas.microsoft.com/office/powerpoint/2010/main" val="3021803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350" rtl="0" eaLnBrk="1" fontAlgn="auto" latinLnBrk="0" hangingPunct="1">
              <a:lnSpc>
                <a:spcPct val="100000"/>
              </a:lnSpc>
              <a:spcBef>
                <a:spcPts val="0"/>
              </a:spcBef>
              <a:spcAft>
                <a:spcPts val="0"/>
              </a:spcAft>
              <a:buClrTx/>
              <a:buSzTx/>
              <a:buFontTx/>
              <a:buNone/>
              <a:tabLst/>
              <a:defRPr/>
            </a:pPr>
            <a:r>
              <a:rPr lang="en-US" b="1" dirty="0"/>
              <a:t>Key message:</a:t>
            </a:r>
          </a:p>
          <a:p>
            <a:pPr marL="0" lvl="1" defTabSz="914350">
              <a:defRPr/>
            </a:pPr>
            <a:r>
              <a:rPr lang="en-US" dirty="0"/>
              <a:t>Although</a:t>
            </a:r>
            <a:r>
              <a:rPr lang="en-US" baseline="0" dirty="0"/>
              <a:t> the t</a:t>
            </a:r>
            <a:r>
              <a:rPr lang="en-US" dirty="0"/>
              <a:t>wo key parameters that</a:t>
            </a:r>
            <a:r>
              <a:rPr lang="en-US" baseline="0" dirty="0"/>
              <a:t> </a:t>
            </a:r>
            <a:r>
              <a:rPr lang="en-US" dirty="0"/>
              <a:t>determine biome</a:t>
            </a:r>
            <a:r>
              <a:rPr lang="en-US" baseline="0" dirty="0"/>
              <a:t> distribution </a:t>
            </a:r>
            <a:r>
              <a:rPr lang="en-US" dirty="0"/>
              <a:t>are available moisture and temperature,</a:t>
            </a:r>
            <a:r>
              <a:rPr lang="en-US" baseline="0" dirty="0"/>
              <a:t> m</a:t>
            </a:r>
            <a:r>
              <a:rPr lang="en-US" dirty="0"/>
              <a:t>any different environmental factors play a role. Different places with the same annual precipitation and</a:t>
            </a:r>
            <a:r>
              <a:rPr lang="en-US" baseline="0" dirty="0"/>
              <a:t> </a:t>
            </a:r>
            <a:r>
              <a:rPr lang="en-US" dirty="0"/>
              <a:t>temperature sometimes support different biomes, so other</a:t>
            </a:r>
            <a:r>
              <a:rPr lang="en-US" baseline="0" dirty="0"/>
              <a:t> </a:t>
            </a:r>
            <a:r>
              <a:rPr lang="en-US" dirty="0"/>
              <a:t>factors must also be important.  These</a:t>
            </a:r>
            <a:r>
              <a:rPr lang="en-US" baseline="0" dirty="0"/>
              <a:t> factors include…(read list).  Discuss topography</a:t>
            </a:r>
            <a:endParaRPr lang="en-US" dirty="0"/>
          </a:p>
          <a:p>
            <a:pPr marL="0" lvl="1" defTabSz="914350">
              <a:defRPr/>
            </a:pPr>
            <a:endParaRPr lang="en-US" dirty="0"/>
          </a:p>
          <a:p>
            <a:pPr marL="0" lvl="1" defTabSz="914350">
              <a:defRPr/>
            </a:pPr>
            <a:r>
              <a:rPr lang="en-US" dirty="0"/>
              <a:t>Notes:</a:t>
            </a:r>
          </a:p>
          <a:p>
            <a:pPr defTabSz="914350">
              <a:defRPr/>
            </a:pPr>
            <a:r>
              <a:rPr lang="en-US" altLang="en-US" dirty="0">
                <a:solidFill>
                  <a:srgbClr val="FFFF66"/>
                </a:solidFill>
              </a:rPr>
              <a:t>Scale determines the</a:t>
            </a:r>
            <a:r>
              <a:rPr lang="en-US" altLang="en-US" baseline="0" dirty="0">
                <a:solidFill>
                  <a:srgbClr val="FFFF66"/>
                </a:solidFill>
              </a:rPr>
              <a:t> </a:t>
            </a:r>
            <a:r>
              <a:rPr lang="en-US" altLang="en-US" dirty="0">
                <a:solidFill>
                  <a:srgbClr val="FFFF66"/>
                </a:solidFill>
              </a:rPr>
              <a:t>relative importance of various controls</a:t>
            </a:r>
            <a:endParaRPr lang="en-US" dirty="0"/>
          </a:p>
          <a:p>
            <a:pPr marL="0" lvl="1" defTabSz="914350">
              <a:defRPr/>
            </a:pPr>
            <a:endParaRPr lang="en-US" dirty="0"/>
          </a:p>
          <a:p>
            <a:pPr marL="0" lvl="1" defTabSz="914350">
              <a:defRPr/>
            </a:pPr>
            <a:r>
              <a:rPr lang="en-US" b="1" dirty="0"/>
              <a:t>Topography</a:t>
            </a:r>
            <a:r>
              <a:rPr lang="en-US" dirty="0"/>
              <a:t> causes local variation in climate that influences local species distribution.  Elevation affects temperature such that</a:t>
            </a:r>
            <a:r>
              <a:rPr lang="en-US" baseline="0" dirty="0"/>
              <a:t> every 1000 </a:t>
            </a:r>
            <a:r>
              <a:rPr lang="en-US" baseline="0" dirty="0" err="1"/>
              <a:t>ft</a:t>
            </a:r>
            <a:r>
              <a:rPr lang="en-US" baseline="0" dirty="0"/>
              <a:t> of altitude = 100 miles of latitude = -3.5 °F</a:t>
            </a:r>
            <a:r>
              <a:rPr lang="en-US" dirty="0"/>
              <a:t>.</a:t>
            </a:r>
            <a:r>
              <a:rPr lang="en-US" baseline="0" dirty="0"/>
              <a:t>  </a:t>
            </a:r>
            <a:r>
              <a:rPr lang="en-US" dirty="0"/>
              <a:t>Mountain ranges tend to</a:t>
            </a:r>
            <a:r>
              <a:rPr lang="en-US" baseline="0" dirty="0"/>
              <a:t> </a:t>
            </a:r>
            <a:r>
              <a:rPr lang="en-US" dirty="0"/>
              <a:t>intercept rain, creating deserts in their shadow.</a:t>
            </a:r>
            <a:r>
              <a:rPr lang="en-US" baseline="0" dirty="0"/>
              <a:t>  Human activity is also an important determinant of plant distribution that is not listed here.</a:t>
            </a:r>
          </a:p>
          <a:p>
            <a:pPr defTabSz="914350">
              <a:defRPr/>
            </a:pPr>
            <a:endParaRPr lang="en-US" baseline="0" dirty="0"/>
          </a:p>
          <a:p>
            <a:pPr marL="0" lvl="1" defTabSz="914350">
              <a:defRPr/>
            </a:pPr>
            <a:r>
              <a:rPr lang="en-US" dirty="0"/>
              <a:t>References:</a:t>
            </a:r>
          </a:p>
          <a:p>
            <a:pPr defTabSz="914350">
              <a:defRPr/>
            </a:pPr>
            <a:r>
              <a:rPr lang="en-US" dirty="0"/>
              <a:t>http://www.bio.utexas.edu/faculty/sjasper/Bio301M/aquahab.html</a:t>
            </a:r>
          </a:p>
        </p:txBody>
      </p:sp>
      <p:sp>
        <p:nvSpPr>
          <p:cNvPr id="4" name="Slide Number Placeholder 3"/>
          <p:cNvSpPr>
            <a:spLocks noGrp="1"/>
          </p:cNvSpPr>
          <p:nvPr>
            <p:ph type="sldNum" sz="quarter" idx="10"/>
          </p:nvPr>
        </p:nvSpPr>
        <p:spPr/>
        <p:txBody>
          <a:bodyPr/>
          <a:lstStyle/>
          <a:p>
            <a:fld id="{C21862AB-C33A-47D5-ACB7-AF8148FB688E}" type="slidenum">
              <a:rPr lang="en-US" smtClean="0"/>
              <a:pPr/>
              <a:t>27</a:t>
            </a:fld>
            <a:endParaRPr lang="en-US"/>
          </a:p>
        </p:txBody>
      </p:sp>
    </p:spTree>
    <p:extLst>
      <p:ext uri="{BB962C8B-B14F-4D97-AF65-F5344CB8AC3E}">
        <p14:creationId xmlns:p14="http://schemas.microsoft.com/office/powerpoint/2010/main" val="1798591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a:t>Soils are the second most important influence on plant distribution after climate. </a:t>
            </a:r>
          </a:p>
          <a:p>
            <a:pPr marL="0" lvl="1" indent="0" defTabSz="914350">
              <a:buFontTx/>
              <a:buNone/>
              <a:defRPr/>
            </a:pPr>
            <a:r>
              <a:rPr lang="en-US" b="1" dirty="0"/>
              <a:t>Key message:</a:t>
            </a:r>
          </a:p>
          <a:p>
            <a:pPr>
              <a:spcBef>
                <a:spcPts val="1200"/>
              </a:spcBef>
              <a:spcAft>
                <a:spcPts val="1200"/>
              </a:spcAft>
            </a:pPr>
            <a:r>
              <a:rPr lang="en-US" dirty="0"/>
              <a:t>Soils develop over time as a function of:</a:t>
            </a:r>
          </a:p>
          <a:p>
            <a:pPr lvl="1">
              <a:spcBef>
                <a:spcPts val="1200"/>
              </a:spcBef>
              <a:spcAft>
                <a:spcPts val="1200"/>
              </a:spcAft>
            </a:pPr>
            <a:r>
              <a:rPr lang="en-US" dirty="0"/>
              <a:t>Parent material (geology)</a:t>
            </a:r>
          </a:p>
          <a:p>
            <a:pPr lvl="1">
              <a:spcBef>
                <a:spcPts val="1200"/>
              </a:spcBef>
              <a:spcAft>
                <a:spcPts val="1200"/>
              </a:spcAft>
            </a:pPr>
            <a:r>
              <a:rPr lang="en-US" dirty="0"/>
              <a:t>Temperature and rainfall (climate)</a:t>
            </a:r>
          </a:p>
          <a:p>
            <a:pPr lvl="1">
              <a:spcBef>
                <a:spcPts val="1200"/>
              </a:spcBef>
              <a:spcAft>
                <a:spcPts val="1200"/>
              </a:spcAft>
            </a:pPr>
            <a:r>
              <a:rPr lang="en-US" dirty="0"/>
              <a:t>Organisms (ecology)</a:t>
            </a:r>
          </a:p>
          <a:p>
            <a:pPr marL="0" lvl="1" defTabSz="914350">
              <a:defRPr/>
            </a:pPr>
            <a:r>
              <a:rPr lang="en-US" dirty="0"/>
              <a:t>Soil types are a product of the dominant </a:t>
            </a:r>
            <a:r>
              <a:rPr lang="en-US" b="1" dirty="0"/>
              <a:t>soil-forming processes</a:t>
            </a:r>
            <a:r>
              <a:rPr lang="en-US" dirty="0"/>
              <a:t> operating in a given environment. </a:t>
            </a:r>
            <a:r>
              <a:rPr lang="en-US" b="1" dirty="0"/>
              <a:t>Climate</a:t>
            </a:r>
            <a:r>
              <a:rPr lang="en-US" dirty="0"/>
              <a:t> is the key control over soil type at a global scale. </a:t>
            </a:r>
            <a:r>
              <a:rPr lang="en-US" b="1" dirty="0"/>
              <a:t>Temperature and rainfall</a:t>
            </a:r>
            <a:r>
              <a:rPr lang="en-US" dirty="0"/>
              <a:t>: Chemical weathering occurs quickly under hot wet conditions and slowly under cold and dry conditions.  For example, </a:t>
            </a:r>
            <a:r>
              <a:rPr lang="en-US" dirty="0">
                <a:solidFill>
                  <a:schemeClr val="hlink"/>
                </a:solidFill>
                <a:cs typeface="Arial"/>
                <a:sym typeface="Arial"/>
              </a:rPr>
              <a:t>h</a:t>
            </a:r>
            <a:r>
              <a:rPr lang="en-US" dirty="0">
                <a:solidFill>
                  <a:schemeClr val="hlink"/>
                </a:solidFill>
                <a:ea typeface="Arial"/>
                <a:cs typeface="Arial"/>
                <a:sym typeface="Arial"/>
              </a:rPr>
              <a:t>umid climates generally produce acid soils as basic minerals are leached away over time.</a:t>
            </a:r>
            <a:r>
              <a:rPr lang="en-US" baseline="0" dirty="0">
                <a:solidFill>
                  <a:schemeClr val="hlink"/>
                </a:solidFill>
                <a:ea typeface="Arial"/>
                <a:cs typeface="Arial"/>
                <a:sym typeface="Arial"/>
              </a:rPr>
              <a:t> </a:t>
            </a:r>
            <a:r>
              <a:rPr lang="en-US" b="1" dirty="0"/>
              <a:t>Geology</a:t>
            </a:r>
            <a:r>
              <a:rPr lang="en-US" dirty="0"/>
              <a:t> can cause variation in soil characteristics/edaphic conditions that influence plant distribution at finer scales.</a:t>
            </a:r>
            <a:r>
              <a:rPr lang="en-US" baseline="0" dirty="0"/>
              <a:t>  </a:t>
            </a:r>
            <a:r>
              <a:rPr lang="en-US" b="1" dirty="0"/>
              <a:t>Organisms</a:t>
            </a:r>
            <a:r>
              <a:rPr lang="en-US" dirty="0"/>
              <a:t>: Plants and animals deposit organic matter.</a:t>
            </a:r>
            <a:r>
              <a:rPr lang="en-US" baseline="0" dirty="0"/>
              <a:t> </a:t>
            </a:r>
            <a:r>
              <a:rPr lang="en-US" dirty="0"/>
              <a:t>Soil organisms influence soil structure.</a:t>
            </a:r>
            <a:r>
              <a:rPr lang="en-US" baseline="0" dirty="0"/>
              <a:t> </a:t>
            </a:r>
            <a:r>
              <a:rPr lang="en-US" dirty="0"/>
              <a:t>People also influence soil characteristics.</a:t>
            </a:r>
          </a:p>
          <a:p>
            <a:endParaRPr lang="en-US" dirty="0"/>
          </a:p>
          <a:p>
            <a:pPr defTabSz="914350">
              <a:defRPr/>
            </a:pPr>
            <a:r>
              <a:rPr lang="en-US" b="1" dirty="0"/>
              <a:t>How do soils influence plant distribution?  </a:t>
            </a:r>
            <a:r>
              <a:rPr lang="en-US" dirty="0"/>
              <a:t>The physical consistency, pH, and mineral composition of soil often severely limit plant growth, particularly the availability of nitrogen and phosphorus. Discuss graphics:</a:t>
            </a:r>
            <a:r>
              <a:rPr lang="en-US" baseline="0" dirty="0"/>
              <a:t> </a:t>
            </a:r>
            <a:r>
              <a:rPr lang="en-US" dirty="0"/>
              <a:t>Soil texture influences water availability and</a:t>
            </a:r>
            <a:r>
              <a:rPr lang="en-US" baseline="0" dirty="0"/>
              <a:t> s</a:t>
            </a:r>
            <a:r>
              <a:rPr lang="en-US" dirty="0"/>
              <a:t>oil pH influences nutrient availability.</a:t>
            </a:r>
          </a:p>
          <a:p>
            <a:r>
              <a:rPr lang="en-US" dirty="0"/>
              <a:t> </a:t>
            </a:r>
            <a:endParaRPr lang="en-US" dirty="0">
              <a:solidFill>
                <a:srgbClr val="FF0000"/>
              </a:solidFill>
            </a:endParaRPr>
          </a:p>
          <a:p>
            <a:pPr marL="0" lvl="1" defTabSz="914350">
              <a:defRPr/>
            </a:pPr>
            <a:r>
              <a:rPr lang="en-US" dirty="0"/>
              <a:t>References:</a:t>
            </a:r>
          </a:p>
          <a:p>
            <a:pPr marL="0" lvl="1" defTabSz="914350">
              <a:defRPr/>
            </a:pPr>
            <a:r>
              <a:rPr lang="en-US" dirty="0"/>
              <a:t>Graphic</a:t>
            </a:r>
            <a:r>
              <a:rPr lang="en-US" baseline="0" dirty="0"/>
              <a:t> 1: http://www.nature.com/scitable/knowledge/library/soil-water-dynamics-59718900</a:t>
            </a:r>
          </a:p>
          <a:p>
            <a:pPr marL="0" lvl="1" defTabSz="914350">
              <a:defRPr/>
            </a:pPr>
            <a:r>
              <a:rPr lang="en-US" baseline="0" dirty="0"/>
              <a:t>Graphic 2:  http://www.vernier.com/innovate/measuring-the-ph-of-soil-with-the-new-tris-compatible-flat-ph-sensor/</a:t>
            </a:r>
            <a:endParaRPr lang="en-US" dirty="0"/>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28</a:t>
            </a:fld>
            <a:endParaRPr lang="en-US" dirty="0"/>
          </a:p>
        </p:txBody>
      </p:sp>
    </p:spTree>
    <p:extLst>
      <p:ext uri="{BB962C8B-B14F-4D97-AF65-F5344CB8AC3E}">
        <p14:creationId xmlns:p14="http://schemas.microsoft.com/office/powerpoint/2010/main" val="1193481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solidFill>
                  <a:schemeClr val="hlink"/>
                </a:solidFill>
                <a:ea typeface="Arial"/>
                <a:cs typeface="Arial"/>
                <a:sym typeface="Arial"/>
              </a:rPr>
              <a:t>Humid climates generally produce acid soils as basic minerals are leached away over time.</a:t>
            </a:r>
            <a:r>
              <a:rPr lang="en-US" baseline="0" dirty="0">
                <a:solidFill>
                  <a:schemeClr val="hlink"/>
                </a:solidFill>
                <a:ea typeface="Arial"/>
                <a:cs typeface="Arial"/>
                <a:sym typeface="Arial"/>
              </a:rPr>
              <a:t>  </a:t>
            </a:r>
            <a:endParaRPr lang="en-US" dirty="0">
              <a:solidFill>
                <a:schemeClr val="hlink"/>
              </a:solidFill>
              <a:ea typeface="Arial"/>
              <a:cs typeface="Arial"/>
              <a:sym typeface="Arial"/>
            </a:endParaRPr>
          </a:p>
          <a:p>
            <a:pPr marL="0" lvl="1" defTabSz="914350">
              <a:defRPr/>
            </a:pPr>
            <a:endParaRPr lang="en-US" dirty="0"/>
          </a:p>
          <a:p>
            <a:pPr marL="0" lvl="1" indent="0" defTabSz="914350">
              <a:buFontTx/>
              <a:buNone/>
              <a:defRPr/>
            </a:pPr>
            <a:r>
              <a:rPr lang="en-US" b="1" dirty="0"/>
              <a:t>Key message:</a:t>
            </a:r>
          </a:p>
          <a:p>
            <a:pPr marL="0" lvl="1" defTabSz="914350">
              <a:defRPr/>
            </a:pPr>
            <a:r>
              <a:rPr lang="en-US" dirty="0">
                <a:solidFill>
                  <a:schemeClr val="hlink"/>
                </a:solidFill>
                <a:ea typeface="Arial"/>
                <a:cs typeface="Arial"/>
                <a:sym typeface="Arial"/>
              </a:rPr>
              <a:t>Gross patterns of soils, climates and biomes resemble each other.</a:t>
            </a:r>
            <a:endParaRPr lang="en-US" dirty="0"/>
          </a:p>
          <a:p>
            <a:pPr marL="0" lvl="1" defTabSz="914350">
              <a:defRPr/>
            </a:pPr>
            <a:endParaRPr lang="en-US" dirty="0"/>
          </a:p>
          <a:p>
            <a:pPr marL="0" lvl="1" defTabSz="914350">
              <a:defRPr/>
            </a:pPr>
            <a:r>
              <a:rPr lang="en-US" dirty="0"/>
              <a:t>References:</a:t>
            </a:r>
          </a:p>
          <a:p>
            <a:pPr marL="0" lvl="1" defTabSz="914350">
              <a:defRPr/>
            </a:pPr>
            <a:r>
              <a:rPr lang="en-US" dirty="0">
                <a:solidFill>
                  <a:schemeClr val="hlink"/>
                </a:solidFill>
                <a:ea typeface="Arial"/>
                <a:cs typeface="Arial"/>
                <a:sym typeface="Arial"/>
              </a:rPr>
              <a:t>FROM UC Davis lecture: [http://www.des.ucdavis.edu/faculty/Richerson/ESP30/0-2%20Vegetation%20Patterns.pdf]. </a:t>
            </a:r>
            <a:endParaRPr lang="en-US" dirty="0"/>
          </a:p>
          <a:p>
            <a:pPr>
              <a:buSzPct val="25000"/>
            </a:pPr>
            <a:r>
              <a:rPr lang="en-US" u="sng" dirty="0">
                <a:solidFill>
                  <a:schemeClr val="hlink"/>
                </a:solidFill>
              </a:rPr>
              <a:t>Source: http://commons.wikimedia.org/wiki/File:World_Soil_pH.svg – need to add legend: [red = acidic; yellow = neutral; blue = basic; black = no data]</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29</a:t>
            </a:fld>
            <a:endParaRPr lang="en-US" dirty="0"/>
          </a:p>
        </p:txBody>
      </p:sp>
    </p:spTree>
    <p:extLst>
      <p:ext uri="{BB962C8B-B14F-4D97-AF65-F5344CB8AC3E}">
        <p14:creationId xmlns:p14="http://schemas.microsoft.com/office/powerpoint/2010/main" val="2237648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The</a:t>
            </a:r>
            <a:r>
              <a:rPr lang="en-US" baseline="0" dirty="0"/>
              <a:t>re is another</a:t>
            </a:r>
            <a:r>
              <a:rPr lang="en-US" dirty="0"/>
              <a:t> biogeographic</a:t>
            </a:r>
            <a:r>
              <a:rPr lang="en-US" baseline="0" dirty="0"/>
              <a:t> </a:t>
            </a:r>
            <a:r>
              <a:rPr lang="en-US" dirty="0"/>
              <a:t>approach</a:t>
            </a:r>
            <a:r>
              <a:rPr lang="en-US" baseline="0" dirty="0"/>
              <a:t> to classifying organisms that focuses on their history rather than adaptation (as opposed to the classification schemes we discussed earlier).  This approach is used by WWF who have divided the earth up into 8 </a:t>
            </a:r>
            <a:r>
              <a:rPr lang="en-US" b="1" baseline="0" dirty="0" err="1"/>
              <a:t>ecozones</a:t>
            </a:r>
            <a:r>
              <a:rPr lang="en-US" baseline="0" dirty="0"/>
              <a:t>.  Read definition.</a:t>
            </a:r>
            <a:endParaRPr lang="en-US" dirty="0"/>
          </a:p>
          <a:p>
            <a:pPr marL="0" lvl="1" defTabSz="914350">
              <a:defRPr/>
            </a:pPr>
            <a:endParaRPr lang="en-US" dirty="0"/>
          </a:p>
          <a:p>
            <a:pPr marL="0" lvl="1" indent="0" defTabSz="914350">
              <a:buFontTx/>
              <a:buNone/>
              <a:defRPr/>
            </a:pPr>
            <a:r>
              <a:rPr lang="en-US" b="1" dirty="0"/>
              <a:t>Key message:</a:t>
            </a:r>
          </a:p>
          <a:p>
            <a:r>
              <a:rPr lang="en-US" b="1" dirty="0" err="1"/>
              <a:t>Ecozone</a:t>
            </a:r>
            <a:r>
              <a:rPr lang="en-US" b="1" dirty="0"/>
              <a:t>: </a:t>
            </a:r>
            <a:r>
              <a:rPr lang="en-US" dirty="0"/>
              <a:t>broadest biogeographic division of the Earth's land surface, based on distributional patterns of terrestrial organisms. </a:t>
            </a:r>
            <a:r>
              <a:rPr lang="en-US" b="1" dirty="0" err="1"/>
              <a:t>Ecozones</a:t>
            </a:r>
            <a:r>
              <a:rPr lang="en-US" dirty="0"/>
              <a:t> delineate large areas of the Earth's surface within which organisms have been evolving in relative isolation over long periods of time, separated from one another by geographic features. As such, </a:t>
            </a:r>
            <a:r>
              <a:rPr lang="en-US" dirty="0" err="1"/>
              <a:t>ecozone</a:t>
            </a:r>
            <a:r>
              <a:rPr lang="en-US" dirty="0"/>
              <a:t> designations are used to indicate general groupings of organisms based on their shared biogeography. WWF has identified 8 </a:t>
            </a:r>
            <a:r>
              <a:rPr lang="en-US" dirty="0" err="1"/>
              <a:t>ecozones</a:t>
            </a:r>
            <a:r>
              <a:rPr lang="en-US" dirty="0"/>
              <a:t>. </a:t>
            </a:r>
            <a:r>
              <a:rPr lang="en-US" dirty="0" err="1"/>
              <a:t>Ecozones</a:t>
            </a:r>
            <a:r>
              <a:rPr lang="en-US" dirty="0"/>
              <a:t> correspond to the floristic kingdoms of botany or zoogeographic regions of zoology.  </a:t>
            </a:r>
            <a:endParaRPr lang="en-US" b="1" dirty="0"/>
          </a:p>
          <a:p>
            <a:r>
              <a:rPr lang="en-US" b="1" dirty="0"/>
              <a:t>Ecoregion</a:t>
            </a:r>
            <a:r>
              <a:rPr lang="en-US" dirty="0"/>
              <a:t>: relatively large unit of land or water containing a characteristic set of natural communities that share a large majority of their species, dynamics, and environmental conditions.  WWF has identified 867 terrestrial ecoregions, and approximately 450 freshwater ecoregions across the Earth.</a:t>
            </a:r>
          </a:p>
          <a:p>
            <a:pPr marL="0" lvl="1" defTabSz="914350">
              <a:defRPr/>
            </a:pPr>
            <a:endParaRPr lang="en-US" dirty="0"/>
          </a:p>
          <a:p>
            <a:pPr marL="0" lvl="1" defTabSz="914350">
              <a:defRPr/>
            </a:pPr>
            <a:r>
              <a:rPr lang="en-US" b="0" dirty="0"/>
              <a:t>References:</a:t>
            </a:r>
          </a:p>
          <a:p>
            <a:r>
              <a:rPr lang="en-US" b="0" dirty="0"/>
              <a:t>Graphic 1:</a:t>
            </a:r>
            <a:r>
              <a:rPr lang="en-US" b="0" baseline="0" dirty="0"/>
              <a:t>  </a:t>
            </a:r>
            <a:r>
              <a:rPr lang="en-US" b="0" dirty="0"/>
              <a:t>http://en.wikipedia.org/wiki/Ecozone</a:t>
            </a:r>
          </a:p>
          <a:p>
            <a:r>
              <a:rPr lang="en-US" b="0" dirty="0"/>
              <a:t>Graphic</a:t>
            </a:r>
            <a:r>
              <a:rPr lang="en-US" b="0" baseline="0" dirty="0"/>
              <a:t> 2:  </a:t>
            </a:r>
            <a:r>
              <a:rPr lang="en-US" b="0" dirty="0"/>
              <a:t>http://simple.wikipedia.org/wiki/Ecoregion</a:t>
            </a:r>
          </a:p>
        </p:txBody>
      </p:sp>
      <p:sp>
        <p:nvSpPr>
          <p:cNvPr id="4" name="Slide Number Placeholder 3"/>
          <p:cNvSpPr>
            <a:spLocks noGrp="1"/>
          </p:cNvSpPr>
          <p:nvPr>
            <p:ph type="sldNum" sz="quarter" idx="10"/>
          </p:nvPr>
        </p:nvSpPr>
        <p:spPr/>
        <p:txBody>
          <a:bodyPr/>
          <a:lstStyle/>
          <a:p>
            <a:fld id="{C21862AB-C33A-47D5-ACB7-AF8148FB688E}" type="slidenum">
              <a:rPr lang="en-US" smtClean="0"/>
              <a:pPr/>
              <a:t>30</a:t>
            </a:fld>
            <a:endParaRPr lang="en-US"/>
          </a:p>
        </p:txBody>
      </p:sp>
    </p:spTree>
    <p:extLst>
      <p:ext uri="{BB962C8B-B14F-4D97-AF65-F5344CB8AC3E}">
        <p14:creationId xmlns:p14="http://schemas.microsoft.com/office/powerpoint/2010/main" val="61243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Slide</a:t>
            </a:r>
            <a:r>
              <a:rPr lang="en-US" baseline="0" dirty="0"/>
              <a:t> is provided as a reference but is currently hidden</a:t>
            </a:r>
            <a:endParaRPr lang="en-US" dirty="0"/>
          </a:p>
          <a:p>
            <a:pPr marL="0" lvl="1" defTabSz="914350">
              <a:defRPr/>
            </a:pPr>
            <a:r>
              <a:rPr lang="en-US" dirty="0"/>
              <a:t>Notes:</a:t>
            </a:r>
          </a:p>
          <a:p>
            <a:pPr marL="0" lvl="1" defTabSz="914350">
              <a:defRPr/>
            </a:pPr>
            <a:r>
              <a:rPr lang="en-US" dirty="0"/>
              <a:t>References:</a:t>
            </a:r>
            <a:r>
              <a:rPr lang="en-US" baseline="0" dirty="0"/>
              <a:t> </a:t>
            </a:r>
            <a:r>
              <a:rPr lang="en-US" dirty="0"/>
              <a:t>http://en.wikipedia.org/wiki/Ecozone</a:t>
            </a:r>
          </a:p>
        </p:txBody>
      </p:sp>
      <p:sp>
        <p:nvSpPr>
          <p:cNvPr id="4" name="Slide Number Placeholder 3"/>
          <p:cNvSpPr>
            <a:spLocks noGrp="1"/>
          </p:cNvSpPr>
          <p:nvPr>
            <p:ph type="sldNum" sz="quarter" idx="10"/>
          </p:nvPr>
        </p:nvSpPr>
        <p:spPr/>
        <p:txBody>
          <a:bodyPr/>
          <a:lstStyle/>
          <a:p>
            <a:fld id="{C21862AB-C33A-47D5-ACB7-AF8148FB688E}" type="slidenum">
              <a:rPr lang="en-US" smtClean="0"/>
              <a:pPr/>
              <a:t>31</a:t>
            </a:fld>
            <a:endParaRPr lang="en-US"/>
          </a:p>
        </p:txBody>
      </p:sp>
    </p:spTree>
    <p:extLst>
      <p:ext uri="{BB962C8B-B14F-4D97-AF65-F5344CB8AC3E}">
        <p14:creationId xmlns:p14="http://schemas.microsoft.com/office/powerpoint/2010/main" val="97565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endParaRPr lang="en-US" dirty="0"/>
          </a:p>
          <a:p>
            <a:pPr marL="0" lvl="1" defTabSz="914350">
              <a:defRPr/>
            </a:pPr>
            <a:r>
              <a:rPr lang="en-US" dirty="0"/>
              <a:t>Notes:</a:t>
            </a:r>
          </a:p>
          <a:p>
            <a:pPr marL="0" lvl="1" defTabSz="914350">
              <a:defRPr/>
            </a:pPr>
            <a:r>
              <a:rPr lang="en-US" dirty="0"/>
              <a:t>References:</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5</a:t>
            </a:fld>
            <a:endParaRPr lang="en-US" dirty="0"/>
          </a:p>
        </p:txBody>
      </p:sp>
    </p:spTree>
    <p:extLst>
      <p:ext uri="{BB962C8B-B14F-4D97-AF65-F5344CB8AC3E}">
        <p14:creationId xmlns:p14="http://schemas.microsoft.com/office/powerpoint/2010/main" val="584061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Terrestrial ecoregions of</a:t>
            </a:r>
            <a:r>
              <a:rPr lang="en-US" baseline="0" dirty="0"/>
              <a:t> the Greater Mekong </a:t>
            </a:r>
            <a:r>
              <a:rPr lang="en-US" baseline="0" dirty="0" err="1"/>
              <a:t>Subregion</a:t>
            </a:r>
            <a:r>
              <a:rPr lang="en-US" baseline="0" dirty="0"/>
              <a:t> from </a:t>
            </a:r>
            <a:r>
              <a:rPr lang="en-US" dirty="0"/>
              <a:t>USAID Mekong ARCC Climate Study for the Lower Mekong Basin</a:t>
            </a:r>
          </a:p>
          <a:p>
            <a:pPr marL="0" lvl="1" indent="0" defTabSz="914350">
              <a:buFontTx/>
              <a:buNone/>
              <a:defRPr/>
            </a:pPr>
            <a:r>
              <a:rPr lang="en-US" b="1" dirty="0"/>
              <a:t>Key message:</a:t>
            </a:r>
          </a:p>
          <a:p>
            <a:pPr defTabSz="914350">
              <a:defRPr/>
            </a:pPr>
            <a:r>
              <a:rPr lang="en-US" b="1" dirty="0" err="1"/>
              <a:t>Ecoregion</a:t>
            </a:r>
            <a:r>
              <a:rPr lang="en-US" dirty="0"/>
              <a:t>: relatively large unit of land or water containing a characteristic set of natural communities that share a large majority of their species, dynamics, and environmental conditions.  WWF has identified 867 terrestrial ecoregions, and approximately 450 freshwater ecoregions across the Earth.  The Mekong</a:t>
            </a:r>
            <a:r>
              <a:rPr lang="en-US" baseline="0" dirty="0"/>
              <a:t> ARCC Climate Study </a:t>
            </a:r>
            <a:r>
              <a:rPr lang="en-US" b="0" dirty="0"/>
              <a:t>divided the basin into </a:t>
            </a:r>
            <a:r>
              <a:rPr lang="en-US" b="1" dirty="0" err="1"/>
              <a:t>ecozones</a:t>
            </a:r>
            <a:r>
              <a:rPr lang="en-US" b="0" dirty="0"/>
              <a:t> – areas of similar climate, ecosystems, and agricultural characteristics and potential</a:t>
            </a:r>
            <a:r>
              <a:rPr lang="en-US" b="1" dirty="0"/>
              <a:t>. </a:t>
            </a:r>
            <a:endParaRPr lang="en-US" dirty="0"/>
          </a:p>
          <a:p>
            <a:pPr marL="0" lvl="1" defTabSz="914350">
              <a:defRPr/>
            </a:pPr>
            <a:endParaRPr lang="en-US" dirty="0"/>
          </a:p>
          <a:p>
            <a:pPr marL="0" lvl="1" defTabSz="914350">
              <a:defRPr/>
            </a:pPr>
            <a:r>
              <a:rPr lang="en-US" dirty="0"/>
              <a:t>The Lower</a:t>
            </a:r>
            <a:r>
              <a:rPr lang="en-US" baseline="0" dirty="0"/>
              <a:t> Mekong Basin</a:t>
            </a:r>
            <a:r>
              <a:rPr lang="en-US" dirty="0"/>
              <a:t> is a region of rich diversity – of landscapes, biodiversity, and ethnic and cultural</a:t>
            </a:r>
            <a:r>
              <a:rPr lang="en-US" baseline="0" dirty="0"/>
              <a:t> </a:t>
            </a:r>
            <a:r>
              <a:rPr lang="en-US" dirty="0"/>
              <a:t>diversity. It lies in the Indo-Burma Biodiversity Hotspot with 12 of the World Wide Fund for Nature </a:t>
            </a:r>
          </a:p>
          <a:p>
            <a:pPr marL="0" lvl="1" defTabSz="914350">
              <a:defRPr/>
            </a:pPr>
            <a:r>
              <a:rPr lang="en-US" dirty="0"/>
              <a:t>(WWF) Global 200 ecoregions, which are critical landscapes of international biological importance including: the Northern Indochina sub-Tropical Moist Forests, </a:t>
            </a:r>
            <a:r>
              <a:rPr lang="en-US" dirty="0" err="1"/>
              <a:t>Annamite</a:t>
            </a:r>
            <a:r>
              <a:rPr lang="en-US" dirty="0"/>
              <a:t> Range Moist Forests, the </a:t>
            </a:r>
          </a:p>
          <a:p>
            <a:pPr marL="0" lvl="1" defTabSz="914350">
              <a:defRPr/>
            </a:pPr>
            <a:r>
              <a:rPr lang="en-US" dirty="0"/>
              <a:t>Indochina Dry Forests, the Eastern Himalayan Alpine and Meadows, the Eastern Himalayan Broadleaf and Conifer Forests, the Salween River, the Peninsular Malaysian Lowland and Montane Forests, the </a:t>
            </a:r>
          </a:p>
          <a:p>
            <a:pPr marL="0" lvl="1" defTabSz="914350">
              <a:defRPr/>
            </a:pPr>
            <a:r>
              <a:rPr lang="en-US" dirty="0"/>
              <a:t>Cardamom Mountains Moist Forests, the Mekong River, and the Andaman Sea (Figure 2-1).</a:t>
            </a:r>
          </a:p>
          <a:p>
            <a:pPr marL="0" lvl="1" defTabSz="914350">
              <a:defRPr/>
            </a:pPr>
            <a:endParaRPr lang="en-US" dirty="0"/>
          </a:p>
          <a:p>
            <a:pPr marL="0" lvl="1" defTabSz="914350">
              <a:defRPr/>
            </a:pPr>
            <a:r>
              <a:rPr lang="en-US" dirty="0"/>
              <a:t>References:</a:t>
            </a:r>
          </a:p>
          <a:p>
            <a:r>
              <a:rPr lang="en-US" dirty="0"/>
              <a:t>http://www.mekongarcc.net/resource/usaid-mekong-arcc-lower-mekong-climate-study-released-download</a:t>
            </a:r>
          </a:p>
        </p:txBody>
      </p:sp>
      <p:sp>
        <p:nvSpPr>
          <p:cNvPr id="4" name="Slide Number Placeholder 3"/>
          <p:cNvSpPr>
            <a:spLocks noGrp="1"/>
          </p:cNvSpPr>
          <p:nvPr>
            <p:ph type="sldNum" sz="quarter" idx="10"/>
          </p:nvPr>
        </p:nvSpPr>
        <p:spPr/>
        <p:txBody>
          <a:bodyPr/>
          <a:lstStyle/>
          <a:p>
            <a:fld id="{C21862AB-C33A-47D5-ACB7-AF8148FB688E}" type="slidenum">
              <a:rPr lang="en-US" smtClean="0"/>
              <a:pPr/>
              <a:t>32</a:t>
            </a:fld>
            <a:endParaRPr lang="en-US"/>
          </a:p>
        </p:txBody>
      </p:sp>
    </p:spTree>
    <p:extLst>
      <p:ext uri="{BB962C8B-B14F-4D97-AF65-F5344CB8AC3E}">
        <p14:creationId xmlns:p14="http://schemas.microsoft.com/office/powerpoint/2010/main" val="435679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Option 1</a:t>
            </a:r>
            <a:r>
              <a:rPr lang="en-US" baseline="0" dirty="0"/>
              <a:t> is brief and can be a class discussion.  Option 2 could be done in groups or individually.</a:t>
            </a:r>
            <a:endParaRPr lang="en-US" dirty="0"/>
          </a:p>
          <a:p>
            <a:pPr marL="0" lvl="1" defTabSz="914350">
              <a:defRPr/>
            </a:pPr>
            <a:r>
              <a:rPr lang="en-US" dirty="0"/>
              <a:t>Notes:</a:t>
            </a:r>
          </a:p>
          <a:p>
            <a:pPr marL="0" lvl="1" defTabSz="914350">
              <a:defRPr/>
            </a:pPr>
            <a:r>
              <a:rPr lang="en-US" dirty="0"/>
              <a:t>References:</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33</a:t>
            </a:fld>
            <a:endParaRPr lang="en-US"/>
          </a:p>
        </p:txBody>
      </p:sp>
    </p:spTree>
    <p:extLst>
      <p:ext uri="{BB962C8B-B14F-4D97-AF65-F5344CB8AC3E}">
        <p14:creationId xmlns:p14="http://schemas.microsoft.com/office/powerpoint/2010/main" val="3260735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endParaRPr lang="en-US" dirty="0"/>
          </a:p>
          <a:p>
            <a:pPr marL="0" lvl="1" defTabSz="914350">
              <a:defRPr/>
            </a:pPr>
            <a:r>
              <a:rPr lang="en-US" dirty="0"/>
              <a:t>Notes:</a:t>
            </a:r>
          </a:p>
          <a:p>
            <a:pPr marL="0" lvl="1" defTabSz="914350">
              <a:defRPr/>
            </a:pPr>
            <a:r>
              <a:rPr lang="en-US" dirty="0"/>
              <a:t>References:</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34</a:t>
            </a:fld>
            <a:endParaRPr lang="en-US"/>
          </a:p>
        </p:txBody>
      </p:sp>
    </p:spTree>
    <p:extLst>
      <p:ext uri="{BB962C8B-B14F-4D97-AF65-F5344CB8AC3E}">
        <p14:creationId xmlns:p14="http://schemas.microsoft.com/office/powerpoint/2010/main" val="2924246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Review the ways in which ecosystems</a:t>
            </a:r>
            <a:r>
              <a:rPr lang="en-US" baseline="0" dirty="0"/>
              <a:t> are impacted by changing climate</a:t>
            </a:r>
            <a:endParaRPr lang="en-US" dirty="0"/>
          </a:p>
          <a:p>
            <a:pPr marL="0" lvl="1" defTabSz="914350">
              <a:defRPr/>
            </a:pPr>
            <a:endParaRPr lang="en-US" dirty="0"/>
          </a:p>
          <a:p>
            <a:pPr marL="0" lvl="1" indent="0" defTabSz="914350">
              <a:buFontTx/>
              <a:buNone/>
              <a:defRPr/>
            </a:pPr>
            <a:r>
              <a:rPr lang="en-US" b="1" dirty="0"/>
              <a:t>Key message:</a:t>
            </a:r>
          </a:p>
          <a:p>
            <a:pPr defTabSz="914350">
              <a:defRPr/>
            </a:pPr>
            <a:r>
              <a:rPr lang="en-US" dirty="0"/>
              <a:t>Wildlife is impacted directly by changes in temperature and precipitation and indirectly through effects of climate on habitat suitability (e.g. vegetation) and the frequency and intensity of disturbances (e.g. severe storms, wildfires) </a:t>
            </a:r>
          </a:p>
          <a:p>
            <a:endParaRPr lang="en-US" altLang="en-US" dirty="0"/>
          </a:p>
          <a:p>
            <a:r>
              <a:rPr lang="en-US" altLang="en-US" dirty="0"/>
              <a:t>Ask audience to consider a particular local species</a:t>
            </a:r>
          </a:p>
          <a:p>
            <a:pPr>
              <a:buFontTx/>
              <a:buChar char="•"/>
            </a:pPr>
            <a:r>
              <a:rPr lang="en-US" altLang="en-US" dirty="0"/>
              <a:t>What are the conditions in its environment that affect this species? </a:t>
            </a:r>
          </a:p>
          <a:p>
            <a:pPr>
              <a:buFontTx/>
              <a:buChar char="•"/>
            </a:pPr>
            <a:r>
              <a:rPr lang="en-US" altLang="en-US" dirty="0"/>
              <a:t>Which of these factors may be changing and in what ways?</a:t>
            </a:r>
            <a:r>
              <a:rPr lang="en-US" altLang="en-US" b="1" dirty="0"/>
              <a:t> </a:t>
            </a:r>
          </a:p>
          <a:p>
            <a:endParaRPr lang="en-US" altLang="en-US" b="1" dirty="0"/>
          </a:p>
          <a:p>
            <a:r>
              <a:rPr lang="en-US" altLang="en-US" dirty="0"/>
              <a:t>In addition to being affected by their physical environment, living things are also intimately connected to each other.</a:t>
            </a:r>
            <a:r>
              <a:rPr lang="en-US" altLang="en-US" b="1" dirty="0"/>
              <a:t> </a:t>
            </a:r>
            <a:r>
              <a:rPr lang="en-US" altLang="en-US" dirty="0"/>
              <a:t>For example, honey is produced in a beehive, but the bees depend on pollen and nectar from the plants they pollinate. These plants, in turn, depend on the bees that pollinate them, the worms that aerate the soil, the microbes that release nutrients, and many other organisms. This diverse array of creatures is key to the functioning of the entire system.</a:t>
            </a:r>
            <a:endParaRPr lang="en-US" altLang="en-US" b="1" dirty="0"/>
          </a:p>
          <a:p>
            <a:endParaRPr lang="en-US" altLang="en-US" b="1" dirty="0"/>
          </a:p>
          <a:p>
            <a:pPr marL="0" lvl="1" defTabSz="914350">
              <a:defRPr/>
            </a:pPr>
            <a:r>
              <a:rPr lang="en-US" dirty="0"/>
              <a:t>References:</a:t>
            </a:r>
            <a:endParaRPr lang="en-US" altLang="en-US" dirty="0"/>
          </a:p>
          <a:p>
            <a:pPr marL="0" lvl="1" defTabSz="914350">
              <a:defRPr/>
            </a:pPr>
            <a:r>
              <a:rPr lang="en-US" altLang="en-US" dirty="0"/>
              <a:t>From presentation by the National </a:t>
            </a:r>
            <a:r>
              <a:rPr lang="en-US" altLang="en-US" dirty="0" err="1"/>
              <a:t>Acadamies</a:t>
            </a:r>
            <a:r>
              <a:rPr lang="en-US" altLang="en-US" dirty="0"/>
              <a:t>: </a:t>
            </a:r>
            <a:r>
              <a:rPr lang="en-US" dirty="0"/>
              <a:t>annefjohnson.com/docs/ei_presentation.ppt‎</a:t>
            </a:r>
          </a:p>
          <a:p>
            <a:pPr marL="0" lvl="1" defTabSz="914350">
              <a:defRPr/>
            </a:pPr>
            <a:r>
              <a:rPr lang="en-US" dirty="0"/>
              <a:t>based on its report </a:t>
            </a:r>
            <a:r>
              <a:rPr lang="en-US" b="1" dirty="0"/>
              <a:t>Ecological Impacts of Climate Change</a:t>
            </a:r>
            <a:r>
              <a:rPr lang="en-US" dirty="0"/>
              <a:t> (2009): www.nas.edu/climatechange</a:t>
            </a:r>
            <a:endParaRPr lang="en-US" altLang="en-US" dirty="0"/>
          </a:p>
          <a:p>
            <a:endParaRPr lang="en-US" altLang="en-US" dirty="0"/>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35</a:t>
            </a:fld>
            <a:endParaRPr lang="en-US"/>
          </a:p>
        </p:txBody>
      </p:sp>
    </p:spTree>
    <p:extLst>
      <p:ext uri="{BB962C8B-B14F-4D97-AF65-F5344CB8AC3E}">
        <p14:creationId xmlns:p14="http://schemas.microsoft.com/office/powerpoint/2010/main" val="418066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350" rtl="0" eaLnBrk="1" fontAlgn="auto" latinLnBrk="0" hangingPunct="1">
              <a:lnSpc>
                <a:spcPct val="100000"/>
              </a:lnSpc>
              <a:spcBef>
                <a:spcPts val="0"/>
              </a:spcBef>
              <a:spcAft>
                <a:spcPts val="0"/>
              </a:spcAft>
              <a:buClrTx/>
              <a:buSzTx/>
              <a:buFontTx/>
              <a:buNone/>
              <a:tabLst/>
              <a:defRPr/>
            </a:pPr>
            <a:r>
              <a:rPr lang="en-US" b="1" dirty="0"/>
              <a:t>Key message:</a:t>
            </a:r>
          </a:p>
          <a:p>
            <a:pPr marL="0" lvl="1" defTabSz="914350">
              <a:defRPr/>
            </a:pPr>
            <a:r>
              <a:rPr lang="en-US" dirty="0"/>
              <a:t>Ask the audience</a:t>
            </a:r>
            <a:r>
              <a:rPr lang="en-US" baseline="0" dirty="0"/>
              <a:t> for examples of some climate change impacts projected for South East Asia.  The first graphic that appears shows projected temperature shifts in the Lower Mekong Basin and the second graphic shows the long-term changes in variability of Mekong temperatures from the Mekong ARCC Climate Study.  </a:t>
            </a:r>
            <a:r>
              <a:rPr lang="en-US" dirty="0"/>
              <a:t>Summary of IPCC climate change impacts listed on the next slide.</a:t>
            </a:r>
          </a:p>
          <a:p>
            <a:pPr marL="0" lvl="1" defTabSz="914350">
              <a:defRPr/>
            </a:pPr>
            <a:endParaRPr lang="en-US" dirty="0"/>
          </a:p>
          <a:p>
            <a:pPr marL="0" lvl="1" defTabSz="914350">
              <a:defRPr/>
            </a:pPr>
            <a:r>
              <a:rPr lang="en-US" dirty="0"/>
              <a:t>Notes:</a:t>
            </a:r>
          </a:p>
          <a:p>
            <a:pPr marL="0" lvl="1" defTabSz="914350">
              <a:defRPr/>
            </a:pPr>
            <a:r>
              <a:rPr lang="en-US" dirty="0"/>
              <a:t>The</a:t>
            </a:r>
            <a:r>
              <a:rPr lang="en-US" baseline="0" dirty="0"/>
              <a:t> first graph is</a:t>
            </a:r>
            <a:r>
              <a:rPr lang="en-US" dirty="0"/>
              <a:t> figure</a:t>
            </a:r>
            <a:r>
              <a:rPr lang="en-US" baseline="0" dirty="0"/>
              <a:t> 4.3 from the Mekong ARCC Climate Study and shows the long term warming signal in daily maximum temperatures at five stations based on the average change from 6 GCMs and IPCC SRES A1b.  The second graph is figure 4.4 from the Mekong ARCC Climate Study and shows that  in the medium and long term, temperature regimes are also becoming more variable than under baseline conditions.</a:t>
            </a:r>
            <a:endParaRPr lang="en-US" dirty="0"/>
          </a:p>
          <a:p>
            <a:pPr marL="0" lvl="1" defTabSz="914350">
              <a:defRPr/>
            </a:pPr>
            <a:endParaRPr lang="en-US" dirty="0"/>
          </a:p>
          <a:p>
            <a:pPr marL="0" lvl="1" defTabSz="914350">
              <a:defRPr/>
            </a:pPr>
            <a:r>
              <a:rPr lang="en-US" dirty="0"/>
              <a:t>References:</a:t>
            </a:r>
          </a:p>
          <a:p>
            <a:pPr defTabSz="897301">
              <a:defRPr/>
            </a:pPr>
            <a:r>
              <a:rPr lang="en-US" dirty="0"/>
              <a:t>http://www.mekongarcc.net/resource/usaid-mekong-arcc-lower-mekong-climate-study-released-download</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36</a:t>
            </a:fld>
            <a:endParaRPr lang="en-US"/>
          </a:p>
        </p:txBody>
      </p:sp>
    </p:spTree>
    <p:extLst>
      <p:ext uri="{BB962C8B-B14F-4D97-AF65-F5344CB8AC3E}">
        <p14:creationId xmlns:p14="http://schemas.microsoft.com/office/powerpoint/2010/main" val="18516413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Summary of CC impacts in SE Asia from the IPCC.  In the next section of the</a:t>
            </a:r>
            <a:r>
              <a:rPr lang="en-US" baseline="0" dirty="0"/>
              <a:t> lecture we will focus on the impacts of climate change on terrestrial ecosystems.</a:t>
            </a:r>
            <a:endParaRPr lang="en-US" dirty="0"/>
          </a:p>
          <a:p>
            <a:pPr marL="0" lvl="1" defTabSz="914350">
              <a:defRPr/>
            </a:pPr>
            <a:endParaRPr lang="en-US" dirty="0"/>
          </a:p>
          <a:p>
            <a:pPr marL="0" lvl="1" indent="0" defTabSz="914350">
              <a:buFontTx/>
              <a:buNone/>
              <a:defRPr/>
            </a:pPr>
            <a:r>
              <a:rPr lang="en-US" b="1" dirty="0"/>
              <a:t>Key message:</a:t>
            </a:r>
          </a:p>
          <a:p>
            <a:pPr marL="0" lvl="1" defTabSz="914350">
              <a:defRPr/>
            </a:pPr>
            <a:endParaRPr lang="en-US" dirty="0"/>
          </a:p>
          <a:p>
            <a:pPr marL="0" lvl="1" defTabSz="914350">
              <a:defRPr/>
            </a:pPr>
            <a:r>
              <a:rPr lang="en-US" dirty="0"/>
              <a:t>References:</a:t>
            </a:r>
          </a:p>
          <a:p>
            <a:pPr defTabSz="897301">
              <a:defRPr/>
            </a:pPr>
            <a:r>
              <a:rPr lang="en-US" dirty="0"/>
              <a:t>http://www.mekongarcc.net/resource/usaid-mekong-arcc-lower-mekong-climate-study-released-download</a:t>
            </a:r>
          </a:p>
          <a:p>
            <a:endParaRPr lang="en-US" dirty="0"/>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37</a:t>
            </a:fld>
            <a:endParaRPr lang="en-US"/>
          </a:p>
        </p:txBody>
      </p:sp>
    </p:spTree>
    <p:extLst>
      <p:ext uri="{BB962C8B-B14F-4D97-AF65-F5344CB8AC3E}">
        <p14:creationId xmlns:p14="http://schemas.microsoft.com/office/powerpoint/2010/main" val="404710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b="1" dirty="0"/>
              <a:t> </a:t>
            </a:r>
            <a:r>
              <a:rPr lang="en-US" b="0" dirty="0"/>
              <a:t>Another</a:t>
            </a:r>
            <a:r>
              <a:rPr lang="en-US" b="0" baseline="0" dirty="0"/>
              <a:t> figure from the Mekong ARCC Climate Study showing projected annual average maximum daily temperature and annual precipitation changes for the LMB (unfortunately this analysis was not conducted for the entire Mekong region).</a:t>
            </a:r>
            <a:endParaRPr lang="en-US" dirty="0"/>
          </a:p>
          <a:p>
            <a:pPr marL="0" lvl="1" indent="0" defTabSz="914350">
              <a:buFontTx/>
              <a:buNone/>
              <a:defRPr/>
            </a:pPr>
            <a:r>
              <a:rPr lang="en-US" b="1" dirty="0"/>
              <a:t>Key message:</a:t>
            </a:r>
          </a:p>
          <a:p>
            <a:pPr marL="0" lvl="1" defTabSz="914350">
              <a:defRPr/>
            </a:pPr>
            <a:endParaRPr lang="en-US" dirty="0"/>
          </a:p>
          <a:p>
            <a:pPr marL="0" lvl="1" defTabSz="914350">
              <a:defRPr/>
            </a:pPr>
            <a:r>
              <a:rPr lang="en-US" dirty="0"/>
              <a:t>References:</a:t>
            </a:r>
          </a:p>
          <a:p>
            <a:pPr defTabSz="897301">
              <a:defRPr/>
            </a:pPr>
            <a:r>
              <a:rPr lang="en-US" dirty="0"/>
              <a:t>http://www.mekongarcc.net/resource/usaid-mekong-arcc-lower-mekong-climate-study-released-download</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38</a:t>
            </a:fld>
            <a:endParaRPr lang="en-US"/>
          </a:p>
        </p:txBody>
      </p:sp>
    </p:spTree>
    <p:extLst>
      <p:ext uri="{BB962C8B-B14F-4D97-AF65-F5344CB8AC3E}">
        <p14:creationId xmlns:p14="http://schemas.microsoft.com/office/powerpoint/2010/main" val="927948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Climate change shifts are spatial or temporal changes in regular or extreme climate</a:t>
            </a:r>
            <a:r>
              <a:rPr lang="en-US" baseline="0" dirty="0"/>
              <a:t> that will impact habitat suitability and lead to changes in species composition</a:t>
            </a:r>
            <a:endParaRPr lang="en-US" b="1" dirty="0"/>
          </a:p>
          <a:p>
            <a:pPr marL="0" lvl="1" indent="0" defTabSz="914350">
              <a:buFontTx/>
              <a:buNone/>
              <a:defRPr/>
            </a:pPr>
            <a:r>
              <a:rPr lang="en-US" b="1" dirty="0"/>
              <a:t>Key message:</a:t>
            </a:r>
          </a:p>
          <a:p>
            <a:r>
              <a:rPr lang="en-US" dirty="0"/>
              <a:t>Climate change shifts are spatial or temporal changes in regular or extreme climate. They include geographic shifts – which prompt changes in areas of suitability for specific habitats and/or crops; elevation shifts – affecting highly restricted habitats and species; and seasonal shifts – inducing a change in yields and cropping patterns. A good example of a temporal shift occurs in Chiang </a:t>
            </a:r>
            <a:r>
              <a:rPr lang="en-US" dirty="0" err="1"/>
              <a:t>Saen</a:t>
            </a:r>
            <a:r>
              <a:rPr lang="en-US" dirty="0"/>
              <a:t>, where under climate change the onset of wet season flow is projected to shift 15 days later. Shifts in regular climate may shift the zone of suitability for natural habitats and crops leading to changes in species composition in certain areas (Figure 3-3). Climate change shifts will involve species and spatial shifts in farming ecosystems. </a:t>
            </a:r>
          </a:p>
          <a:p>
            <a:r>
              <a:rPr lang="en-US" dirty="0"/>
              <a:t>The projected rate of ecosystem change is large in many cases compared to the ability of species and systems to migrate (</a:t>
            </a:r>
            <a:r>
              <a:rPr lang="en-US" dirty="0" err="1"/>
              <a:t>Loarie</a:t>
            </a:r>
            <a:r>
              <a:rPr lang="en-US" dirty="0"/>
              <a:t> et al. 2009). One measure of this, which has been termed the “</a:t>
            </a:r>
            <a:r>
              <a:rPr lang="en-US" b="1" dirty="0"/>
              <a:t>velocity of climate change</a:t>
            </a:r>
            <a:r>
              <a:rPr lang="en-US" dirty="0"/>
              <a:t>,” represents the local horizontal velocity of an ecosystem across the Earth´s surface needed to maintain constant conditions suitable for that ecosystem. under approximately 3.6°C warming by 2100 the global mean velocity of all ecosystems is about 0.4 km per year. </a:t>
            </a:r>
          </a:p>
          <a:p>
            <a:endParaRPr lang="en-US" dirty="0"/>
          </a:p>
          <a:p>
            <a:r>
              <a:rPr lang="en-US" dirty="0"/>
              <a:t>References:</a:t>
            </a:r>
          </a:p>
          <a:p>
            <a:pPr defTabSz="897301">
              <a:defRPr/>
            </a:pPr>
            <a:r>
              <a:rPr lang="en-US" dirty="0"/>
              <a:t>http://www.mekongarcc.net/resource/usaid-mekong-arcc-lower-mekong-climate-study-released-download</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39</a:t>
            </a:fld>
            <a:endParaRPr lang="en-US"/>
          </a:p>
        </p:txBody>
      </p:sp>
    </p:spTree>
    <p:extLst>
      <p:ext uri="{BB962C8B-B14F-4D97-AF65-F5344CB8AC3E}">
        <p14:creationId xmlns:p14="http://schemas.microsoft.com/office/powerpoint/2010/main" val="4128818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Discuss the </a:t>
            </a:r>
            <a:r>
              <a:rPr lang="en-US" baseline="0" dirty="0"/>
              <a:t>list of characteristics which describe species at greatest risk for CC.</a:t>
            </a:r>
            <a:endParaRPr lang="en-US" dirty="0"/>
          </a:p>
          <a:p>
            <a:pPr marL="0" lvl="1" defTabSz="914350">
              <a:defRPr/>
            </a:pPr>
            <a:endParaRPr lang="en-US" dirty="0"/>
          </a:p>
          <a:p>
            <a:pPr marL="0" lvl="1" indent="0" defTabSz="914350">
              <a:buFontTx/>
              <a:buNone/>
              <a:defRPr/>
            </a:pPr>
            <a:r>
              <a:rPr lang="en-US" b="1" dirty="0"/>
              <a:t>Key message:</a:t>
            </a:r>
          </a:p>
          <a:p>
            <a:r>
              <a:rPr lang="en-US" dirty="0"/>
              <a:t>The ecosystems that are at their ecological or geographic limit (formations with zero water balance, ecosystems dominated by relic species from past climates, high-mountain ecosystems, certain formations in arid regions) are the ones that will be most affected by climatic change. </a:t>
            </a:r>
          </a:p>
          <a:p>
            <a:pPr marL="0" lvl="1" defTabSz="914350"/>
            <a:endParaRPr lang="en-US" dirty="0"/>
          </a:p>
          <a:p>
            <a:pPr marL="0" lvl="1" defTabSz="914350"/>
            <a:r>
              <a:rPr lang="en-US" dirty="0"/>
              <a:t>References:</a:t>
            </a:r>
          </a:p>
          <a:p>
            <a:pPr marL="0" lvl="1" defTabSz="914350"/>
            <a:r>
              <a:rPr lang="en-US" dirty="0"/>
              <a:t>Graphic 1: http://richardbrown81.hubpages.com/hub/Solutions-from-the-Endangered-Species-Trade</a:t>
            </a:r>
          </a:p>
          <a:p>
            <a:pPr marL="0" lvl="1" defTabSz="914350"/>
            <a:r>
              <a:rPr lang="en-US" dirty="0"/>
              <a:t>Graphic 2: http://www.telegraph.co.uk/news/picturegalleries/earth/3145140/The-IUCN-Red-List-of-endangered-species.html?image=3</a:t>
            </a:r>
          </a:p>
          <a:p>
            <a:pPr marL="0" lvl="1" defTabSz="914350"/>
            <a:r>
              <a:rPr lang="en-US" dirty="0"/>
              <a:t>Graphic</a:t>
            </a:r>
            <a:r>
              <a:rPr lang="en-US" baseline="0" dirty="0"/>
              <a:t> 3: http://lawprofessors.typepad.com/environmental_law/2013/01/the-polar-bear-critical-habitat-decision.html</a:t>
            </a:r>
          </a:p>
          <a:p>
            <a:pPr marL="0" lvl="1" defTabSz="914350"/>
            <a:r>
              <a:rPr lang="en-US" baseline="0" dirty="0"/>
              <a:t>Graphic 4: </a:t>
            </a:r>
            <a:r>
              <a:rPr lang="en-US" dirty="0"/>
              <a:t> http://www.allaboutwildlife.com/ten-most-endangered-animals</a:t>
            </a:r>
          </a:p>
          <a:p>
            <a:pPr marL="0" lvl="1" defTabSz="914350"/>
            <a:r>
              <a:rPr lang="en-US" dirty="0"/>
              <a:t>Graphic 5: http://www.earthtimes.org/nature/endemism-island-mainland-species/2120/ (Rare and endangered </a:t>
            </a:r>
            <a:r>
              <a:rPr lang="en-US" dirty="0" err="1"/>
              <a:t>Silversword</a:t>
            </a:r>
            <a:r>
              <a:rPr lang="en-US" dirty="0"/>
              <a:t> plant that grows on the summit of Haleakala Maui)</a:t>
            </a:r>
          </a:p>
          <a:p>
            <a:pPr marL="0" lvl="1" defTabSz="914350"/>
            <a:r>
              <a:rPr lang="en-US" dirty="0"/>
              <a:t>Graphic 6: http://en.wikipedia.org/wiki/List_of_threatened_species_of_the_Philippines</a:t>
            </a:r>
          </a:p>
        </p:txBody>
      </p:sp>
      <p:sp>
        <p:nvSpPr>
          <p:cNvPr id="4" name="Slide Number Placeholder 3"/>
          <p:cNvSpPr>
            <a:spLocks noGrp="1"/>
          </p:cNvSpPr>
          <p:nvPr>
            <p:ph type="sldNum" sz="quarter" idx="10"/>
          </p:nvPr>
        </p:nvSpPr>
        <p:spPr/>
        <p:txBody>
          <a:bodyPr/>
          <a:lstStyle/>
          <a:p>
            <a:fld id="{C21862AB-C33A-47D5-ACB7-AF8148FB688E}" type="slidenum">
              <a:rPr lang="en-US" smtClean="0"/>
              <a:pPr/>
              <a:t>40</a:t>
            </a:fld>
            <a:endParaRPr lang="en-US"/>
          </a:p>
        </p:txBody>
      </p:sp>
    </p:spTree>
    <p:extLst>
      <p:ext uri="{BB962C8B-B14F-4D97-AF65-F5344CB8AC3E}">
        <p14:creationId xmlns:p14="http://schemas.microsoft.com/office/powerpoint/2010/main" val="3711284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Read</a:t>
            </a:r>
            <a:r>
              <a:rPr lang="en-US" baseline="0" dirty="0"/>
              <a:t> the list of four ways in which plants and animals are impacted by climate change.  </a:t>
            </a:r>
            <a:r>
              <a:rPr lang="en-US" dirty="0"/>
              <a:t>The</a:t>
            </a:r>
            <a:r>
              <a:rPr lang="en-US" baseline="0" dirty="0"/>
              <a:t> next section of the lecture will describe each in more detail beginning with physiology.</a:t>
            </a:r>
          </a:p>
          <a:p>
            <a:pPr marL="0" lvl="1" indent="0" defTabSz="914350">
              <a:buFontTx/>
              <a:buNone/>
              <a:defRPr/>
            </a:pPr>
            <a:r>
              <a:rPr lang="en-US" b="1" dirty="0"/>
              <a:t>Key message:</a:t>
            </a:r>
          </a:p>
          <a:p>
            <a:pPr marL="0" lvl="1" defTabSz="914350">
              <a:defRPr/>
            </a:pPr>
            <a:r>
              <a:rPr lang="en-US" b="1" dirty="0"/>
              <a:t>Physiology</a:t>
            </a:r>
            <a:r>
              <a:rPr lang="en-US" dirty="0"/>
              <a:t>: the ways that living things or any of their parts function (for example</a:t>
            </a:r>
            <a:r>
              <a:rPr lang="en-US" baseline="0" dirty="0"/>
              <a:t> growth rate)</a:t>
            </a:r>
          </a:p>
          <a:p>
            <a:pPr marL="0" lvl="1" defTabSz="914350">
              <a:defRPr/>
            </a:pPr>
            <a:endParaRPr lang="en-US" dirty="0"/>
          </a:p>
          <a:p>
            <a:pPr marL="0" lvl="1" defTabSz="914350">
              <a:defRPr/>
            </a:pPr>
            <a:r>
              <a:rPr lang="en-US" dirty="0"/>
              <a:t>References:</a:t>
            </a:r>
          </a:p>
          <a:p>
            <a:r>
              <a:rPr lang="en-US" dirty="0"/>
              <a:t>Graphic1: http://www.travelwithus.co.za/viewblog.aspx?id=34</a:t>
            </a:r>
          </a:p>
          <a:p>
            <a:r>
              <a:rPr lang="en-US" dirty="0"/>
              <a:t>Graphic 2: http://trongraulamvuon.com/ky-thuat-trong-cay/10-loai-hoa-dai-dien-cho-cac-nuoc-dong-nam-a/</a:t>
            </a:r>
          </a:p>
          <a:p>
            <a:r>
              <a:rPr lang="en-US" dirty="0"/>
              <a:t>Graphic 3:  http://www.fws.gov/ph26.html</a:t>
            </a:r>
          </a:p>
        </p:txBody>
      </p:sp>
      <p:sp>
        <p:nvSpPr>
          <p:cNvPr id="4" name="Slide Number Placeholder 3"/>
          <p:cNvSpPr>
            <a:spLocks noGrp="1"/>
          </p:cNvSpPr>
          <p:nvPr>
            <p:ph type="sldNum" sz="quarter" idx="10"/>
          </p:nvPr>
        </p:nvSpPr>
        <p:spPr/>
        <p:txBody>
          <a:bodyPr/>
          <a:lstStyle/>
          <a:p>
            <a:fld id="{C21862AB-C33A-47D5-ACB7-AF8148FB688E}" type="slidenum">
              <a:rPr lang="en-US" smtClean="0"/>
              <a:pPr/>
              <a:t>41</a:t>
            </a:fld>
            <a:endParaRPr lang="en-US"/>
          </a:p>
        </p:txBody>
      </p:sp>
    </p:spTree>
    <p:extLst>
      <p:ext uri="{BB962C8B-B14F-4D97-AF65-F5344CB8AC3E}">
        <p14:creationId xmlns:p14="http://schemas.microsoft.com/office/powerpoint/2010/main" val="235194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Ask</a:t>
            </a:r>
            <a:r>
              <a:rPr lang="en-US" baseline="0" dirty="0"/>
              <a:t> audience for definitions of the term ecosystem and briefly discuss the graphic above describing the different components of an ecosystem </a:t>
            </a:r>
          </a:p>
          <a:p>
            <a:pPr marL="0" lvl="1" defTabSz="914350">
              <a:defRPr/>
            </a:pPr>
            <a:endParaRPr lang="en-US" dirty="0"/>
          </a:p>
          <a:p>
            <a:pPr marL="0" lvl="1" defTabSz="914350">
              <a:defRPr/>
            </a:pPr>
            <a:r>
              <a:rPr lang="en-US" dirty="0"/>
              <a:t>Notes: </a:t>
            </a:r>
          </a:p>
          <a:p>
            <a:pPr marL="0" lvl="1" defTabSz="914350">
              <a:defRPr/>
            </a:pPr>
            <a:r>
              <a:rPr lang="en-US" dirty="0">
                <a:effectLst>
                  <a:outerShdw blurRad="38100" dist="38100" dir="2700000" algn="tl">
                    <a:srgbClr val="010199"/>
                  </a:outerShdw>
                </a:effectLst>
              </a:rPr>
              <a:t>Plants and animals work to fit specific niches…</a:t>
            </a:r>
            <a:r>
              <a:rPr lang="en-US" altLang="en-US" dirty="0">
                <a:solidFill>
                  <a:srgbClr val="FF9900"/>
                </a:solidFill>
              </a:rPr>
              <a:t>Are there going to be more large predators in an ecosystem or plants? </a:t>
            </a:r>
          </a:p>
          <a:p>
            <a:pPr marL="0" lvl="1" defTabSz="914350">
              <a:defRPr/>
            </a:pPr>
            <a:endParaRPr lang="en-US" dirty="0"/>
          </a:p>
          <a:p>
            <a:pPr marL="0" lvl="1" defTabSz="914350">
              <a:defRPr/>
            </a:pPr>
            <a:r>
              <a:rPr lang="en-US" dirty="0"/>
              <a:t>References: </a:t>
            </a:r>
          </a:p>
          <a:p>
            <a:pPr marL="0" lvl="1" defTabSz="914350">
              <a:defRPr/>
            </a:pPr>
            <a:r>
              <a:rPr lang="en-US" u="sng" dirty="0">
                <a:hlinkClick r:id="rId3"/>
              </a:rPr>
              <a:t>http://www2.pvc.maricopa.edu/~douglass/gph_111/ppoints/bio.ppt</a:t>
            </a:r>
            <a:endParaRPr lang="en-US" dirty="0"/>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6</a:t>
            </a:fld>
            <a:endParaRPr lang="en-US" dirty="0"/>
          </a:p>
        </p:txBody>
      </p:sp>
    </p:spTree>
    <p:extLst>
      <p:ext uri="{BB962C8B-B14F-4D97-AF65-F5344CB8AC3E}">
        <p14:creationId xmlns:p14="http://schemas.microsoft.com/office/powerpoint/2010/main" val="1746672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altLang="en-US" dirty="0"/>
              <a:t>Species can adapt or relocate to areas with more tolerable climate conditions.  Their ability to do so depend on their niche, dispersal capacity, and species interactions.</a:t>
            </a:r>
          </a:p>
          <a:p>
            <a:pPr marL="0" lvl="1" indent="0" defTabSz="914350">
              <a:buFontTx/>
              <a:buNone/>
              <a:defRPr/>
            </a:pPr>
            <a:r>
              <a:rPr lang="en-US" b="1" dirty="0"/>
              <a:t>Key message:</a:t>
            </a:r>
          </a:p>
          <a:p>
            <a:pPr>
              <a:buNone/>
            </a:pPr>
            <a:r>
              <a:rPr lang="en-US" sz="800" dirty="0"/>
              <a:t>Well-documented biological impacts from climate change include shifts in population range and distributions, which reflect the product of several interacting processes.  First, the </a:t>
            </a:r>
            <a:r>
              <a:rPr lang="en-US" sz="800" b="1" dirty="0"/>
              <a:t>dispersal capacity </a:t>
            </a:r>
            <a:r>
              <a:rPr lang="en-US" sz="800" dirty="0"/>
              <a:t>of species from a regional species pool determines whether they will have the opportunity to invade or inhabit a site. </a:t>
            </a:r>
          </a:p>
          <a:p>
            <a:pPr>
              <a:buNone/>
            </a:pPr>
            <a:r>
              <a:rPr lang="en-US" sz="800" dirty="0"/>
              <a:t>Second, the range of abiotic environmental conditions that are physiologically tolerable to a species defines its fundamental </a:t>
            </a:r>
            <a:r>
              <a:rPr lang="en-US" sz="800" b="1" dirty="0"/>
              <a:t>niche</a:t>
            </a:r>
            <a:r>
              <a:rPr lang="en-US" sz="800" dirty="0"/>
              <a:t>, and thus niche boundaries can change as climate changes.  Third, </a:t>
            </a:r>
            <a:r>
              <a:rPr lang="en-US" sz="800" b="1" dirty="0"/>
              <a:t>biological interactions </a:t>
            </a:r>
            <a:r>
              <a:rPr lang="en-US" sz="800" dirty="0"/>
              <a:t>(predation, competition, and others) may constrain, or in some cases expand (Bruno et al. 2003), the habitable range of conditions or the realized niche of a species. A set of species with overlapping realized niches constitutes a community, and by affecting all of these processes, climate change can alter the composition and function of communities.</a:t>
            </a:r>
          </a:p>
          <a:p>
            <a:pPr>
              <a:buNone/>
            </a:pPr>
            <a:endParaRPr lang="en-US" sz="800" dirty="0"/>
          </a:p>
          <a:p>
            <a:pPr defTabSz="914350">
              <a:defRPr/>
            </a:pPr>
            <a:r>
              <a:rPr lang="en" sz="800" dirty="0">
                <a:solidFill>
                  <a:srgbClr val="000000"/>
                </a:solidFill>
                <a:ea typeface="Arial"/>
                <a:cs typeface="Arial"/>
                <a:sym typeface="Arial"/>
                <a:rtl val="0"/>
              </a:rPr>
              <a:t>Large shifts in vegetation distributions are expected this century with the most rapid &amp; extreme shifts at </a:t>
            </a:r>
            <a:r>
              <a:rPr lang="en" sz="800" b="1" dirty="0">
                <a:solidFill>
                  <a:srgbClr val="000000"/>
                </a:solidFill>
                <a:ea typeface="Arial"/>
                <a:cs typeface="Arial"/>
                <a:sym typeface="Arial"/>
                <a:rtl val="0"/>
              </a:rPr>
              <a:t>ecotones</a:t>
            </a:r>
            <a:r>
              <a:rPr lang="en" sz="800" dirty="0">
                <a:solidFill>
                  <a:srgbClr val="000000"/>
                </a:solidFill>
                <a:ea typeface="Arial"/>
                <a:cs typeface="Arial"/>
                <a:sym typeface="Arial"/>
                <a:rtl val="0"/>
              </a:rPr>
              <a:t> – the region of transition between two biological communities.  </a:t>
            </a:r>
            <a:r>
              <a:rPr lang="en-US" altLang="en-US" sz="800" dirty="0"/>
              <a:t>About 40 percent of wild plants and animals that have been studied over decades are relocating to stay within their tolerable climate ranges. </a:t>
            </a:r>
          </a:p>
          <a:p>
            <a:endParaRPr lang="en-US" altLang="en-US" sz="800" dirty="0"/>
          </a:p>
          <a:p>
            <a:r>
              <a:rPr lang="en-US" altLang="en-US" sz="800" dirty="0"/>
              <a:t>Some organisms—those that cannot move fast enough or those whose ranges are actually shrinking—are being left with no place to go. For example, as arctic sea ice shrinks, so too shrink the habitats of animals that call this ice home, such as polar bears and seals. </a:t>
            </a:r>
            <a:endParaRPr lang="en-US" altLang="en-US" sz="800" b="1" dirty="0"/>
          </a:p>
          <a:p>
            <a:endParaRPr lang="en-US" altLang="en-US" sz="800" dirty="0"/>
          </a:p>
          <a:p>
            <a:pPr>
              <a:spcAft>
                <a:spcPct val="30000"/>
              </a:spcAft>
              <a:buFontTx/>
              <a:buNone/>
            </a:pPr>
            <a:r>
              <a:rPr lang="en-US" altLang="en-US" sz="800" dirty="0"/>
              <a:t>Range shifts particularly threaten species that: </a:t>
            </a:r>
            <a:endParaRPr lang="en-US" sz="800" dirty="0"/>
          </a:p>
          <a:p>
            <a:pPr lvl="1"/>
            <a:r>
              <a:rPr lang="en-US" altLang="en-US" sz="2000" dirty="0"/>
              <a:t>cannot move fast enough </a:t>
            </a:r>
          </a:p>
          <a:p>
            <a:pPr lvl="1"/>
            <a:r>
              <a:rPr lang="en-US" altLang="en-US" sz="2000" dirty="0"/>
              <a:t>depend on conditions that are becoming more rare (like sea ice)</a:t>
            </a:r>
          </a:p>
          <a:p>
            <a:endParaRPr lang="en-US" sz="800" dirty="0"/>
          </a:p>
          <a:p>
            <a:pPr defTabSz="914350">
              <a:defRPr/>
            </a:pPr>
            <a:r>
              <a:rPr lang="en-US" sz="300" i="1" dirty="0">
                <a:latin typeface="Arial"/>
                <a:ea typeface="Arial"/>
                <a:cs typeface="Arial"/>
                <a:sym typeface="Arial"/>
              </a:rPr>
              <a:t>Need some specific examples of </a:t>
            </a:r>
            <a:r>
              <a:rPr lang="en-US" sz="800" i="1" dirty="0">
                <a:latin typeface="Arial"/>
                <a:ea typeface="Arial"/>
                <a:cs typeface="Arial"/>
                <a:sym typeface="Arial"/>
              </a:rPr>
              <a:t>range shifts for SE Asian wildlife or plants  </a:t>
            </a:r>
            <a:endParaRPr lang="en-US" sz="800" i="1" dirty="0">
              <a:solidFill>
                <a:schemeClr val="dk1"/>
              </a:solidFill>
              <a:ea typeface="Calibri"/>
              <a:cs typeface="Calibri"/>
              <a:sym typeface="Calibri"/>
            </a:endParaRPr>
          </a:p>
          <a:p>
            <a:endParaRPr lang="en-US" sz="800" dirty="0"/>
          </a:p>
          <a:p>
            <a:pPr>
              <a:buNone/>
            </a:pPr>
            <a:r>
              <a:rPr lang="en-US" sz="800" dirty="0"/>
              <a:t>As climate or other conditions shift, organisms initially respond based on physiological and behavioral adaptations molded through their evolutionary history (</a:t>
            </a:r>
            <a:r>
              <a:rPr lang="en-US" sz="800" dirty="0" err="1"/>
              <a:t>Somero</a:t>
            </a:r>
            <a:r>
              <a:rPr lang="en-US" sz="800" dirty="0"/>
              <a:t> 2012). New conditions may be physiologically tolerable, allowing acclimatization (an adjustment of physiology within individuals) or adaptation (increased abundance and reproduction of tolerant genotypes over generations), or may be intolerable, promoting migration (by individuals or populations), change in phenology (timing of annual events), or death and local extinction if adaptation is not possible (Parmesan 2006).</a:t>
            </a:r>
          </a:p>
          <a:p>
            <a:pPr>
              <a:buNone/>
            </a:pPr>
            <a:endParaRPr lang="en-US" sz="800" dirty="0"/>
          </a:p>
          <a:p>
            <a:pPr>
              <a:buNone/>
            </a:pPr>
            <a:r>
              <a:rPr lang="en-US" sz="800" dirty="0"/>
              <a:t>Climate-driven range shifts also may be accompanied by changes in demographics and organism abundance and size, as suggested by coupled climate-population models (Hare et al. 2010).</a:t>
            </a:r>
          </a:p>
          <a:p>
            <a:pPr>
              <a:buNone/>
            </a:pPr>
            <a:endParaRPr lang="en-US" sz="800" dirty="0"/>
          </a:p>
          <a:p>
            <a:pPr marL="0" lvl="1" defTabSz="914350">
              <a:defRPr/>
            </a:pPr>
            <a:r>
              <a:rPr lang="en-US" dirty="0"/>
              <a:t>References:</a:t>
            </a:r>
          </a:p>
          <a:p>
            <a:pPr marL="0" lvl="1" defTabSz="914350">
              <a:defRPr/>
            </a:pPr>
            <a:r>
              <a:rPr lang="en-US" dirty="0"/>
              <a:t>Graphic 1: http://www.redorbit.com/news/science/1211671/potential_impacts_of_climate_change_on_the_distribution_of_north/</a:t>
            </a:r>
          </a:p>
          <a:p>
            <a:pPr marL="0" lvl="1" defTabSz="914350">
              <a:defRPr/>
            </a:pPr>
            <a:r>
              <a:rPr lang="en-US" dirty="0"/>
              <a:t>Graphic 2: http://russolab.unl.edu/research_seed.html</a:t>
            </a:r>
          </a:p>
          <a:p>
            <a:pPr marL="0" lvl="1" defTabSz="914350">
              <a:defRPr/>
            </a:pPr>
            <a:r>
              <a:rPr lang="en-US" dirty="0"/>
              <a:t>Graphic 3: http://insidescoopsf.sfgate.com/blog/2011/10/26/october-26th-one-year-later/aptopix-germany-bird-migration/</a:t>
            </a:r>
          </a:p>
          <a:p>
            <a:pPr marL="0" lvl="1" defTabSz="914350">
              <a:defRPr/>
            </a:pPr>
            <a:r>
              <a:rPr lang="en-US" altLang="en-US" dirty="0"/>
              <a:t>Presentation by the National </a:t>
            </a:r>
            <a:r>
              <a:rPr lang="en-US" altLang="en-US" dirty="0" err="1"/>
              <a:t>Acadamies</a:t>
            </a:r>
            <a:r>
              <a:rPr lang="en-US" altLang="en-US" dirty="0"/>
              <a:t>: </a:t>
            </a:r>
            <a:r>
              <a:rPr lang="en-US" dirty="0"/>
              <a:t>annefjohnson.com/docs/ei_presentation.ppt‎</a:t>
            </a:r>
          </a:p>
          <a:p>
            <a:pPr marL="0" lvl="1" defTabSz="914350">
              <a:defRPr/>
            </a:pPr>
            <a:r>
              <a:rPr lang="en-US" dirty="0"/>
              <a:t>based on its report </a:t>
            </a:r>
            <a:r>
              <a:rPr lang="en-US" b="1" dirty="0"/>
              <a:t>Ecological Impacts of Climate Change</a:t>
            </a:r>
            <a:r>
              <a:rPr lang="en-US" dirty="0"/>
              <a:t> (2009): www.nas.edu/climatechange</a:t>
            </a:r>
            <a:endParaRPr lang="en-US" altLang="en-US" dirty="0"/>
          </a:p>
          <a:p>
            <a:pPr>
              <a:buNone/>
            </a:pPr>
            <a:endParaRPr lang="en-US" sz="800" dirty="0"/>
          </a:p>
          <a:p>
            <a:endParaRPr lang="en-US" sz="800"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42</a:t>
            </a:fld>
            <a:endParaRPr lang="en-US"/>
          </a:p>
        </p:txBody>
      </p:sp>
    </p:spTree>
    <p:extLst>
      <p:ext uri="{BB962C8B-B14F-4D97-AF65-F5344CB8AC3E}">
        <p14:creationId xmlns:p14="http://schemas.microsoft.com/office/powerpoint/2010/main" val="11811248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b="0" i="1" dirty="0"/>
              <a:t>Find example for SE Asia</a:t>
            </a:r>
          </a:p>
          <a:p>
            <a:pPr marL="0" lvl="1" defTabSz="914350">
              <a:defRPr/>
            </a:pPr>
            <a:endParaRPr lang="en-US" dirty="0"/>
          </a:p>
          <a:p>
            <a:pPr marL="0" lvl="1" indent="0" defTabSz="914350">
              <a:buFontTx/>
              <a:buNone/>
              <a:defRPr/>
            </a:pPr>
            <a:r>
              <a:rPr lang="en-US" b="1" dirty="0"/>
              <a:t>Key message:</a:t>
            </a:r>
          </a:p>
          <a:p>
            <a:r>
              <a:rPr lang="en-US" dirty="0"/>
              <a:t>The projected rate of ecosystem change in the next century is large in many cases compared to the ability of species and systems to migrate </a:t>
            </a:r>
          </a:p>
          <a:p>
            <a:r>
              <a:rPr lang="en-US" dirty="0"/>
              <a:t>(</a:t>
            </a:r>
            <a:r>
              <a:rPr lang="en-US" dirty="0" err="1"/>
              <a:t>Loarie</a:t>
            </a:r>
            <a:r>
              <a:rPr lang="en-US" dirty="0"/>
              <a:t> et al. 2009).  </a:t>
            </a:r>
          </a:p>
          <a:p>
            <a:pPr marL="0" lvl="1" defTabSz="914350">
              <a:defRPr/>
            </a:pPr>
            <a:endParaRPr lang="en-US" dirty="0"/>
          </a:p>
          <a:p>
            <a:pPr marL="0" lvl="1" defTabSz="914350">
              <a:defRPr/>
            </a:pPr>
            <a:r>
              <a:rPr lang="en-US" dirty="0"/>
              <a:t>References: http://slideplayer.us/slide/767225/</a:t>
            </a:r>
          </a:p>
        </p:txBody>
      </p:sp>
      <p:sp>
        <p:nvSpPr>
          <p:cNvPr id="4" name="Slide Number Placeholder 3"/>
          <p:cNvSpPr>
            <a:spLocks noGrp="1"/>
          </p:cNvSpPr>
          <p:nvPr>
            <p:ph type="sldNum" sz="quarter" idx="10"/>
          </p:nvPr>
        </p:nvSpPr>
        <p:spPr/>
        <p:txBody>
          <a:bodyPr/>
          <a:lstStyle/>
          <a:p>
            <a:fld id="{C21862AB-C33A-47D5-ACB7-AF8148FB688E}" type="slidenum">
              <a:rPr lang="en-US" smtClean="0"/>
              <a:pPr/>
              <a:t>43</a:t>
            </a:fld>
            <a:endParaRPr lang="en-US"/>
          </a:p>
        </p:txBody>
      </p:sp>
    </p:spTree>
    <p:extLst>
      <p:ext uri="{BB962C8B-B14F-4D97-AF65-F5344CB8AC3E}">
        <p14:creationId xmlns:p14="http://schemas.microsoft.com/office/powerpoint/2010/main" val="23338941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b="1" dirty="0"/>
              <a:t>Key Message</a:t>
            </a:r>
            <a:r>
              <a:rPr lang="en-US" dirty="0"/>
              <a:t>:</a:t>
            </a:r>
          </a:p>
          <a:p>
            <a:pPr marL="0" lvl="1" defTabSz="914350">
              <a:defRPr/>
            </a:pPr>
            <a:r>
              <a:rPr lang="en-US" dirty="0"/>
              <a:t>All plants face a trade off between growth and safety that is influenced by a number of changing environmental factors:</a:t>
            </a:r>
          </a:p>
          <a:p>
            <a:pPr marL="448650" indent="-224325"/>
            <a:r>
              <a:rPr lang="en-US" altLang="en-US" dirty="0"/>
              <a:t>Increasing chronic and acute temperatures</a:t>
            </a:r>
          </a:p>
          <a:p>
            <a:pPr marL="448650" indent="-224325"/>
            <a:r>
              <a:rPr lang="en-US" altLang="en-US" dirty="0"/>
              <a:t>Changes in water availability</a:t>
            </a:r>
          </a:p>
          <a:p>
            <a:pPr marL="448650" indent="-224325" defTabSz="897301">
              <a:defRPr/>
            </a:pPr>
            <a:r>
              <a:rPr lang="en-US" altLang="en-US" dirty="0"/>
              <a:t>Increasing CO2 </a:t>
            </a:r>
          </a:p>
          <a:p>
            <a:pPr marL="448650" indent="-224325"/>
            <a:endParaRPr lang="en-US" altLang="en-US" dirty="0"/>
          </a:p>
          <a:p>
            <a:pPr marL="0" lvl="1" defTabSz="914350">
              <a:defRPr/>
            </a:pPr>
            <a:r>
              <a:rPr lang="en-US" dirty="0"/>
              <a:t>Notes:</a:t>
            </a:r>
          </a:p>
          <a:p>
            <a:r>
              <a:rPr lang="en-US" b="1" dirty="0"/>
              <a:t>Limits of the Tolerance Concept</a:t>
            </a:r>
            <a:r>
              <a:rPr lang="en-US" dirty="0"/>
              <a:t>:</a:t>
            </a:r>
            <a:r>
              <a:rPr lang="en-US" baseline="0" dirty="0"/>
              <a:t> </a:t>
            </a:r>
            <a:r>
              <a:rPr lang="en-US" dirty="0"/>
              <a:t>Both too little and too much could be a limiting factor.  The success of an organism, population, or community depends on a complex of conditions; any condition that approaches or exceeds </a:t>
            </a:r>
            <a:r>
              <a:rPr lang="en-US" b="0" dirty="0"/>
              <a:t>the limit of tolerance</a:t>
            </a:r>
            <a:r>
              <a:rPr lang="en-US" dirty="0"/>
              <a:t> may be said to be a limiting factor. </a:t>
            </a:r>
          </a:p>
          <a:p>
            <a:r>
              <a:rPr lang="en-US" dirty="0"/>
              <a:t>--Organisms may have a wide range of tolerance for one factor and a narrow range for another.</a:t>
            </a:r>
          </a:p>
          <a:p>
            <a:r>
              <a:rPr lang="en-US" dirty="0"/>
              <a:t>--Organisms with wide ranges of tolerance for all factors are likely to be most widely distributed.</a:t>
            </a:r>
          </a:p>
          <a:p>
            <a:r>
              <a:rPr lang="en-US" dirty="0"/>
              <a:t>--When conditions are not optimum for a species with respect to one ecological factor, the limits of tolerance may be reduced for other ecological factors due to interactions among factors. </a:t>
            </a:r>
          </a:p>
          <a:p>
            <a:pPr marL="0" lvl="1" defTabSz="914350">
              <a:defRPr/>
            </a:pPr>
            <a:endParaRPr lang="en-US" dirty="0"/>
          </a:p>
          <a:p>
            <a:pPr marL="0" lvl="1" defTabSz="914350">
              <a:defRPr/>
            </a:pPr>
            <a:r>
              <a:rPr lang="en-US" dirty="0"/>
              <a:t>Two</a:t>
            </a:r>
            <a:r>
              <a:rPr lang="en-US" baseline="0" dirty="0"/>
              <a:t> a</a:t>
            </a:r>
            <a:r>
              <a:rPr lang="en-US" dirty="0"/>
              <a:t>dditional</a:t>
            </a:r>
            <a:r>
              <a:rPr lang="en-US" baseline="0" dirty="0"/>
              <a:t> factors that influence the growth-safety trade off:</a:t>
            </a:r>
            <a:endParaRPr lang="en-US" dirty="0"/>
          </a:p>
          <a:p>
            <a:r>
              <a:rPr lang="en-US" dirty="0"/>
              <a:t>(a) temperature and vapor pressure deficit, which together affect water loss (evapotranspiration rates), and</a:t>
            </a:r>
          </a:p>
          <a:p>
            <a:r>
              <a:rPr lang="en-US" dirty="0"/>
              <a:t> (b) plant structure and anatomy (e.g., vessel types) and how these relate to a plant's hydraulic resistance.</a:t>
            </a:r>
            <a:endParaRPr lang="en" sz="2900" dirty="0">
              <a:solidFill>
                <a:schemeClr val="dk1"/>
              </a:solidFill>
              <a:cs typeface="Arial"/>
              <a:sym typeface="Calibri"/>
            </a:endParaRPr>
          </a:p>
          <a:p>
            <a:endParaRPr lang="en-US" dirty="0"/>
          </a:p>
          <a:p>
            <a:r>
              <a:rPr lang="en-US" dirty="0"/>
              <a:t>References:</a:t>
            </a:r>
          </a:p>
          <a:p>
            <a:pPr marL="0" lvl="1" defTabSz="897301">
              <a:defRPr/>
            </a:pPr>
            <a:r>
              <a:rPr lang="en-US" dirty="0"/>
              <a:t>http://www.ic.ucsc.edu/~wxcheng/envs23/lecture8/ecosystem.htm</a:t>
            </a:r>
          </a:p>
          <a:p>
            <a:br>
              <a:rPr lang="en-US" dirty="0"/>
            </a:br>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44</a:t>
            </a:fld>
            <a:endParaRPr lang="en-US"/>
          </a:p>
        </p:txBody>
      </p:sp>
    </p:spTree>
    <p:extLst>
      <p:ext uri="{BB962C8B-B14F-4D97-AF65-F5344CB8AC3E}">
        <p14:creationId xmlns:p14="http://schemas.microsoft.com/office/powerpoint/2010/main" val="770780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a:t>
            </a:r>
            <a:r>
              <a:rPr lang="en-US" baseline="0" dirty="0"/>
              <a:t> p</a:t>
            </a:r>
            <a:r>
              <a:rPr lang="en-US" dirty="0"/>
              <a:t>roductivity</a:t>
            </a:r>
            <a:r>
              <a:rPr lang="en-US" baseline="0" dirty="0"/>
              <a:t> and survival (growth and safety) of any plant species will depend on the combined influence of increasing temperatures and changing water availability, as well as many other environmental variables (e.g. atmospheric CO2, soil nutrient availability).  </a:t>
            </a:r>
            <a:r>
              <a:rPr lang="en-US" dirty="0"/>
              <a:t> </a:t>
            </a:r>
          </a:p>
          <a:p>
            <a:endParaRPr lang="en-US" dirty="0"/>
          </a:p>
          <a:p>
            <a:pPr marL="0" lvl="1" indent="0" defTabSz="914350">
              <a:buFontTx/>
              <a:buNone/>
              <a:defRPr/>
            </a:pPr>
            <a:r>
              <a:rPr lang="en-US" b="1" dirty="0"/>
              <a:t>Key message:</a:t>
            </a:r>
          </a:p>
          <a:p>
            <a:pPr defTabSz="914350">
              <a:lnSpc>
                <a:spcPct val="90000"/>
              </a:lnSpc>
              <a:buClr>
                <a:schemeClr val="dk1"/>
              </a:buClr>
              <a:buSzPct val="98333"/>
              <a:defRPr/>
            </a:pPr>
            <a:r>
              <a:rPr lang="en" sz="2800" dirty="0">
                <a:solidFill>
                  <a:schemeClr val="dk1"/>
                </a:solidFill>
                <a:latin typeface="Arial"/>
                <a:ea typeface="Arial"/>
                <a:cs typeface="Arial"/>
                <a:sym typeface="Arial"/>
              </a:rPr>
              <a:t>A warmer climate leads to a longer growing season and increased plant productivity at high latitudes.  This aerial view of Earth reveals the change in plant growth in the boreal and arctic regions over the past 30 years. </a:t>
            </a:r>
            <a:r>
              <a:rPr lang="en" sz="2900" dirty="0">
                <a:solidFill>
                  <a:schemeClr val="dk1"/>
                </a:solidFill>
                <a:cs typeface="Arial"/>
                <a:sym typeface="Calibri"/>
              </a:rPr>
              <a:t>At low latitudes warmer temperatures and heat extremes may exceed the limit of tolerance for many plants and decrease productivity.  Changing patterns of precipitation and water availability will interact with changes in temperature to further influence plant productivity. </a:t>
            </a:r>
            <a:r>
              <a:rPr lang="en-US" sz="3100" dirty="0"/>
              <a:t>Temperature and vapor pressure deficit, which together affect water loss (evapotranspiration rates) influence the plant trade-off between growth and safety.</a:t>
            </a:r>
            <a:endParaRPr lang="en-US" dirty="0"/>
          </a:p>
          <a:p>
            <a:endParaRPr lang="en-US" dirty="0"/>
          </a:p>
          <a:p>
            <a:pPr marL="0" lvl="1" defTabSz="897301">
              <a:defRPr/>
            </a:pPr>
            <a:r>
              <a:rPr lang="en-US" dirty="0"/>
              <a:t>References:</a:t>
            </a:r>
          </a:p>
          <a:p>
            <a:pPr marL="0" lvl="1" defTabSz="897301">
              <a:defRPr/>
            </a:pPr>
            <a:r>
              <a:rPr lang="en-US" dirty="0"/>
              <a:t>http://moonandback.com/2013/03/11/amplified-greenhouse-effect-shifts-norths-growing-seasons/</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45</a:t>
            </a:fld>
            <a:endParaRPr lang="en-US"/>
          </a:p>
        </p:txBody>
      </p:sp>
    </p:spTree>
    <p:extLst>
      <p:ext uri="{BB962C8B-B14F-4D97-AF65-F5344CB8AC3E}">
        <p14:creationId xmlns:p14="http://schemas.microsoft.com/office/powerpoint/2010/main" val="820740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Increasing</a:t>
            </a:r>
            <a:r>
              <a:rPr lang="en-US" baseline="0" dirty="0"/>
              <a:t> atmospheric CO2 influences plant productivity and water use efficiency.  However, the long term and ecosystem effects of CO2 fertilization are uncertain.</a:t>
            </a:r>
            <a:endParaRPr lang="en-US" dirty="0"/>
          </a:p>
          <a:p>
            <a:pPr marL="0" lvl="1" defTabSz="914350">
              <a:defRPr/>
            </a:pPr>
            <a:endParaRPr lang="en-US" dirty="0"/>
          </a:p>
          <a:p>
            <a:pPr marL="0" lvl="1" indent="0" defTabSz="914350">
              <a:buFontTx/>
              <a:buNone/>
              <a:defRPr/>
            </a:pPr>
            <a:r>
              <a:rPr lang="en-US" b="1" dirty="0"/>
              <a:t>Key message:</a:t>
            </a:r>
          </a:p>
          <a:p>
            <a:pPr>
              <a:spcBef>
                <a:spcPct val="20000"/>
              </a:spcBef>
              <a:buClr>
                <a:schemeClr val="accent2"/>
              </a:buClr>
            </a:pPr>
            <a:r>
              <a:rPr lang="en-US" altLang="en-US" sz="2400" b="1" dirty="0">
                <a:latin typeface="Tahoma" pitchFamily="34" charset="0"/>
              </a:rPr>
              <a:t>CO2 fertilization effect</a:t>
            </a:r>
            <a:r>
              <a:rPr lang="en-US" altLang="en-US" sz="2400" dirty="0">
                <a:latin typeface="Tahoma" pitchFamily="34" charset="0"/>
              </a:rPr>
              <a:t>: “Greening” response of plants to increased </a:t>
            </a:r>
            <a:r>
              <a:rPr lang="en-US" altLang="en-US" sz="2400" dirty="0" err="1">
                <a:latin typeface="Tahoma" pitchFamily="34" charset="0"/>
              </a:rPr>
              <a:t>atm</a:t>
            </a:r>
            <a:r>
              <a:rPr lang="en-US" altLang="en-US" sz="2400" dirty="0">
                <a:latin typeface="Tahoma" pitchFamily="34" charset="0"/>
              </a:rPr>
              <a:t> CO2 due to increased water use efficiency (remember trade off between CO2 uptake and water loss by plants that we discussed at the beginning of the lecture) </a:t>
            </a:r>
          </a:p>
          <a:p>
            <a:pPr>
              <a:spcBef>
                <a:spcPct val="20000"/>
              </a:spcBef>
              <a:buClr>
                <a:schemeClr val="accent2"/>
              </a:buClr>
              <a:buFontTx/>
              <a:buNone/>
            </a:pPr>
            <a:r>
              <a:rPr lang="en-US" altLang="en-US" sz="2400" dirty="0">
                <a:latin typeface="Tahoma" pitchFamily="34" charset="0"/>
              </a:rPr>
              <a:t>  – CO2 fertilization effect may counter drying effect of increasing temperatures, but there is a lot of uncertainty about the strength of the CO2 fertilization effect</a:t>
            </a:r>
          </a:p>
          <a:p>
            <a:pPr defTabSz="897301">
              <a:spcBef>
                <a:spcPct val="20000"/>
              </a:spcBef>
              <a:buClr>
                <a:schemeClr val="accent2"/>
              </a:buClr>
              <a:defRPr/>
            </a:pPr>
            <a:r>
              <a:rPr lang="en-US" sz="2400" dirty="0"/>
              <a:t>The impacts of climate change for any particular plant species will depend on a combination of factors. Greater CO2 concentrations will not necessarily result in a fertilization effect, especially in the tropics where nutrients are very often limiting and in seasonal areas where life history traits which have evolved to deal with drought stress are more important than the photosynthetic pathway and efficiency of CO2 use.</a:t>
            </a:r>
          </a:p>
          <a:p>
            <a:pPr>
              <a:spcBef>
                <a:spcPct val="20000"/>
              </a:spcBef>
              <a:buClr>
                <a:schemeClr val="accent2"/>
              </a:buClr>
              <a:buFontTx/>
              <a:buNone/>
            </a:pPr>
            <a:endParaRPr lang="en" sz="2400" kern="0" dirty="0">
              <a:solidFill>
                <a:prstClr val="black"/>
              </a:solidFill>
              <a:ea typeface="Calibri"/>
              <a:cs typeface="Calibri"/>
              <a:sym typeface="Calibri"/>
              <a:rtl val="0"/>
            </a:endParaRPr>
          </a:p>
          <a:p>
            <a:pPr>
              <a:buClr>
                <a:prstClr val="black"/>
              </a:buClr>
              <a:buSzPct val="25000"/>
              <a:buFont typeface="Calibri"/>
              <a:buNone/>
            </a:pPr>
            <a:r>
              <a:rPr lang="en" sz="2400" kern="0" dirty="0">
                <a:solidFill>
                  <a:prstClr val="black"/>
                </a:solidFill>
                <a:ea typeface="Calibri"/>
                <a:cs typeface="Calibri"/>
                <a:sym typeface="Calibri"/>
                <a:rtl val="0"/>
              </a:rPr>
              <a:t>Free-air carbon dioxide enrichment (FACE) allows experiments with controlled atmospheric concentrations of carbon dioxide to be conducted in the field and avoids potential experimental artifacts from growing plants in enclosed chambers.</a:t>
            </a:r>
            <a:endParaRPr lang="en" sz="2400" dirty="0">
              <a:solidFill>
                <a:schemeClr val="dk1"/>
              </a:solidFill>
              <a:ea typeface="Calibri"/>
              <a:cs typeface="Calibri"/>
              <a:sym typeface="Calibri"/>
            </a:endParaRPr>
          </a:p>
          <a:p>
            <a:pPr>
              <a:buClr>
                <a:schemeClr val="dk1"/>
              </a:buClr>
              <a:buSzPct val="100000"/>
            </a:pPr>
            <a:r>
              <a:rPr lang="en" sz="2400" dirty="0">
                <a:solidFill>
                  <a:schemeClr val="dk1"/>
                </a:solidFill>
                <a:ea typeface="Calibri"/>
                <a:cs typeface="Calibri"/>
                <a:sym typeface="Calibri"/>
              </a:rPr>
              <a:t>FACE experiments indicate that elevated CO</a:t>
            </a:r>
            <a:r>
              <a:rPr lang="en" sz="2400" baseline="-25000" dirty="0">
                <a:solidFill>
                  <a:schemeClr val="dk1"/>
                </a:solidFill>
                <a:ea typeface="Calibri"/>
                <a:cs typeface="Calibri"/>
                <a:sym typeface="Calibri"/>
              </a:rPr>
              <a:t>2 </a:t>
            </a:r>
            <a:r>
              <a:rPr lang="en" sz="2400" dirty="0">
                <a:solidFill>
                  <a:schemeClr val="dk1"/>
                </a:solidFill>
                <a:ea typeface="Calibri"/>
                <a:cs typeface="Calibri"/>
                <a:sym typeface="Calibri"/>
              </a:rPr>
              <a:t>levels lead plants to:</a:t>
            </a:r>
          </a:p>
          <a:p>
            <a:pPr marL="742909" lvl="1" indent="-285734">
              <a:spcBef>
                <a:spcPts val="400"/>
              </a:spcBef>
              <a:buClr>
                <a:schemeClr val="dk1"/>
              </a:buClr>
              <a:buSzPct val="100000"/>
              <a:buFont typeface="Calibri"/>
              <a:buChar char="–"/>
            </a:pPr>
            <a:r>
              <a:rPr lang="en" sz="2000" dirty="0">
                <a:solidFill>
                  <a:schemeClr val="dk1"/>
                </a:solidFill>
                <a:ea typeface="Calibri"/>
                <a:cs typeface="Calibri"/>
                <a:sym typeface="Calibri"/>
              </a:rPr>
              <a:t>Increase photosynthetic C-fixation rates</a:t>
            </a:r>
          </a:p>
          <a:p>
            <a:pPr marL="742909" lvl="1" indent="-285734">
              <a:spcBef>
                <a:spcPts val="400"/>
              </a:spcBef>
              <a:buClr>
                <a:schemeClr val="dk1"/>
              </a:buClr>
              <a:buSzPct val="100000"/>
              <a:buFont typeface="Calibri"/>
              <a:buChar char="–"/>
            </a:pPr>
            <a:r>
              <a:rPr lang="en" sz="2000" dirty="0">
                <a:solidFill>
                  <a:schemeClr val="dk1"/>
                </a:solidFill>
                <a:ea typeface="Calibri"/>
                <a:cs typeface="Calibri"/>
                <a:sym typeface="Calibri"/>
              </a:rPr>
              <a:t>Decrease stomatal conductance, water use &amp; evapotranspiration</a:t>
            </a:r>
          </a:p>
          <a:p>
            <a:pPr marL="742909" lvl="1" indent="-285734">
              <a:spcBef>
                <a:spcPts val="400"/>
              </a:spcBef>
              <a:buClr>
                <a:schemeClr val="dk1"/>
              </a:buClr>
              <a:buSzPct val="100000"/>
              <a:buFont typeface="Calibri"/>
              <a:buChar char="–"/>
            </a:pPr>
            <a:r>
              <a:rPr lang="en" sz="2000" dirty="0">
                <a:solidFill>
                  <a:schemeClr val="dk1"/>
                </a:solidFill>
                <a:ea typeface="Calibri"/>
                <a:cs typeface="Calibri"/>
                <a:sym typeface="Calibri"/>
              </a:rPr>
              <a:t>Decrease uptake of some nutrients from the soil (such as N) which can limit productivity enhancement</a:t>
            </a:r>
          </a:p>
          <a:p>
            <a:pPr>
              <a:spcBef>
                <a:spcPct val="20000"/>
              </a:spcBef>
              <a:buClr>
                <a:schemeClr val="accent2"/>
              </a:buClr>
            </a:pPr>
            <a:endParaRPr lang="en-US" altLang="en-US" sz="1800" dirty="0">
              <a:latin typeface="Tahoma" pitchFamily="34" charset="0"/>
            </a:endParaRPr>
          </a:p>
          <a:p>
            <a:pPr>
              <a:spcBef>
                <a:spcPct val="20000"/>
              </a:spcBef>
              <a:buClr>
                <a:schemeClr val="accent2"/>
              </a:buClr>
            </a:pPr>
            <a:r>
              <a:rPr lang="en-US" altLang="en-US" sz="1800" dirty="0">
                <a:latin typeface="Tahoma" pitchFamily="34" charset="0"/>
              </a:rPr>
              <a:t>Long-term and ecosystem CO</a:t>
            </a:r>
            <a:r>
              <a:rPr lang="en-US" altLang="en-US" sz="1400" dirty="0">
                <a:latin typeface="Tahoma" pitchFamily="34" charset="0"/>
              </a:rPr>
              <a:t>2</a:t>
            </a:r>
            <a:r>
              <a:rPr lang="en-US" altLang="en-US" sz="1800" dirty="0">
                <a:latin typeface="Tahoma" pitchFamily="34" charset="0"/>
              </a:rPr>
              <a:t> effects smaller than estimated from greenhouse and plot experiments</a:t>
            </a:r>
          </a:p>
          <a:p>
            <a:pPr>
              <a:spcBef>
                <a:spcPct val="50000"/>
              </a:spcBef>
              <a:buClr>
                <a:schemeClr val="accent2"/>
              </a:buClr>
              <a:buFontTx/>
              <a:buNone/>
            </a:pPr>
            <a:r>
              <a:rPr lang="en-US" altLang="en-US" sz="1800" dirty="0">
                <a:solidFill>
                  <a:schemeClr val="accent2"/>
                </a:solidFill>
                <a:latin typeface="Tahoma" pitchFamily="34" charset="0"/>
                <a:sym typeface="Wingdings" pitchFamily="2" charset="2"/>
              </a:rPr>
              <a:t>  </a:t>
            </a:r>
            <a:r>
              <a:rPr lang="en-US" altLang="en-US" sz="1800" dirty="0">
                <a:latin typeface="Tahoma" pitchFamily="34" charset="0"/>
              </a:rPr>
              <a:t>Physiological acclimation</a:t>
            </a:r>
          </a:p>
          <a:p>
            <a:pPr>
              <a:buClr>
                <a:schemeClr val="accent2"/>
              </a:buClr>
              <a:buFontTx/>
              <a:buNone/>
            </a:pPr>
            <a:r>
              <a:rPr lang="en-US" altLang="en-US" sz="1800" dirty="0">
                <a:solidFill>
                  <a:schemeClr val="accent2"/>
                </a:solidFill>
                <a:latin typeface="Tahoma" pitchFamily="34" charset="0"/>
                <a:sym typeface="Wingdings" pitchFamily="2" charset="2"/>
              </a:rPr>
              <a:t>  </a:t>
            </a:r>
            <a:r>
              <a:rPr lang="en-US" altLang="en-US" sz="1800" dirty="0">
                <a:latin typeface="Tahoma" pitchFamily="34" charset="0"/>
              </a:rPr>
              <a:t>Ecosystem compensating feedbacks</a:t>
            </a:r>
          </a:p>
          <a:p>
            <a:pPr marL="0" lvl="1" defTabSz="914350">
              <a:buClr>
                <a:schemeClr val="accent2"/>
              </a:buClr>
              <a:defRPr/>
            </a:pPr>
            <a:endParaRPr lang="en-US" dirty="0"/>
          </a:p>
          <a:p>
            <a:pPr marL="0" lvl="1" defTabSz="914350">
              <a:buClr>
                <a:schemeClr val="accent2"/>
              </a:buClr>
              <a:defRPr/>
            </a:pPr>
            <a:r>
              <a:rPr lang="en-US" dirty="0"/>
              <a:t>References:</a:t>
            </a:r>
          </a:p>
          <a:p>
            <a:pPr marL="0" lvl="1" defTabSz="914350">
              <a:buClr>
                <a:schemeClr val="accent2"/>
              </a:buClr>
              <a:defRPr/>
            </a:pPr>
            <a:r>
              <a:rPr lang="en-US" dirty="0"/>
              <a:t>http://www.brightstarstemeculavalley.org/science/risingCo2nPlants.html</a:t>
            </a:r>
            <a:endParaRPr lang="en-US" altLang="en-US" sz="1800" dirty="0">
              <a:latin typeface="Tahoma" pitchFamily="34" charset="0"/>
            </a:endParaRPr>
          </a:p>
        </p:txBody>
      </p:sp>
      <p:sp>
        <p:nvSpPr>
          <p:cNvPr id="4" name="Slide Number Placeholder 3"/>
          <p:cNvSpPr>
            <a:spLocks noGrp="1"/>
          </p:cNvSpPr>
          <p:nvPr>
            <p:ph type="sldNum" sz="quarter" idx="10"/>
          </p:nvPr>
        </p:nvSpPr>
        <p:spPr/>
        <p:txBody>
          <a:bodyPr/>
          <a:lstStyle/>
          <a:p>
            <a:fld id="{C21862AB-C33A-47D5-ACB7-AF8148FB688E}" type="slidenum">
              <a:rPr lang="en-US" smtClean="0"/>
              <a:pPr/>
              <a:t>46</a:t>
            </a:fld>
            <a:endParaRPr lang="en-US"/>
          </a:p>
        </p:txBody>
      </p:sp>
    </p:spTree>
    <p:extLst>
      <p:ext uri="{BB962C8B-B14F-4D97-AF65-F5344CB8AC3E}">
        <p14:creationId xmlns:p14="http://schemas.microsoft.com/office/powerpoint/2010/main" val="39269037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Animated</a:t>
            </a:r>
            <a:r>
              <a:rPr lang="en-US" baseline="0" dirty="0"/>
              <a:t> slide.  </a:t>
            </a:r>
          </a:p>
          <a:p>
            <a:pPr marL="0" lvl="1" defTabSz="914350">
              <a:defRPr/>
            </a:pPr>
            <a:endParaRPr lang="en-US" baseline="0" dirty="0"/>
          </a:p>
          <a:p>
            <a:pPr marL="0" lvl="1" defTabSz="914350">
              <a:defRPr/>
            </a:pPr>
            <a:r>
              <a:rPr lang="en-US" dirty="0"/>
              <a:t>Changing temperature and precipitation regimes are already impacting</a:t>
            </a:r>
            <a:r>
              <a:rPr lang="en-US" baseline="0" dirty="0"/>
              <a:t> the survival of some species (ex: amphibian and reptile populations, see notes).</a:t>
            </a:r>
            <a:endParaRPr lang="en-US" dirty="0"/>
          </a:p>
          <a:p>
            <a:pPr marL="0" lvl="1" defTabSz="914350">
              <a:defRPr/>
            </a:pPr>
            <a:endParaRPr lang="en-US" dirty="0"/>
          </a:p>
          <a:p>
            <a:pPr marL="0" lvl="1" indent="0" defTabSz="914350">
              <a:buFontTx/>
              <a:buNone/>
              <a:defRPr/>
            </a:pPr>
            <a:r>
              <a:rPr lang="en-US" b="1" dirty="0"/>
              <a:t>Key message:</a:t>
            </a:r>
          </a:p>
          <a:p>
            <a:pPr>
              <a:lnSpc>
                <a:spcPct val="90000"/>
              </a:lnSpc>
              <a:buClr>
                <a:schemeClr val="dk1"/>
              </a:buClr>
              <a:buSzPct val="98333"/>
            </a:pPr>
            <a:r>
              <a:rPr lang="en" sz="2900" dirty="0">
                <a:solidFill>
                  <a:schemeClr val="dk1"/>
                </a:solidFill>
                <a:ea typeface="Calibri"/>
                <a:cs typeface="Calibri"/>
                <a:sym typeface="Calibri"/>
              </a:rPr>
              <a:t>Climate warming is a major driver of the processes of </a:t>
            </a:r>
            <a:r>
              <a:rPr lang="en" sz="2900" dirty="0">
                <a:solidFill>
                  <a:srgbClr val="0000FF"/>
                </a:solidFill>
                <a:ea typeface="Calibri"/>
                <a:cs typeface="Calibri"/>
                <a:sym typeface="Calibri"/>
              </a:rPr>
              <a:t>speciation </a:t>
            </a:r>
            <a:r>
              <a:rPr lang="en" sz="2900" dirty="0">
                <a:solidFill>
                  <a:schemeClr val="dk1"/>
                </a:solidFill>
                <a:ea typeface="Calibri"/>
                <a:cs typeface="Calibri"/>
                <a:sym typeface="Calibri"/>
              </a:rPr>
              <a:t>and </a:t>
            </a:r>
            <a:r>
              <a:rPr lang="en" sz="2900" dirty="0">
                <a:solidFill>
                  <a:srgbClr val="0000FF"/>
                </a:solidFill>
                <a:ea typeface="Calibri"/>
                <a:cs typeface="Calibri"/>
                <a:sym typeface="Calibri"/>
              </a:rPr>
              <a:t>extinction</a:t>
            </a:r>
            <a:r>
              <a:rPr lang="en" sz="2900" dirty="0">
                <a:solidFill>
                  <a:schemeClr val="dk1"/>
                </a:solidFill>
                <a:ea typeface="Calibri"/>
                <a:cs typeface="Calibri"/>
                <a:sym typeface="Calibri"/>
              </a:rPr>
              <a:t>.  If climate factors change beyond the tolerance of a species they must adapt or alter their</a:t>
            </a:r>
            <a:r>
              <a:rPr lang="en" sz="2900" dirty="0">
                <a:solidFill>
                  <a:srgbClr val="0000FF"/>
                </a:solidFill>
                <a:ea typeface="Calibri"/>
                <a:cs typeface="Calibri"/>
                <a:sym typeface="Calibri"/>
              </a:rPr>
              <a:t> distribution</a:t>
            </a:r>
            <a:r>
              <a:rPr lang="en" sz="2900" dirty="0">
                <a:solidFill>
                  <a:schemeClr val="dk1"/>
                </a:solidFill>
                <a:ea typeface="Calibri"/>
                <a:cs typeface="Calibri"/>
                <a:sym typeface="Calibri"/>
              </a:rPr>
              <a:t>.  </a:t>
            </a:r>
          </a:p>
          <a:p>
            <a:pPr>
              <a:lnSpc>
                <a:spcPct val="90000"/>
              </a:lnSpc>
              <a:buClr>
                <a:schemeClr val="dk1"/>
              </a:buClr>
              <a:buSzPct val="98333"/>
            </a:pPr>
            <a:endParaRPr lang="en" sz="2900" dirty="0">
              <a:solidFill>
                <a:schemeClr val="dk1"/>
              </a:solidFill>
              <a:ea typeface="Calibri"/>
              <a:cs typeface="Calibri"/>
              <a:sym typeface="Calibri"/>
            </a:endParaRPr>
          </a:p>
          <a:p>
            <a:pPr>
              <a:lnSpc>
                <a:spcPct val="90000"/>
              </a:lnSpc>
              <a:buClr>
                <a:schemeClr val="dk1"/>
              </a:buClr>
              <a:buSzPct val="98333"/>
            </a:pPr>
            <a:r>
              <a:rPr lang="en" sz="2900" dirty="0">
                <a:solidFill>
                  <a:schemeClr val="dk1"/>
                </a:solidFill>
                <a:ea typeface="Calibri"/>
                <a:cs typeface="Calibri"/>
                <a:sym typeface="Calibri"/>
              </a:rPr>
              <a:t>This is a problem for South East Asian species because most of South East Asia is an archipelago with isolated island-specific amphibian and reptile populations, assemblages, and communities. These populations do not have the ability to migrate to cooler latitudes.  Isolation and habitat loss, increasing temperatures, and decreasing precipitation could drive populations and species extinct. </a:t>
            </a:r>
            <a:r>
              <a:rPr lang="en" sz="3200" dirty="0">
                <a:solidFill>
                  <a:schemeClr val="dk1"/>
                </a:solidFill>
                <a:ea typeface="Calibri"/>
                <a:cs typeface="Calibri"/>
                <a:sym typeface="Calibri"/>
              </a:rPr>
              <a:t>	</a:t>
            </a:r>
          </a:p>
          <a:p>
            <a:pPr>
              <a:lnSpc>
                <a:spcPct val="90000"/>
              </a:lnSpc>
              <a:spcBef>
                <a:spcPts val="590"/>
              </a:spcBef>
              <a:buClr>
                <a:schemeClr val="dk1"/>
              </a:buClr>
              <a:buSzPct val="98333"/>
            </a:pPr>
            <a:endParaRPr lang="en" sz="3200" dirty="0">
              <a:solidFill>
                <a:schemeClr val="dk1"/>
              </a:solidFill>
              <a:ea typeface="Calibri"/>
              <a:cs typeface="Calibri"/>
              <a:sym typeface="Calibri"/>
            </a:endParaRPr>
          </a:p>
          <a:p>
            <a:pPr>
              <a:lnSpc>
                <a:spcPct val="90000"/>
              </a:lnSpc>
              <a:spcBef>
                <a:spcPts val="590"/>
              </a:spcBef>
              <a:buClr>
                <a:schemeClr val="dk1"/>
              </a:buClr>
              <a:buSzPct val="98333"/>
            </a:pPr>
            <a:r>
              <a:rPr lang="en" sz="3200" dirty="0">
                <a:solidFill>
                  <a:schemeClr val="dk1"/>
                </a:solidFill>
                <a:ea typeface="Calibri"/>
                <a:cs typeface="Calibri"/>
                <a:sym typeface="Calibri"/>
              </a:rPr>
              <a:t>-Other confounding factors to species migration: physical barriers that limit dispersal, species interactions, habitat degradation, invasive species</a:t>
            </a:r>
            <a:endParaRPr lang="en" sz="2900" dirty="0">
              <a:solidFill>
                <a:schemeClr val="dk1"/>
              </a:solidFill>
              <a:ea typeface="Calibri"/>
              <a:cs typeface="Calibri"/>
              <a:sym typeface="Calibri"/>
            </a:endParaRPr>
          </a:p>
          <a:p>
            <a:pPr>
              <a:lnSpc>
                <a:spcPct val="90000"/>
              </a:lnSpc>
              <a:spcBef>
                <a:spcPts val="590"/>
              </a:spcBef>
              <a:buClr>
                <a:schemeClr val="dk1"/>
              </a:buClr>
              <a:buSzPct val="98333"/>
            </a:pPr>
            <a:endParaRPr lang="en" altLang="en-US" sz="2900" dirty="0">
              <a:solidFill>
                <a:schemeClr val="dk1"/>
              </a:solidFill>
              <a:cs typeface="Arial"/>
              <a:sym typeface="Calibri"/>
            </a:endParaRPr>
          </a:p>
          <a:p>
            <a:pPr>
              <a:lnSpc>
                <a:spcPct val="90000"/>
              </a:lnSpc>
              <a:spcBef>
                <a:spcPts val="590"/>
              </a:spcBef>
              <a:buClr>
                <a:schemeClr val="dk1"/>
              </a:buClr>
              <a:buSzPct val="98333"/>
            </a:pPr>
            <a:r>
              <a:rPr lang="en" altLang="en-US" sz="2900" dirty="0">
                <a:solidFill>
                  <a:schemeClr val="dk1"/>
                </a:solidFill>
                <a:cs typeface="Arial"/>
                <a:sym typeface="Calibri"/>
              </a:rPr>
              <a:t>Of the 57 species of freshwater turtles currently known in SE Asia, 43 species are already threatened. </a:t>
            </a:r>
          </a:p>
          <a:p>
            <a:pPr>
              <a:lnSpc>
                <a:spcPct val="90000"/>
              </a:lnSpc>
              <a:spcBef>
                <a:spcPts val="590"/>
              </a:spcBef>
              <a:buClr>
                <a:schemeClr val="dk1"/>
              </a:buClr>
              <a:buSzPct val="98333"/>
            </a:pPr>
            <a:endParaRPr lang="en" sz="2900" dirty="0">
              <a:solidFill>
                <a:schemeClr val="dk1"/>
              </a:solidFill>
              <a:cs typeface="Arial"/>
              <a:sym typeface="Calibri"/>
            </a:endParaRPr>
          </a:p>
          <a:p>
            <a:pPr>
              <a:lnSpc>
                <a:spcPct val="90000"/>
              </a:lnSpc>
              <a:spcBef>
                <a:spcPts val="590"/>
              </a:spcBef>
              <a:buClr>
                <a:schemeClr val="dk1"/>
              </a:buClr>
              <a:buSzPct val="98333"/>
            </a:pPr>
            <a:r>
              <a:rPr lang="en-US" dirty="0"/>
              <a:t>References:</a:t>
            </a:r>
          </a:p>
          <a:p>
            <a:pPr marL="0" lvl="1" defTabSz="914350">
              <a:defRPr/>
            </a:pPr>
            <a:r>
              <a:rPr lang="en-US" dirty="0">
                <a:solidFill>
                  <a:srgbClr val="003399"/>
                </a:solidFill>
                <a:ea typeface="Calibri"/>
                <a:cs typeface="Calibri"/>
                <a:sym typeface="Calibri"/>
              </a:rPr>
              <a:t>Bickford et al.</a:t>
            </a:r>
            <a:r>
              <a:rPr lang="en-US" baseline="0" dirty="0">
                <a:solidFill>
                  <a:srgbClr val="003399"/>
                </a:solidFill>
                <a:ea typeface="Calibri"/>
                <a:cs typeface="Calibri"/>
                <a:sym typeface="Calibri"/>
              </a:rPr>
              <a:t> 2010</a:t>
            </a:r>
          </a:p>
          <a:p>
            <a:pPr marL="0" lvl="1" defTabSz="914350">
              <a:defRPr/>
            </a:pPr>
            <a:r>
              <a:rPr lang="en-US" dirty="0"/>
              <a:t>http://annamiticus.com/2013/02/21/cites-cop16-record-number-of-tortoises-and-freshwater-turtles-on-the-agenda/</a:t>
            </a:r>
          </a:p>
          <a:p>
            <a:pPr marL="0" lvl="1" defTabSz="914350">
              <a:defRPr/>
            </a:pPr>
            <a:r>
              <a:rPr lang="en-US" dirty="0"/>
              <a:t>http://australianmuseum.net.au/amphibian-research-and-conservation-in-southeast-asia</a:t>
            </a:r>
          </a:p>
          <a:p>
            <a:pPr marL="0" lvl="1" defTabSz="914350">
              <a:defRPr/>
            </a:pPr>
            <a:r>
              <a:rPr lang="en-US" dirty="0"/>
              <a:t>http://ecofrenhealth.blog.com/files/2013/09/Tokay_geckoB.jpg</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47</a:t>
            </a:fld>
            <a:endParaRPr lang="en-US"/>
          </a:p>
        </p:txBody>
      </p:sp>
    </p:spTree>
    <p:extLst>
      <p:ext uri="{BB962C8B-B14F-4D97-AF65-F5344CB8AC3E}">
        <p14:creationId xmlns:p14="http://schemas.microsoft.com/office/powerpoint/2010/main" val="1135670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The timing of biological events</a:t>
            </a:r>
            <a:r>
              <a:rPr lang="en-US" baseline="0" dirty="0"/>
              <a:t> for both plants and animals is changing as a result of changes in temperature and precipitation regimes.</a:t>
            </a:r>
            <a:endParaRPr lang="en-US" dirty="0"/>
          </a:p>
          <a:p>
            <a:pPr marL="0" lvl="1" defTabSz="914350">
              <a:defRPr/>
            </a:pPr>
            <a:endParaRPr lang="en-US" dirty="0"/>
          </a:p>
          <a:p>
            <a:pPr marL="0" lvl="1" indent="0" defTabSz="914350">
              <a:buFontTx/>
              <a:buNone/>
              <a:defRPr/>
            </a:pPr>
            <a:r>
              <a:rPr lang="en-US" b="1" dirty="0"/>
              <a:t>Key message:</a:t>
            </a:r>
          </a:p>
          <a:p>
            <a:pPr>
              <a:spcAft>
                <a:spcPct val="30000"/>
              </a:spcAft>
              <a:buFontTx/>
              <a:buNone/>
            </a:pPr>
            <a:r>
              <a:rPr lang="en-US" altLang="en-US" sz="2800" dirty="0"/>
              <a:t>Some seasonal biological activities are happening 15-20 days earlier than several decades ago: </a:t>
            </a:r>
          </a:p>
          <a:p>
            <a:pPr lvl="1"/>
            <a:r>
              <a:rPr lang="en-US" altLang="en-US" sz="2000" dirty="0"/>
              <a:t>Trees blooming earlier</a:t>
            </a:r>
          </a:p>
          <a:p>
            <a:pPr lvl="1"/>
            <a:r>
              <a:rPr lang="en-US" altLang="en-US" sz="2000" dirty="0"/>
              <a:t>Migrating birds arriving earlier</a:t>
            </a:r>
          </a:p>
          <a:p>
            <a:pPr lvl="1">
              <a:spcAft>
                <a:spcPct val="30000"/>
              </a:spcAft>
            </a:pPr>
            <a:r>
              <a:rPr lang="en-US" altLang="en-US" sz="2000" dirty="0"/>
              <a:t>Butterflies emerging earlier</a:t>
            </a:r>
          </a:p>
          <a:p>
            <a:pPr marL="0" lvl="1" defTabSz="914350">
              <a:defRPr/>
            </a:pPr>
            <a:endParaRPr lang="en-US" dirty="0"/>
          </a:p>
          <a:p>
            <a:pPr marL="0" lvl="1" defTabSz="914350">
              <a:defRPr/>
            </a:pPr>
            <a:r>
              <a:rPr lang="en-US" dirty="0"/>
              <a:t>References:</a:t>
            </a:r>
          </a:p>
          <a:p>
            <a:pPr defTabSz="914350">
              <a:defRPr/>
            </a:pPr>
            <a:r>
              <a:rPr lang="en-US" altLang="en-US" dirty="0" err="1"/>
              <a:t>Penuelas</a:t>
            </a:r>
            <a:r>
              <a:rPr lang="en-US" altLang="en-US" dirty="0"/>
              <a:t> J and </a:t>
            </a:r>
            <a:r>
              <a:rPr lang="en-US" altLang="en-US" dirty="0" err="1"/>
              <a:t>Filella</a:t>
            </a:r>
            <a:r>
              <a:rPr lang="en-US" altLang="en-US" dirty="0"/>
              <a:t> I 2001.  </a:t>
            </a:r>
            <a:r>
              <a:rPr lang="en-US" altLang="en-US" i="1" dirty="0"/>
              <a:t>Response to a warming world</a:t>
            </a:r>
            <a:r>
              <a:rPr lang="en-US" altLang="en-US" dirty="0"/>
              <a:t>.  Science 294:  793 – 795</a:t>
            </a:r>
          </a:p>
        </p:txBody>
      </p:sp>
      <p:sp>
        <p:nvSpPr>
          <p:cNvPr id="4" name="Slide Number Placeholder 3"/>
          <p:cNvSpPr>
            <a:spLocks noGrp="1"/>
          </p:cNvSpPr>
          <p:nvPr>
            <p:ph type="sldNum" sz="quarter" idx="10"/>
          </p:nvPr>
        </p:nvSpPr>
        <p:spPr/>
        <p:txBody>
          <a:bodyPr/>
          <a:lstStyle/>
          <a:p>
            <a:fld id="{C21862AB-C33A-47D5-ACB7-AF8148FB688E}" type="slidenum">
              <a:rPr lang="en-US" smtClean="0"/>
              <a:pPr/>
              <a:t>48</a:t>
            </a:fld>
            <a:endParaRPr lang="en-US"/>
          </a:p>
        </p:txBody>
      </p:sp>
    </p:spTree>
    <p:extLst>
      <p:ext uri="{BB962C8B-B14F-4D97-AF65-F5344CB8AC3E}">
        <p14:creationId xmlns:p14="http://schemas.microsoft.com/office/powerpoint/2010/main" val="25292871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Ask the audience to think about how changes in the</a:t>
            </a:r>
            <a:r>
              <a:rPr lang="en-US" baseline="0" dirty="0"/>
              <a:t> timing of biological events might impact various species.</a:t>
            </a:r>
            <a:endParaRPr lang="en-US" dirty="0"/>
          </a:p>
          <a:p>
            <a:pPr defTabSz="914350">
              <a:defRPr/>
            </a:pPr>
            <a:endParaRPr lang="en-US" dirty="0"/>
          </a:p>
          <a:p>
            <a:pPr marL="0" marR="0" lvl="1" indent="0" algn="l" defTabSz="914350" rtl="0" eaLnBrk="1" fontAlgn="auto" latinLnBrk="0" hangingPunct="1">
              <a:lnSpc>
                <a:spcPct val="100000"/>
              </a:lnSpc>
              <a:spcBef>
                <a:spcPts val="0"/>
              </a:spcBef>
              <a:spcAft>
                <a:spcPts val="0"/>
              </a:spcAft>
              <a:buClrTx/>
              <a:buSzTx/>
              <a:buFontTx/>
              <a:buNone/>
              <a:tabLst/>
              <a:defRPr/>
            </a:pPr>
            <a:r>
              <a:rPr lang="en-US" b="1" dirty="0"/>
              <a:t>Key message:</a:t>
            </a:r>
          </a:p>
          <a:p>
            <a:pPr defTabSz="914350">
              <a:defRPr/>
            </a:pPr>
            <a:r>
              <a:rPr lang="en-US" altLang="en-US" dirty="0"/>
              <a:t>Changes in timing differ from species to species, so ecological interactions are disrupted.</a:t>
            </a:r>
          </a:p>
          <a:p>
            <a:endParaRPr lang="en-US" altLang="en-US" b="1" dirty="0"/>
          </a:p>
          <a:p>
            <a:r>
              <a:rPr lang="en-US" altLang="en-US" dirty="0"/>
              <a:t>If all of the species in an ecosystem shifted their seasonal behavior in exactly the same way, shifts in the timing of biological activity might not create problems. But when a species depends upon another for survival and only one changes its timing, these shifts can disrupt important ecological interactions, such as that between predators and their prey. </a:t>
            </a:r>
          </a:p>
          <a:p>
            <a:endParaRPr lang="en-US" altLang="en-US" dirty="0"/>
          </a:p>
          <a:p>
            <a:r>
              <a:rPr lang="en-US" altLang="en-US" dirty="0"/>
              <a:t>For example, the European pied flycatcher has not changed the time it arrives on its breeding grounds even though the caterpillars it feeds its young are emerging earlier. Missing the peak of food availability means fewer chicks are surviving, in turn causing the flycatcher’s population to decline.</a:t>
            </a:r>
          </a:p>
          <a:p>
            <a:pPr>
              <a:buFontTx/>
              <a:buChar char="•"/>
            </a:pPr>
            <a:endParaRPr lang="en-US" altLang="en-US" dirty="0"/>
          </a:p>
          <a:p>
            <a:pPr>
              <a:buFontTx/>
              <a:buChar char="•"/>
            </a:pPr>
            <a:r>
              <a:rPr lang="en-US" altLang="en-US" dirty="0"/>
              <a:t>How might earlier blooming of trees and flowers affect other species? </a:t>
            </a:r>
          </a:p>
          <a:p>
            <a:pPr>
              <a:buFontTx/>
              <a:buChar char="•"/>
            </a:pPr>
            <a:r>
              <a:rPr lang="en-US" altLang="en-US" dirty="0"/>
              <a:t>What about the species that pollinate them? </a:t>
            </a:r>
            <a:endParaRPr lang="en-US" altLang="en-US" b="1" dirty="0"/>
          </a:p>
          <a:p>
            <a:pPr>
              <a:buFontTx/>
              <a:buNone/>
            </a:pPr>
            <a:endParaRPr lang="en-US" dirty="0"/>
          </a:p>
          <a:p>
            <a:pPr marL="0" lvl="1" defTabSz="914350">
              <a:defRPr/>
            </a:pPr>
            <a:r>
              <a:rPr lang="en-US" dirty="0"/>
              <a:t>References:</a:t>
            </a:r>
          </a:p>
          <a:p>
            <a:pPr marL="0" lvl="1" defTabSz="914350">
              <a:defRPr/>
            </a:pPr>
            <a:r>
              <a:rPr lang="en-US" dirty="0">
                <a:solidFill>
                  <a:schemeClr val="lt1"/>
                </a:solidFill>
                <a:ea typeface="Calibri"/>
                <a:cs typeface="Calibri"/>
                <a:sym typeface="Calibri"/>
              </a:rPr>
              <a:t>Oxfam International</a:t>
            </a:r>
            <a:endParaRPr lang="en-US" dirty="0"/>
          </a:p>
          <a:p>
            <a:r>
              <a:rPr lang="en-US" dirty="0"/>
              <a:t>wildlifephotographyuk.co.uk</a:t>
            </a:r>
            <a:endParaRPr lang="en-US" altLang="en-US" dirty="0"/>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49</a:t>
            </a:fld>
            <a:endParaRPr lang="en-US"/>
          </a:p>
        </p:txBody>
      </p:sp>
    </p:spTree>
    <p:extLst>
      <p:ext uri="{BB962C8B-B14F-4D97-AF65-F5344CB8AC3E}">
        <p14:creationId xmlns:p14="http://schemas.microsoft.com/office/powerpoint/2010/main" val="3361710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Ask the audience to think about how changes in the</a:t>
            </a:r>
            <a:r>
              <a:rPr lang="en-US" baseline="0" dirty="0"/>
              <a:t> timing of biological events might impact various species.</a:t>
            </a:r>
            <a:endParaRPr lang="en-US" dirty="0"/>
          </a:p>
          <a:p>
            <a:pPr defTabSz="914350">
              <a:defRPr/>
            </a:pPr>
            <a:endParaRPr lang="en-US" dirty="0"/>
          </a:p>
          <a:p>
            <a:pPr marL="0" marR="0" lvl="1" indent="0" algn="l" defTabSz="914350" rtl="0" eaLnBrk="1" fontAlgn="auto" latinLnBrk="0" hangingPunct="1">
              <a:lnSpc>
                <a:spcPct val="100000"/>
              </a:lnSpc>
              <a:spcBef>
                <a:spcPts val="0"/>
              </a:spcBef>
              <a:spcAft>
                <a:spcPts val="0"/>
              </a:spcAft>
              <a:buClrTx/>
              <a:buSzTx/>
              <a:buFontTx/>
              <a:buNone/>
              <a:tabLst/>
              <a:defRPr/>
            </a:pPr>
            <a:r>
              <a:rPr lang="en-US" b="1" dirty="0"/>
              <a:t>Key message:</a:t>
            </a:r>
          </a:p>
          <a:p>
            <a:pPr defTabSz="914350">
              <a:defRPr/>
            </a:pPr>
            <a:r>
              <a:rPr lang="en-US" altLang="en-US" dirty="0"/>
              <a:t>Changes in timing differ from species to species, so ecological interactions are disrupted.</a:t>
            </a:r>
          </a:p>
          <a:p>
            <a:endParaRPr lang="en-US" altLang="en-US" b="1" dirty="0"/>
          </a:p>
          <a:p>
            <a:r>
              <a:rPr lang="en-US" altLang="en-US" dirty="0"/>
              <a:t>If all of the species in an ecosystem shifted their seasonal behavior in exactly the same way, shifts in the timing of biological activity might not create problems. But when a species depends upon another for survival and only one changes its timing, these shifts can disrupt important ecological interactions, such as that between predators and their prey. </a:t>
            </a:r>
          </a:p>
          <a:p>
            <a:endParaRPr lang="en-US" altLang="en-US" dirty="0"/>
          </a:p>
          <a:p>
            <a:r>
              <a:rPr lang="en-US" altLang="en-US" dirty="0"/>
              <a:t>For example, the European pied flycatcher has not changed the time it arrives on its breeding grounds even though the caterpillars it feeds its young are emerging earlier. Missing the peak of food availability means fewer chicks are surviving, in turn causing the flycatcher’s population to decline.</a:t>
            </a:r>
          </a:p>
          <a:p>
            <a:pPr>
              <a:buFontTx/>
              <a:buChar char="•"/>
            </a:pPr>
            <a:endParaRPr lang="en-US" altLang="en-US" dirty="0"/>
          </a:p>
          <a:p>
            <a:pPr>
              <a:buFontTx/>
              <a:buChar char="•"/>
            </a:pPr>
            <a:r>
              <a:rPr lang="en-US" altLang="en-US" dirty="0"/>
              <a:t>How might earlier blooming of trees and flowers affect other species? </a:t>
            </a:r>
          </a:p>
          <a:p>
            <a:pPr>
              <a:buFontTx/>
              <a:buChar char="•"/>
            </a:pPr>
            <a:r>
              <a:rPr lang="en-US" altLang="en-US" dirty="0"/>
              <a:t>What about the species that pollinate them? </a:t>
            </a:r>
            <a:endParaRPr lang="en-US" altLang="en-US" b="1" dirty="0"/>
          </a:p>
          <a:p>
            <a:pPr>
              <a:buFontTx/>
              <a:buNone/>
            </a:pPr>
            <a:endParaRPr lang="en-US" dirty="0"/>
          </a:p>
          <a:p>
            <a:pPr marL="0" lvl="1" defTabSz="914350">
              <a:defRPr/>
            </a:pPr>
            <a:r>
              <a:rPr lang="en-US" dirty="0"/>
              <a:t>References:</a:t>
            </a:r>
          </a:p>
          <a:p>
            <a:pPr marL="0" lvl="1" defTabSz="914350">
              <a:defRPr/>
            </a:pPr>
            <a:r>
              <a:rPr lang="en-US" dirty="0">
                <a:solidFill>
                  <a:schemeClr val="lt1"/>
                </a:solidFill>
                <a:ea typeface="Calibri"/>
                <a:cs typeface="Calibri"/>
                <a:sym typeface="Calibri"/>
              </a:rPr>
              <a:t>Oxfam International</a:t>
            </a:r>
            <a:endParaRPr lang="en-US" dirty="0"/>
          </a:p>
          <a:p>
            <a:r>
              <a:rPr lang="en-US" dirty="0"/>
              <a:t>wildlifephotographyuk.co.uk</a:t>
            </a:r>
          </a:p>
        </p:txBody>
      </p:sp>
      <p:sp>
        <p:nvSpPr>
          <p:cNvPr id="4" name="Slide Number Placeholder 3"/>
          <p:cNvSpPr>
            <a:spLocks noGrp="1"/>
          </p:cNvSpPr>
          <p:nvPr>
            <p:ph type="sldNum" sz="quarter" idx="10"/>
          </p:nvPr>
        </p:nvSpPr>
        <p:spPr/>
        <p:txBody>
          <a:bodyPr/>
          <a:lstStyle/>
          <a:p>
            <a:fld id="{910C63BA-FD1A-4882-8BB0-8C8D1EBA163D}" type="slidenum">
              <a:rPr lang="en-US" smtClean="0"/>
              <a:t>50</a:t>
            </a:fld>
            <a:endParaRPr lang="en-US"/>
          </a:p>
        </p:txBody>
      </p:sp>
    </p:spTree>
    <p:extLst>
      <p:ext uri="{BB962C8B-B14F-4D97-AF65-F5344CB8AC3E}">
        <p14:creationId xmlns:p14="http://schemas.microsoft.com/office/powerpoint/2010/main" val="34101564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endParaRPr lang="en-US" dirty="0"/>
          </a:p>
          <a:p>
            <a:pPr marL="0" lvl="1" indent="0" defTabSz="914350">
              <a:buFontTx/>
              <a:buNone/>
              <a:defRPr/>
            </a:pPr>
            <a:r>
              <a:rPr lang="en-US" b="1" dirty="0"/>
              <a:t>Key message:</a:t>
            </a:r>
          </a:p>
          <a:p>
            <a:pPr marL="0" lvl="1" defTabSz="914350">
              <a:defRPr/>
            </a:pPr>
            <a:r>
              <a:rPr lang="en" dirty="0">
                <a:solidFill>
                  <a:schemeClr val="dk1"/>
                </a:solidFill>
                <a:ea typeface="Calibri"/>
                <a:cs typeface="Calibri"/>
                <a:sym typeface="Calibri"/>
              </a:rPr>
              <a:t>Climate changes directly and indirectly affect the growth and productivity of forests: directly due to changes in atmospheric carbon dioxide and climate and indirectly through complex interactions in forest ecosystems. Climate also affects the frequency and severity of many interconnected </a:t>
            </a:r>
            <a:r>
              <a:rPr lang="en" u="sng" dirty="0">
                <a:solidFill>
                  <a:schemeClr val="hlink"/>
                </a:solidFill>
                <a:ea typeface="Calibri"/>
                <a:cs typeface="Calibri"/>
                <a:sym typeface="Calibri"/>
                <a:hlinkClick r:id="rId3"/>
              </a:rPr>
              <a:t>forest disturbances</a:t>
            </a:r>
            <a:r>
              <a:rPr lang="en" dirty="0">
                <a:solidFill>
                  <a:schemeClr val="dk1"/>
                </a:solidFill>
                <a:ea typeface="Calibri"/>
                <a:cs typeface="Calibri"/>
                <a:sym typeface="Calibri"/>
              </a:rPr>
              <a:t> including diseases and pests, droughts and floods, and fire regime.</a:t>
            </a:r>
          </a:p>
          <a:p>
            <a:pPr marL="0" lvl="1" defTabSz="914350">
              <a:defRPr/>
            </a:pPr>
            <a:endParaRPr lang="en" dirty="0">
              <a:solidFill>
                <a:schemeClr val="dk1"/>
              </a:solidFill>
              <a:sym typeface="Calibri"/>
            </a:endParaRPr>
          </a:p>
          <a:p>
            <a:pPr>
              <a:lnSpc>
                <a:spcPct val="80000"/>
              </a:lnSpc>
              <a:spcBef>
                <a:spcPts val="1200"/>
              </a:spcBef>
              <a:spcAft>
                <a:spcPts val="1200"/>
              </a:spcAft>
              <a:buClr>
                <a:schemeClr val="dk1"/>
              </a:buClr>
              <a:buSzPct val="100000"/>
            </a:pPr>
            <a:r>
              <a:rPr lang="en" b="1" dirty="0">
                <a:solidFill>
                  <a:schemeClr val="dk1"/>
                </a:solidFill>
                <a:ea typeface="Calibri"/>
                <a:cs typeface="Calibri"/>
                <a:sym typeface="Calibri"/>
              </a:rPr>
              <a:t>Droughts</a:t>
            </a:r>
            <a:r>
              <a:rPr lang="en" dirty="0">
                <a:solidFill>
                  <a:schemeClr val="dk1"/>
                </a:solidFill>
                <a:ea typeface="Calibri"/>
                <a:cs typeface="Calibri"/>
                <a:sym typeface="Calibri"/>
              </a:rPr>
              <a:t> cause tree mortality when plant thresholds for water stress are exceeded.  </a:t>
            </a:r>
            <a:r>
              <a:rPr lang="en" b="1" dirty="0">
                <a:solidFill>
                  <a:schemeClr val="dk1"/>
                </a:solidFill>
                <a:ea typeface="Calibri"/>
                <a:cs typeface="Calibri"/>
                <a:sym typeface="Calibri"/>
              </a:rPr>
              <a:t>Insect populations </a:t>
            </a:r>
            <a:r>
              <a:rPr lang="en" dirty="0">
                <a:solidFill>
                  <a:schemeClr val="dk1"/>
                </a:solidFill>
                <a:ea typeface="Calibri"/>
                <a:cs typeface="Calibri"/>
                <a:sym typeface="Calibri"/>
              </a:rPr>
              <a:t>can rapidly build up in response to increased food supply from drought-weakened host trees. </a:t>
            </a:r>
            <a:r>
              <a:rPr lang="en" b="1" dirty="0">
                <a:solidFill>
                  <a:schemeClr val="dk1"/>
                </a:solidFill>
                <a:ea typeface="Calibri"/>
                <a:cs typeface="Calibri"/>
                <a:sym typeface="Calibri"/>
              </a:rPr>
              <a:t>Wildfire</a:t>
            </a:r>
            <a:r>
              <a:rPr lang="en" dirty="0">
                <a:solidFill>
                  <a:schemeClr val="dk1"/>
                </a:solidFill>
                <a:ea typeface="Calibri"/>
                <a:cs typeface="Calibri"/>
                <a:sym typeface="Calibri"/>
              </a:rPr>
              <a:t> comes in to complete the cycle.</a:t>
            </a:r>
          </a:p>
          <a:p>
            <a:pPr>
              <a:lnSpc>
                <a:spcPct val="80000"/>
              </a:lnSpc>
              <a:spcBef>
                <a:spcPts val="1200"/>
              </a:spcBef>
              <a:spcAft>
                <a:spcPts val="1200"/>
              </a:spcAft>
              <a:buClr>
                <a:schemeClr val="dk1"/>
              </a:buClr>
              <a:buSzPct val="100000"/>
            </a:pPr>
            <a:endParaRPr lang="en" dirty="0">
              <a:solidFill>
                <a:schemeClr val="dk1"/>
              </a:solidFill>
              <a:ea typeface="Calibri"/>
              <a:cs typeface="Calibri"/>
              <a:sym typeface="Calibri"/>
            </a:endParaRPr>
          </a:p>
          <a:p>
            <a:pPr>
              <a:lnSpc>
                <a:spcPct val="80000"/>
              </a:lnSpc>
              <a:spcBef>
                <a:spcPts val="1200"/>
              </a:spcBef>
              <a:spcAft>
                <a:spcPts val="1200"/>
              </a:spcAft>
              <a:buClr>
                <a:schemeClr val="dk1"/>
              </a:buClr>
              <a:buSzPct val="100000"/>
            </a:pPr>
            <a:r>
              <a:rPr lang="en" dirty="0">
                <a:solidFill>
                  <a:schemeClr val="dk1"/>
                </a:solidFill>
                <a:ea typeface="Calibri"/>
                <a:cs typeface="Calibri"/>
                <a:sym typeface="Calibri"/>
              </a:rPr>
              <a:t>More frequent disturbances will lead to the spread of </a:t>
            </a:r>
            <a:r>
              <a:rPr lang="en" b="1" dirty="0">
                <a:solidFill>
                  <a:schemeClr val="dk1"/>
                </a:solidFill>
                <a:ea typeface="Calibri"/>
                <a:cs typeface="Calibri"/>
                <a:sym typeface="Calibri"/>
              </a:rPr>
              <a:t>invasive species</a:t>
            </a:r>
            <a:r>
              <a:rPr lang="en" dirty="0">
                <a:solidFill>
                  <a:schemeClr val="dk1"/>
                </a:solidFill>
                <a:ea typeface="Calibri"/>
                <a:cs typeface="Calibri"/>
                <a:sym typeface="Calibri"/>
              </a:rPr>
              <a:t>, </a:t>
            </a:r>
            <a:r>
              <a:rPr lang="en" b="1" dirty="0">
                <a:solidFill>
                  <a:schemeClr val="dk1"/>
                </a:solidFill>
                <a:ea typeface="Calibri"/>
                <a:cs typeface="Calibri"/>
                <a:sym typeface="Calibri"/>
              </a:rPr>
              <a:t>slow regeneration</a:t>
            </a:r>
            <a:r>
              <a:rPr lang="en" dirty="0">
                <a:solidFill>
                  <a:schemeClr val="dk1"/>
                </a:solidFill>
                <a:ea typeface="Calibri"/>
                <a:cs typeface="Calibri"/>
                <a:sym typeface="Calibri"/>
              </a:rPr>
              <a:t> for some species, and </a:t>
            </a:r>
            <a:r>
              <a:rPr lang="en" b="1" dirty="0">
                <a:solidFill>
                  <a:schemeClr val="dk1"/>
                </a:solidFill>
                <a:ea typeface="Calibri"/>
                <a:cs typeface="Calibri"/>
                <a:sym typeface="Calibri"/>
              </a:rPr>
              <a:t>altered species assemblages.</a:t>
            </a:r>
            <a:endParaRPr lang="en-US" dirty="0"/>
          </a:p>
          <a:p>
            <a:pPr marL="0" lvl="1" defTabSz="914350">
              <a:defRPr/>
            </a:pPr>
            <a:endParaRPr lang="en-US" dirty="0"/>
          </a:p>
          <a:p>
            <a:pPr marL="0" lvl="1" defTabSz="914350">
              <a:defRPr/>
            </a:pPr>
            <a:r>
              <a:rPr lang="en-US" dirty="0"/>
              <a:t>References: http://www.cbc.ca/natureofthings/features/beetle-destruction-in-bc</a:t>
            </a:r>
          </a:p>
          <a:p>
            <a:pPr marL="0" lvl="1" defTabSz="914350">
              <a:defRPr/>
            </a:pPr>
            <a:r>
              <a:rPr lang="en-US" dirty="0"/>
              <a:t>http://geospatialworld.net/Magazine/MArticleView.aspx?aid=30949</a:t>
            </a:r>
          </a:p>
          <a:p>
            <a:pPr marL="0" lvl="1" defTabSz="914350">
              <a:defRPr/>
            </a:pPr>
            <a:r>
              <a:rPr lang="en-US" dirty="0"/>
              <a:t>http://www.dailymail.co.uk/sciencetech/article-2240253/Fresh-hope-Amazon-figures-rainforest-destruction-slowed-lowest-level-monitoring-began.html</a:t>
            </a:r>
          </a:p>
        </p:txBody>
      </p:sp>
      <p:sp>
        <p:nvSpPr>
          <p:cNvPr id="4" name="Slide Number Placeholder 3"/>
          <p:cNvSpPr>
            <a:spLocks noGrp="1"/>
          </p:cNvSpPr>
          <p:nvPr>
            <p:ph type="sldNum" sz="quarter" idx="10"/>
          </p:nvPr>
        </p:nvSpPr>
        <p:spPr/>
        <p:txBody>
          <a:bodyPr/>
          <a:lstStyle/>
          <a:p>
            <a:fld id="{C21862AB-C33A-47D5-ACB7-AF8148FB688E}" type="slidenum">
              <a:rPr lang="en-US" smtClean="0"/>
              <a:pPr/>
              <a:t>51</a:t>
            </a:fld>
            <a:endParaRPr lang="en-US"/>
          </a:p>
        </p:txBody>
      </p:sp>
    </p:spTree>
    <p:extLst>
      <p:ext uri="{BB962C8B-B14F-4D97-AF65-F5344CB8AC3E}">
        <p14:creationId xmlns:p14="http://schemas.microsoft.com/office/powerpoint/2010/main" val="1545242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This portion of the lecture will deal with the relationship</a:t>
            </a:r>
            <a:r>
              <a:rPr lang="en-US" baseline="0" dirty="0"/>
              <a:t> between climate and vegetation</a:t>
            </a:r>
            <a:r>
              <a:rPr lang="en-US" dirty="0"/>
              <a:t> </a:t>
            </a:r>
          </a:p>
          <a:p>
            <a:endParaRPr lang="en-US" dirty="0"/>
          </a:p>
          <a:p>
            <a:r>
              <a:rPr lang="en-US" dirty="0"/>
              <a:t>Photo</a:t>
            </a:r>
            <a:r>
              <a:rPr lang="en-US" baseline="0" dirty="0"/>
              <a:t> credit: Shaun Martin</a:t>
            </a:r>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7</a:t>
            </a:fld>
            <a:endParaRPr lang="en-US" dirty="0"/>
          </a:p>
        </p:txBody>
      </p:sp>
    </p:spTree>
    <p:extLst>
      <p:ext uri="{BB962C8B-B14F-4D97-AF65-F5344CB8AC3E}">
        <p14:creationId xmlns:p14="http://schemas.microsoft.com/office/powerpoint/2010/main" val="25438729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latin typeface="Arial"/>
                <a:ea typeface="Arial"/>
                <a:cs typeface="Arial"/>
                <a:sym typeface="Arial"/>
              </a:rPr>
              <a:t>As with any organism, pathogens have preferred temperatures, and will expand or contract ranges depending on their tolerances. Range changes may aﬀect biodiversity either by introducing a new pathogen or parasite to a population, or by releasing hosts from a major source of population regulation</a:t>
            </a:r>
          </a:p>
          <a:p>
            <a:pPr marL="0" lvl="1" indent="0" defTabSz="914350">
              <a:buFontTx/>
              <a:buNone/>
              <a:defRPr/>
            </a:pPr>
            <a:r>
              <a:rPr lang="en-US" b="1" dirty="0"/>
              <a:t>Key message:</a:t>
            </a:r>
          </a:p>
          <a:p>
            <a:pPr>
              <a:buClr>
                <a:srgbClr val="000000"/>
              </a:buClr>
              <a:buSzPct val="25000"/>
              <a:buFont typeface="Calibri"/>
              <a:buNone/>
            </a:pPr>
            <a:r>
              <a:rPr lang="en" kern="0" dirty="0">
                <a:solidFill>
                  <a:srgbClr val="000000"/>
                </a:solidFill>
                <a:ea typeface="Calibri"/>
                <a:cs typeface="Calibri"/>
                <a:sym typeface="Calibri"/>
                <a:rtl val="0"/>
              </a:rPr>
              <a:t>Climate change affects diseases and pests by:</a:t>
            </a:r>
            <a:endParaRPr lang="en" i="1" kern="0" dirty="0">
              <a:solidFill>
                <a:srgbClr val="000000"/>
              </a:solidFill>
              <a:ea typeface="Calibri"/>
              <a:cs typeface="Calibri"/>
              <a:sym typeface="Calibri"/>
              <a:rtl val="0"/>
            </a:endParaRPr>
          </a:p>
          <a:p>
            <a:pPr marL="285734" indent="-285734">
              <a:spcBef>
                <a:spcPts val="1200"/>
              </a:spcBef>
              <a:spcAft>
                <a:spcPts val="1200"/>
              </a:spcAft>
              <a:buClr>
                <a:srgbClr val="000000"/>
              </a:buClr>
              <a:buSzPct val="100000"/>
              <a:buFont typeface="Calibri"/>
              <a:buChar char="•"/>
            </a:pPr>
            <a:r>
              <a:rPr lang="en" kern="0" dirty="0">
                <a:solidFill>
                  <a:srgbClr val="000000"/>
                </a:solidFill>
                <a:ea typeface="Calibri"/>
                <a:cs typeface="Calibri"/>
                <a:sym typeface="Calibri"/>
                <a:rtl val="0"/>
              </a:rPr>
              <a:t>directly impacting their development, survival, reproduction, distribution &amp; spread</a:t>
            </a:r>
          </a:p>
          <a:p>
            <a:pPr marL="285734" indent="-285734">
              <a:spcBef>
                <a:spcPts val="1200"/>
              </a:spcBef>
              <a:spcAft>
                <a:spcPts val="1200"/>
              </a:spcAft>
              <a:buClr>
                <a:srgbClr val="000000"/>
              </a:buClr>
              <a:buSzPct val="100000"/>
              <a:buFont typeface="Calibri"/>
              <a:buChar char="•"/>
            </a:pPr>
            <a:r>
              <a:rPr lang="en" kern="0" dirty="0">
                <a:solidFill>
                  <a:srgbClr val="000000"/>
                </a:solidFill>
                <a:ea typeface="Calibri"/>
                <a:cs typeface="Calibri"/>
                <a:sym typeface="Calibri"/>
                <a:rtl val="0"/>
              </a:rPr>
              <a:t>impacting the relationships between pests, their environment and other species such as natural enemies, competitors and mutualists.</a:t>
            </a:r>
          </a:p>
          <a:p>
            <a:pPr marL="285734" indent="-285734">
              <a:spcBef>
                <a:spcPts val="1200"/>
              </a:spcBef>
              <a:spcAft>
                <a:spcPts val="1200"/>
              </a:spcAft>
              <a:buClr>
                <a:srgbClr val="000000"/>
              </a:buClr>
              <a:buSzPct val="100000"/>
              <a:buFont typeface="Calibri"/>
              <a:buChar char="•"/>
            </a:pPr>
            <a:r>
              <a:rPr lang="en" kern="0" dirty="0">
                <a:solidFill>
                  <a:srgbClr val="000000"/>
                </a:solidFill>
                <a:ea typeface="Calibri"/>
                <a:cs typeface="Calibri"/>
                <a:sym typeface="Calibri"/>
                <a:rtl val="0"/>
              </a:rPr>
              <a:t>altering host defenses and physiology </a:t>
            </a:r>
          </a:p>
          <a:p>
            <a:pPr>
              <a:spcBef>
                <a:spcPts val="1200"/>
              </a:spcBef>
              <a:spcAft>
                <a:spcPts val="1200"/>
              </a:spcAft>
              <a:buClr>
                <a:srgbClr val="000000"/>
              </a:buClr>
              <a:buSzPct val="100000"/>
            </a:pPr>
            <a:endParaRPr lang="en" kern="0" dirty="0">
              <a:solidFill>
                <a:srgbClr val="000000"/>
              </a:solidFill>
              <a:ea typeface="Calibri"/>
              <a:cs typeface="Calibri"/>
              <a:sym typeface="Calibri"/>
              <a:rtl val="0"/>
            </a:endParaRPr>
          </a:p>
          <a:p>
            <a:pPr defTabSz="914350">
              <a:spcBef>
                <a:spcPts val="1200"/>
              </a:spcBef>
              <a:spcAft>
                <a:spcPts val="1200"/>
              </a:spcAft>
              <a:buClr>
                <a:srgbClr val="000000"/>
              </a:buClr>
              <a:buSzPct val="100000"/>
              <a:defRPr/>
            </a:pPr>
            <a:r>
              <a:rPr lang="en-US" b="1" dirty="0">
                <a:solidFill>
                  <a:schemeClr val="dk1"/>
                </a:solidFill>
                <a:ea typeface="Calibri"/>
                <a:cs typeface="Calibri"/>
                <a:sym typeface="Calibri"/>
              </a:rPr>
              <a:t>Warmer temperatures have predisposed coniferous forest in western Canada to a severe outbreak of mountain pine beetle (</a:t>
            </a:r>
            <a:r>
              <a:rPr lang="en-US" b="1" i="1" dirty="0" err="1">
                <a:solidFill>
                  <a:schemeClr val="dk1"/>
                </a:solidFill>
                <a:ea typeface="Calibri"/>
                <a:cs typeface="Calibri"/>
                <a:sym typeface="Calibri"/>
              </a:rPr>
              <a:t>Dendroctonus</a:t>
            </a:r>
            <a:r>
              <a:rPr lang="en-US" b="1" i="1" dirty="0">
                <a:solidFill>
                  <a:schemeClr val="dk1"/>
                </a:solidFill>
                <a:ea typeface="Calibri"/>
                <a:cs typeface="Calibri"/>
                <a:sym typeface="Calibri"/>
              </a:rPr>
              <a:t> </a:t>
            </a:r>
            <a:r>
              <a:rPr lang="en-US" b="1" i="1" dirty="0" err="1">
                <a:solidFill>
                  <a:schemeClr val="dk1"/>
                </a:solidFill>
                <a:ea typeface="Calibri"/>
                <a:cs typeface="Calibri"/>
                <a:sym typeface="Calibri"/>
              </a:rPr>
              <a:t>ponderosae</a:t>
            </a:r>
            <a:r>
              <a:rPr lang="en-US" b="1" dirty="0">
                <a:solidFill>
                  <a:schemeClr val="dk1"/>
                </a:solidFill>
                <a:ea typeface="Calibri"/>
                <a:cs typeface="Calibri"/>
                <a:sym typeface="Calibri"/>
              </a:rPr>
              <a:t>) extending over more than 13 million hectares.</a:t>
            </a:r>
            <a:r>
              <a:rPr lang="en-US" b="1" baseline="0" dirty="0">
                <a:solidFill>
                  <a:schemeClr val="dk1"/>
                </a:solidFill>
                <a:ea typeface="Calibri"/>
                <a:cs typeface="Calibri"/>
                <a:sym typeface="Calibri"/>
              </a:rPr>
              <a:t>  In the </a:t>
            </a:r>
            <a:r>
              <a:rPr lang="en-US" b="1" dirty="0">
                <a:solidFill>
                  <a:schemeClr val="dk1"/>
                </a:solidFill>
                <a:ea typeface="Calibri"/>
                <a:cs typeface="Calibri"/>
                <a:sym typeface="Calibri"/>
              </a:rPr>
              <a:t>US, management</a:t>
            </a:r>
            <a:r>
              <a:rPr lang="en-US" b="1" baseline="0" dirty="0">
                <a:solidFill>
                  <a:schemeClr val="dk1"/>
                </a:solidFill>
                <a:ea typeface="Calibri"/>
                <a:cs typeface="Calibri"/>
                <a:sym typeface="Calibri"/>
              </a:rPr>
              <a:t> policy over the last 100 years has led to large expanses of even-aged pine stands which has contributed to the mountain pine beetle problem there.</a:t>
            </a:r>
            <a:endParaRPr lang="en" kern="0" dirty="0">
              <a:solidFill>
                <a:srgbClr val="000000"/>
              </a:solidFill>
              <a:ea typeface="Calibri"/>
              <a:cs typeface="Calibri"/>
              <a:sym typeface="Calibri"/>
              <a:rtl val="0"/>
            </a:endParaRPr>
          </a:p>
          <a:p>
            <a:pPr>
              <a:buClr>
                <a:srgbClr val="000000"/>
              </a:buClr>
              <a:buSzPct val="100000"/>
            </a:pPr>
            <a:endParaRPr lang="en" kern="0" dirty="0">
              <a:solidFill>
                <a:srgbClr val="000000"/>
              </a:solidFill>
              <a:ea typeface="Calibri"/>
              <a:cs typeface="Calibri"/>
              <a:sym typeface="Calibri"/>
              <a:rtl val="0"/>
            </a:endParaRPr>
          </a:p>
          <a:p>
            <a:pPr>
              <a:buSzPct val="25000"/>
            </a:pPr>
            <a:r>
              <a:rPr lang="en" dirty="0"/>
              <a:t>Insects and disease are a normal, even critical, part of the forest life cycle because they help break down plants and put nutrients back into the soil. Drought-stressed trees can’t fend off pests and pathogens like healthy trees can. Persistent changes in tree mortality rates can alter forest structure, composition, and ecosystem services such as carbon sequestration.</a:t>
            </a:r>
          </a:p>
          <a:p>
            <a:pPr>
              <a:buNone/>
            </a:pPr>
            <a:endParaRPr lang="en-US" dirty="0">
              <a:latin typeface="Arial"/>
              <a:ea typeface="Arial"/>
              <a:cs typeface="Arial"/>
              <a:sym typeface="Arial"/>
            </a:endParaRPr>
          </a:p>
          <a:p>
            <a:pPr marL="0" lvl="1" defTabSz="914350">
              <a:defRPr/>
            </a:pPr>
            <a:r>
              <a:rPr lang="en-US" dirty="0"/>
              <a:t>References:</a:t>
            </a:r>
          </a:p>
          <a:p>
            <a:pPr marL="0" lvl="1" defTabSz="914350">
              <a:defRPr/>
            </a:pPr>
            <a:r>
              <a:rPr lang="en-US" dirty="0">
                <a:solidFill>
                  <a:schemeClr val="dk1"/>
                </a:solidFill>
                <a:ea typeface="Calibri"/>
                <a:cs typeface="Calibri"/>
                <a:sym typeface="Calibri"/>
              </a:rPr>
              <a:t>http://www.fao.org/docrep/011/i0670e/i0670e02.htm</a:t>
            </a:r>
            <a:endParaRPr lang="en-US" dirty="0"/>
          </a:p>
          <a:p>
            <a:pPr defTabSz="914350">
              <a:buSzPct val="25000"/>
              <a:defRPr/>
            </a:pPr>
            <a:r>
              <a:rPr lang="en-US" dirty="0" err="1">
                <a:latin typeface="Arial"/>
                <a:ea typeface="Arial"/>
                <a:cs typeface="Arial"/>
                <a:sym typeface="Arial"/>
              </a:rPr>
              <a:t>Harvell</a:t>
            </a:r>
            <a:r>
              <a:rPr lang="en-US" dirty="0">
                <a:latin typeface="Arial"/>
                <a:ea typeface="Arial"/>
                <a:cs typeface="Arial"/>
                <a:sym typeface="Arial"/>
              </a:rPr>
              <a:t> et al., 2002</a:t>
            </a:r>
          </a:p>
          <a:p>
            <a:pPr>
              <a:buSzPct val="25000"/>
            </a:pPr>
            <a:endParaRPr lang="en"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52</a:t>
            </a:fld>
            <a:endParaRPr lang="en-US"/>
          </a:p>
        </p:txBody>
      </p:sp>
    </p:spTree>
    <p:extLst>
      <p:ext uri="{BB962C8B-B14F-4D97-AF65-F5344CB8AC3E}">
        <p14:creationId xmlns:p14="http://schemas.microsoft.com/office/powerpoint/2010/main" val="27092486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sz="2000" dirty="0"/>
              <a:t> In Southeast Asia fire risk is exacerbated by ENSO droughts.  Given that ENSO events may increase with climate change this could lead to increased fire frequency in the region. </a:t>
            </a:r>
            <a:endParaRPr lang="en-US" dirty="0"/>
          </a:p>
          <a:p>
            <a:pPr marL="0" lvl="1" defTabSz="914350">
              <a:defRPr/>
            </a:pPr>
            <a:endParaRPr lang="en-US" dirty="0"/>
          </a:p>
          <a:p>
            <a:pPr marL="0" lvl="1" indent="0" defTabSz="914350">
              <a:buFontTx/>
              <a:buNone/>
              <a:defRPr/>
            </a:pPr>
            <a:r>
              <a:rPr lang="en-US" b="1" dirty="0"/>
              <a:t>Key message:</a:t>
            </a:r>
          </a:p>
          <a:p>
            <a:pPr marL="0" lvl="1" defTabSz="914350">
              <a:defRPr/>
            </a:pPr>
            <a:r>
              <a:rPr lang="en-US" b="1" dirty="0"/>
              <a:t>Figure caption:</a:t>
            </a:r>
            <a:r>
              <a:rPr lang="en-US" b="0" dirty="0"/>
              <a:t> Figure 9. Relationship between ENSO and fire activities by comparing anomalies of seal level pressure in Indonesia and active fires detected by NOAA AAVHRR and MODIS on Sumatra between 1997 and 2007. </a:t>
            </a:r>
            <a:r>
              <a:rPr lang="en-US" b="0" baseline="0" dirty="0"/>
              <a:t> </a:t>
            </a:r>
            <a:r>
              <a:rPr lang="en-US" b="0" dirty="0"/>
              <a:t>Source: South Sumatra Forest Fire Management Project (SSFMP). </a:t>
            </a:r>
          </a:p>
          <a:p>
            <a:pPr marL="0" lvl="1" defTabSz="914350">
              <a:defRPr/>
            </a:pPr>
            <a:endParaRPr lang="en-US" b="1" dirty="0"/>
          </a:p>
          <a:p>
            <a:pPr marL="0" lvl="1" defTabSz="914350">
              <a:defRPr/>
            </a:pPr>
            <a:r>
              <a:rPr lang="en-US" dirty="0"/>
              <a:t>During the past ENSO episodes the increasing fire activities in Asia have been widely attributed to the ENSO droughts. A comparison of ENSO severity and fire activities, notably land-use fires, seem to confirm this at first glance as can be seen in Figure 4 – an example of Sumatra /</a:t>
            </a:r>
            <a:r>
              <a:rPr lang="en-US" baseline="0" dirty="0"/>
              <a:t> </a:t>
            </a:r>
            <a:r>
              <a:rPr lang="en-US" dirty="0"/>
              <a:t>Indonesia. It has also been thoroughly investigated that ENSO-triggered droughts are resulting to increased flammability and vulnerability of tropical equatorial forests in SE Asia(</a:t>
            </a:r>
            <a:r>
              <a:rPr lang="en-US" dirty="0" err="1"/>
              <a:t>Goldammer</a:t>
            </a:r>
            <a:r>
              <a:rPr lang="en-US" dirty="0"/>
              <a:t> and Seibert, 1990). However, the causes of wildfires and the underlying causes of land-use fires </a:t>
            </a:r>
          </a:p>
          <a:p>
            <a:pPr marL="0" lvl="1" defTabSz="914350">
              <a:defRPr/>
            </a:pPr>
            <a:r>
              <a:rPr lang="en-US" dirty="0"/>
              <a:t>and smoke pollution are exclusively of human-made origin and increasingly originating from the application of fire to convert native vegetation, including peat swamp ecosystems. These burning activities are favored but not caused by drought. Since there is some evidence that global warming could increase the frequency and duration of ENSO events, resulting longer and more severe periods of drought </a:t>
            </a:r>
          </a:p>
          <a:p>
            <a:pPr marL="0" lvl="1" defTabSz="914350">
              <a:defRPr/>
            </a:pPr>
            <a:r>
              <a:rPr lang="en-US" dirty="0"/>
              <a:t>(</a:t>
            </a:r>
            <a:r>
              <a:rPr lang="en-US" dirty="0" err="1"/>
              <a:t>Trenberth</a:t>
            </a:r>
            <a:r>
              <a:rPr lang="en-US" dirty="0"/>
              <a:t> and Hoar, 1996) it may be expected that the overall future burning regimes in insular SE Asia will aggravate in the future. </a:t>
            </a:r>
          </a:p>
          <a:p>
            <a:pPr marL="0" lvl="1" defTabSz="914350">
              <a:defRPr/>
            </a:pPr>
            <a:endParaRPr lang="en-US" sz="2000" dirty="0"/>
          </a:p>
          <a:p>
            <a:pPr marL="0" lvl="1" defTabSz="914350">
              <a:defRPr/>
            </a:pPr>
            <a:r>
              <a:rPr lang="en-US" sz="2000" dirty="0"/>
              <a:t>Fire is an important tool for converting forests to agricultural land and for land management in Asia.  Low and moderate intensity fires are common in the seasonally dry deciduous or savannah forests of SE Asia which contain fire adapted species.  Fires in the moister evergreen forests are less common and are often associated with unusual events like droughts caused by dry phases of ENSO. Fires are influenced by ecosystem conditions and climate but also by land management practices.  During 1997-1998, for example, large-scale wildfires occurred throughout Asia; these were linked to rapid land use changes, further exacerbated an extended ENSO-related drought </a:t>
            </a:r>
          </a:p>
          <a:p>
            <a:pPr marL="0" lvl="1" defTabSz="914350">
              <a:defRPr/>
            </a:pPr>
            <a:endParaRPr lang="en-US" sz="2000" dirty="0"/>
          </a:p>
          <a:p>
            <a:pPr marL="0" lvl="1" defTabSz="914350">
              <a:defRPr/>
            </a:pPr>
            <a:r>
              <a:rPr lang="en-US" sz="2000" dirty="0"/>
              <a:t>References:</a:t>
            </a:r>
          </a:p>
          <a:p>
            <a:pPr marL="0" lvl="1" defTabSz="914350">
              <a:defRPr/>
            </a:pPr>
            <a:r>
              <a:rPr lang="en-US" sz="2000" dirty="0"/>
              <a:t>http://www.fire.uni-freiburg.de/GlobalNetworks/Northeast-Asia/Pan%20Asia%20proceeding_Climate%20Change(final).pdf</a:t>
            </a:r>
          </a:p>
        </p:txBody>
      </p:sp>
      <p:sp>
        <p:nvSpPr>
          <p:cNvPr id="4" name="Slide Number Placeholder 3"/>
          <p:cNvSpPr>
            <a:spLocks noGrp="1"/>
          </p:cNvSpPr>
          <p:nvPr>
            <p:ph type="sldNum" sz="quarter" idx="10"/>
          </p:nvPr>
        </p:nvSpPr>
        <p:spPr/>
        <p:txBody>
          <a:bodyPr/>
          <a:lstStyle/>
          <a:p>
            <a:fld id="{C21862AB-C33A-47D5-ACB7-AF8148FB688E}" type="slidenum">
              <a:rPr lang="en-US" smtClean="0"/>
              <a:pPr/>
              <a:t>53</a:t>
            </a:fld>
            <a:endParaRPr lang="en-US"/>
          </a:p>
        </p:txBody>
      </p:sp>
    </p:spTree>
    <p:extLst>
      <p:ext uri="{BB962C8B-B14F-4D97-AF65-F5344CB8AC3E}">
        <p14:creationId xmlns:p14="http://schemas.microsoft.com/office/powerpoint/2010/main" val="18197261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b="1" dirty="0"/>
              <a:t>Key message:</a:t>
            </a:r>
          </a:p>
          <a:p>
            <a:r>
              <a:rPr lang="en-US" b="0" baseline="0" dirty="0"/>
              <a:t>Increasing fire frequency can drive changes in species composition that lead to ecosystem shifts.  </a:t>
            </a:r>
            <a:r>
              <a:rPr lang="en-US" b="1" baseline="0" dirty="0"/>
              <a:t>Figure caption: </a:t>
            </a:r>
            <a:r>
              <a:rPr lang="en-US" baseline="0" dirty="0"/>
              <a:t>Figure 7.2. Relationship between single and multiple fires and phases of vegetation succession against time in peat swamp forest. With repeated fires, progressive succession towards forest is replaced by a retrogressive succession to ‘savannah’ type vegetation dominated by ferns, sedges and grasses and with few or no trees (adapted from Page et al. [2008b]).</a:t>
            </a:r>
            <a:endParaRPr lang="en-US" dirty="0"/>
          </a:p>
          <a:p>
            <a:endParaRPr lang="en-US" dirty="0"/>
          </a:p>
          <a:p>
            <a:r>
              <a:rPr lang="en-US" dirty="0"/>
              <a:t>Notes:</a:t>
            </a:r>
            <a:endParaRPr lang="en-US" b="1" dirty="0"/>
          </a:p>
          <a:p>
            <a:r>
              <a:rPr lang="en-US" dirty="0"/>
              <a:t>Repeated fires over successive or every few years lead to a progressive decline in the number of primary forest species. Studies of lowland forests have shown that fire causes increased tree mortality, with highest losses in the </a:t>
            </a:r>
            <a:r>
              <a:rPr lang="en-US" dirty="0" err="1"/>
              <a:t>understorey</a:t>
            </a:r>
            <a:r>
              <a:rPr lang="en-US" dirty="0"/>
              <a:t> (trees with </a:t>
            </a:r>
            <a:r>
              <a:rPr lang="en-US" dirty="0" err="1"/>
              <a:t>dbh</a:t>
            </a:r>
            <a:r>
              <a:rPr lang="en-US" dirty="0"/>
              <a:t> &lt;10 cm) (</a:t>
            </a:r>
            <a:r>
              <a:rPr lang="en-US" dirty="0" err="1"/>
              <a:t>Slik</a:t>
            </a:r>
            <a:r>
              <a:rPr lang="en-US" dirty="0"/>
              <a:t> et al., 2002) even at</a:t>
            </a:r>
            <a:r>
              <a:rPr lang="en-US" baseline="0" dirty="0"/>
              <a:t> </a:t>
            </a:r>
            <a:r>
              <a:rPr lang="en-US" dirty="0"/>
              <a:t>low fire intensity and flame length (Baker et al., 2008), and converts forest stands with a high diversity of primary species into ones dominated by a few fire-adapted or pioneer species (</a:t>
            </a:r>
            <a:r>
              <a:rPr lang="en-US" dirty="0" err="1"/>
              <a:t>Toma</a:t>
            </a:r>
            <a:r>
              <a:rPr lang="en-US" dirty="0"/>
              <a:t> et al. 2005). Several studies have highlighted invasion of ferns and grasses as a particular feature of </a:t>
            </a:r>
          </a:p>
          <a:p>
            <a:r>
              <a:rPr lang="en-US" dirty="0"/>
              <a:t>repeatedly burned forest in Southeast Asia (Cleary and </a:t>
            </a:r>
            <a:r>
              <a:rPr lang="en-US" dirty="0" err="1"/>
              <a:t>Priadjati</a:t>
            </a:r>
            <a:r>
              <a:rPr lang="en-US" dirty="0"/>
              <a:t>, 2005; </a:t>
            </a:r>
            <a:r>
              <a:rPr lang="en-US" dirty="0" err="1"/>
              <a:t>Slik</a:t>
            </a:r>
            <a:r>
              <a:rPr lang="en-US" dirty="0"/>
              <a:t> et al., 2008; Van </a:t>
            </a:r>
          </a:p>
          <a:p>
            <a:r>
              <a:rPr lang="en-US" dirty="0" err="1"/>
              <a:t>Nieuwstadt</a:t>
            </a:r>
            <a:r>
              <a:rPr lang="en-US" dirty="0"/>
              <a:t>, 2002; Woods, 1989).</a:t>
            </a:r>
          </a:p>
          <a:p>
            <a:endParaRPr lang="en-US" dirty="0"/>
          </a:p>
          <a:p>
            <a:r>
              <a:rPr lang="en-US" dirty="0"/>
              <a:t>References:</a:t>
            </a:r>
          </a:p>
          <a:p>
            <a:r>
              <a:rPr lang="en-US" dirty="0"/>
              <a:t>http://climate.ncas.ac.uk/people/allan/Global-White-Paper-Chapters-01-Dec-2013/Global-Vegetation-Fire-White-Paper-2013-Chapter-07-Page-89-99.pdf</a:t>
            </a:r>
          </a:p>
        </p:txBody>
      </p:sp>
      <p:sp>
        <p:nvSpPr>
          <p:cNvPr id="4" name="Slide Number Placeholder 3"/>
          <p:cNvSpPr>
            <a:spLocks noGrp="1"/>
          </p:cNvSpPr>
          <p:nvPr>
            <p:ph type="sldNum" sz="quarter" idx="10"/>
          </p:nvPr>
        </p:nvSpPr>
        <p:spPr/>
        <p:txBody>
          <a:bodyPr/>
          <a:lstStyle/>
          <a:p>
            <a:fld id="{C21862AB-C33A-47D5-ACB7-AF8148FB688E}" type="slidenum">
              <a:rPr lang="en-US" smtClean="0"/>
              <a:pPr/>
              <a:t>54</a:t>
            </a:fld>
            <a:endParaRPr lang="en-US"/>
          </a:p>
        </p:txBody>
      </p:sp>
    </p:spTree>
    <p:extLst>
      <p:ext uri="{BB962C8B-B14F-4D97-AF65-F5344CB8AC3E}">
        <p14:creationId xmlns:p14="http://schemas.microsoft.com/office/powerpoint/2010/main" val="9279449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sz="2400" dirty="0"/>
              <a:t>Ask the audience why droughts and floods might increase with climate warming</a:t>
            </a:r>
          </a:p>
          <a:p>
            <a:pPr marL="0" lvl="1" defTabSz="914350">
              <a:defRPr/>
            </a:pPr>
            <a:endParaRPr lang="en-US" sz="2400" dirty="0"/>
          </a:p>
          <a:p>
            <a:pPr marL="0" lvl="1" indent="0" defTabSz="914350">
              <a:buFontTx/>
              <a:buNone/>
              <a:defRPr/>
            </a:pPr>
            <a:r>
              <a:rPr lang="en-US" sz="2400" b="1" dirty="0"/>
              <a:t>Key message:</a:t>
            </a:r>
          </a:p>
          <a:p>
            <a:pPr marL="742909" lvl="1" indent="-285734">
              <a:lnSpc>
                <a:spcPct val="80000"/>
              </a:lnSpc>
              <a:spcBef>
                <a:spcPts val="470"/>
              </a:spcBef>
              <a:buClr>
                <a:schemeClr val="dk1"/>
              </a:buClr>
              <a:buSzPct val="97916"/>
              <a:buFont typeface="Calibri"/>
              <a:buChar char="–"/>
            </a:pPr>
            <a:r>
              <a:rPr lang="en" sz="2400" dirty="0">
                <a:solidFill>
                  <a:schemeClr val="dk1"/>
                </a:solidFill>
                <a:ea typeface="Calibri"/>
                <a:cs typeface="Calibri"/>
                <a:sym typeface="Calibri"/>
              </a:rPr>
              <a:t>A warmer atmosphere can hold more moisture.  The intensity of rain events (and the risk of floods) depends in part on the amount of moisture in the air.</a:t>
            </a:r>
          </a:p>
          <a:p>
            <a:pPr marL="742909" lvl="1" indent="-285734">
              <a:lnSpc>
                <a:spcPct val="80000"/>
              </a:lnSpc>
              <a:spcBef>
                <a:spcPts val="470"/>
              </a:spcBef>
              <a:buClr>
                <a:schemeClr val="dk1"/>
              </a:buClr>
              <a:buSzPct val="97916"/>
              <a:buFont typeface="Calibri"/>
              <a:buChar char="–"/>
            </a:pPr>
            <a:r>
              <a:rPr lang="en" sz="2400" dirty="0">
                <a:solidFill>
                  <a:schemeClr val="dk1"/>
                </a:solidFill>
                <a:ea typeface="Calibri"/>
                <a:cs typeface="Calibri"/>
                <a:sym typeface="Calibri"/>
              </a:rPr>
              <a:t>Evapotranspiration is declining and the water holding capacity of the atmosphere is increasing so it takes longer for water to recharge in the air after a rain event, and there is little to no rain between events potentially </a:t>
            </a:r>
            <a:r>
              <a:rPr lang="en" sz="2400" dirty="0"/>
              <a:t>causing</a:t>
            </a:r>
            <a:r>
              <a:rPr lang="en" sz="2400" dirty="0">
                <a:solidFill>
                  <a:schemeClr val="dk1"/>
                </a:solidFill>
                <a:ea typeface="Calibri"/>
                <a:cs typeface="Calibri"/>
                <a:sym typeface="Calibri"/>
              </a:rPr>
              <a:t> droughts.</a:t>
            </a:r>
          </a:p>
          <a:p>
            <a:pPr marL="0" lvl="1" defTabSz="914350">
              <a:defRPr/>
            </a:pPr>
            <a:endParaRPr lang="en-US" sz="2400" dirty="0"/>
          </a:p>
          <a:p>
            <a:pPr marL="0" lvl="1" defTabSz="914350">
              <a:defRPr/>
            </a:pPr>
            <a:r>
              <a:rPr lang="en-US" sz="2400" dirty="0"/>
              <a:t>References:</a:t>
            </a:r>
          </a:p>
          <a:p>
            <a:pPr marL="0" lvl="1" defTabSz="914350">
              <a:defRPr/>
            </a:pPr>
            <a:r>
              <a:rPr lang="en-US" sz="2400" dirty="0"/>
              <a:t>http://www.rimes.int/cc/climate-change-analysis</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55</a:t>
            </a:fld>
            <a:endParaRPr lang="en-US"/>
          </a:p>
        </p:txBody>
      </p:sp>
    </p:spTree>
    <p:extLst>
      <p:ext uri="{BB962C8B-B14F-4D97-AF65-F5344CB8AC3E}">
        <p14:creationId xmlns:p14="http://schemas.microsoft.com/office/powerpoint/2010/main" val="3936819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914350">
              <a:buFontTx/>
              <a:buNone/>
              <a:defRPr/>
            </a:pPr>
            <a:r>
              <a:rPr lang="en-US" b="1" dirty="0"/>
              <a:t>Key message:</a:t>
            </a:r>
          </a:p>
          <a:p>
            <a:pPr marL="0" lvl="1" defTabSz="897301">
              <a:defRPr/>
            </a:pPr>
            <a:r>
              <a:rPr lang="en-US" sz="2400" dirty="0"/>
              <a:t>South East Asia is annually affected by climate extremes, particularly floods, droughts and tropical cyclones, while large areas of the region are highly prone to flooding and influenced by monsoons.</a:t>
            </a:r>
          </a:p>
          <a:p>
            <a:pPr marL="0" lvl="1" defTabSz="897301">
              <a:defRPr/>
            </a:pPr>
            <a:endParaRPr lang="en-US" sz="2400" dirty="0"/>
          </a:p>
          <a:p>
            <a:pPr marL="0" lvl="1" defTabSz="897301">
              <a:defRPr/>
            </a:pPr>
            <a:r>
              <a:rPr lang="en-US" sz="2400" b="1" dirty="0"/>
              <a:t>Floods</a:t>
            </a:r>
            <a:r>
              <a:rPr lang="en-US" sz="2400" dirty="0"/>
              <a:t> - More infrequent and intense storms increase base flows in streams (particularly intermittent streams), increase flood risk, accelerate erosion, and increase the potential for both landslides. Land-use change and degradation, overexploitation of water resources and biodiversity, and contamination of inland and coastal water already threaten many species. Landward migration of mangroves and tidal wetlands is expected to be constrained by human infrastructure and human activities. In particular, mangrove communities are affected by sea-level rise, by rainfall patterns and runoff that change the flow of freshwater to the coastal zone and, consequently, the distribution of proper saline habitat for mangroves. In particular, projected increases in evapotranspiration and rainfall variability are likely to have a negative impact on the viability of freshwater wetlands, resulting in shrinkage and </a:t>
            </a:r>
            <a:r>
              <a:rPr lang="en-US" sz="2400" dirty="0" err="1"/>
              <a:t>dessication</a:t>
            </a:r>
            <a:r>
              <a:rPr lang="en-US" sz="2400" dirty="0"/>
              <a:t>. </a:t>
            </a:r>
          </a:p>
          <a:p>
            <a:pPr marL="0" lvl="1" defTabSz="897301">
              <a:defRPr/>
            </a:pPr>
            <a:endParaRPr lang="en-US" sz="2400" dirty="0"/>
          </a:p>
          <a:p>
            <a:pPr marL="280406" indent="-280406">
              <a:spcBef>
                <a:spcPts val="1178"/>
              </a:spcBef>
              <a:spcAft>
                <a:spcPts val="1178"/>
              </a:spcAft>
              <a:buFont typeface="Arial" panose="020B0604020202020204" pitchFamily="34" charset="0"/>
              <a:buChar char="•"/>
            </a:pPr>
            <a:r>
              <a:rPr lang="en-US" sz="2400" b="1" dirty="0"/>
              <a:t>Droughts</a:t>
            </a:r>
            <a:r>
              <a:rPr lang="en-US" sz="2400" dirty="0"/>
              <a:t> - Increases in the frequency, duration, and/or severity of drought and heat stress associated with climate change could fundamentally alter the composition, structure, and biogeography of forests in many regions. Droughts occur in nearly all forest ecosystems. Drought is a critical predisposing factor that leads to both wildfires and major insect outbreaks. Drought effects are influenced by soil texture and depth, exposure, species present, life stage, and the frequency, duration, and severity of drought. The primary immediate response of trees to drought is to reduce net primary production (NPP) and water use, which are both driven by reduced soil moisture and </a:t>
            </a:r>
            <a:r>
              <a:rPr lang="en-US" sz="2400" dirty="0" err="1"/>
              <a:t>stomatal</a:t>
            </a:r>
            <a:r>
              <a:rPr lang="en-US" sz="2400" dirty="0"/>
              <a:t> conductance. Under extended severe drought conditions, plants die. Seedlings and saplings usually die first and can succumb under moderate drought conditions. Deep rooting, stored carbohydrates, and nutrients in large trees make them susceptible only to longer, more severe droughts. </a:t>
            </a:r>
            <a:r>
              <a:rPr lang="en-US" sz="2000" dirty="0"/>
              <a:t>Allen et al. (2010) provides examples of recent drought and heat induced tree mortality. </a:t>
            </a:r>
          </a:p>
          <a:p>
            <a:pPr marL="280406" indent="-280406">
              <a:buFont typeface="Arial" panose="020B0604020202020204" pitchFamily="34" charset="0"/>
              <a:buChar char="•"/>
            </a:pPr>
            <a:endParaRPr lang="en-US" dirty="0"/>
          </a:p>
          <a:p>
            <a:pPr marL="0" lvl="1" defTabSz="897301">
              <a:defRPr/>
            </a:pPr>
            <a:endParaRPr lang="en-US" sz="2400" dirty="0"/>
          </a:p>
          <a:p>
            <a:pPr marL="0" lvl="1" defTabSz="897301">
              <a:defRPr/>
            </a:pPr>
            <a:endParaRPr lang="en-US" sz="2400" dirty="0"/>
          </a:p>
          <a:p>
            <a:pPr marL="0" lvl="1" defTabSz="914350">
              <a:defRPr/>
            </a:pPr>
            <a:r>
              <a:rPr lang="en-US" sz="2400" dirty="0"/>
              <a:t>References:</a:t>
            </a:r>
          </a:p>
          <a:p>
            <a:r>
              <a:rPr lang="en-US" dirty="0"/>
              <a:t>http://www.ifad.org/events/apr09/impact/se_asia.pdf</a:t>
            </a:r>
          </a:p>
          <a:p>
            <a:r>
              <a:rPr lang="en-US" dirty="0"/>
              <a:t>http://www.nwf.org/~/media/PDFs/Global-Warming/2014/Terrestrial-Report/CC-and-Terrestrial-Systems_Final-Report_NPLCC-NWF_ChIV-Impacts.pdf</a:t>
            </a:r>
          </a:p>
        </p:txBody>
      </p:sp>
      <p:sp>
        <p:nvSpPr>
          <p:cNvPr id="4" name="Slide Number Placeholder 3"/>
          <p:cNvSpPr>
            <a:spLocks noGrp="1"/>
          </p:cNvSpPr>
          <p:nvPr>
            <p:ph type="sldNum" sz="quarter" idx="10"/>
          </p:nvPr>
        </p:nvSpPr>
        <p:spPr/>
        <p:txBody>
          <a:bodyPr/>
          <a:lstStyle/>
          <a:p>
            <a:fld id="{C21862AB-C33A-47D5-ACB7-AF8148FB688E}" type="slidenum">
              <a:rPr lang="en-US" smtClean="0"/>
              <a:pPr/>
              <a:t>56</a:t>
            </a:fld>
            <a:endParaRPr lang="en-US"/>
          </a:p>
        </p:txBody>
      </p:sp>
    </p:spTree>
    <p:extLst>
      <p:ext uri="{BB962C8B-B14F-4D97-AF65-F5344CB8AC3E}">
        <p14:creationId xmlns:p14="http://schemas.microsoft.com/office/powerpoint/2010/main" val="24438083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Changes in the frequency</a:t>
            </a:r>
            <a:r>
              <a:rPr lang="en-US" baseline="0" dirty="0"/>
              <a:t> and intensity of rainfall throughout the year are just as important as changes in annual means. </a:t>
            </a:r>
            <a:endParaRPr lang="en-US" dirty="0"/>
          </a:p>
          <a:p>
            <a:pPr marL="0" lvl="1" defTabSz="914350">
              <a:defRPr/>
            </a:pPr>
            <a:endParaRPr lang="en-US" dirty="0"/>
          </a:p>
          <a:p>
            <a:pPr marL="0" lvl="1" indent="0" defTabSz="914350">
              <a:buFontTx/>
              <a:buNone/>
              <a:defRPr/>
            </a:pPr>
            <a:r>
              <a:rPr lang="en-US" b="1" dirty="0"/>
              <a:t>Key message:</a:t>
            </a:r>
          </a:p>
          <a:p>
            <a:pPr marL="0" lvl="1" defTabSz="914350">
              <a:defRPr/>
            </a:pPr>
            <a:r>
              <a:rPr lang="en" kern="0" dirty="0">
                <a:solidFill>
                  <a:srgbClr val="000000"/>
                </a:solidFill>
                <a:latin typeface="Arial"/>
                <a:ea typeface="Arial"/>
                <a:cs typeface="Arial"/>
                <a:sym typeface="Arial"/>
                <a:rtl val="0"/>
              </a:rPr>
              <a:t>Infrequent and intense rain events have different consequences for vegetation than frequent and light precipitation events.  Go</a:t>
            </a:r>
            <a:r>
              <a:rPr lang="en" kern="0" baseline="0" dirty="0">
                <a:solidFill>
                  <a:srgbClr val="000000"/>
                </a:solidFill>
                <a:latin typeface="Arial"/>
                <a:ea typeface="Arial"/>
                <a:cs typeface="Arial"/>
                <a:sym typeface="Arial"/>
                <a:rtl val="0"/>
              </a:rPr>
              <a:t> over </a:t>
            </a:r>
            <a:endParaRPr lang="en" kern="0" dirty="0">
              <a:solidFill>
                <a:srgbClr val="000000"/>
              </a:solidFill>
              <a:latin typeface="Arial"/>
              <a:ea typeface="Arial"/>
              <a:cs typeface="Arial"/>
              <a:sym typeface="Arial"/>
              <a:rtl val="0"/>
            </a:endParaRPr>
          </a:p>
          <a:p>
            <a:pPr marL="0" lvl="1" defTabSz="914350">
              <a:defRPr/>
            </a:pPr>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57</a:t>
            </a:fld>
            <a:endParaRPr lang="en-US"/>
          </a:p>
        </p:txBody>
      </p:sp>
    </p:spTree>
    <p:extLst>
      <p:ext uri="{BB962C8B-B14F-4D97-AF65-F5344CB8AC3E}">
        <p14:creationId xmlns:p14="http://schemas.microsoft.com/office/powerpoint/2010/main" val="28612529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Go</a:t>
            </a:r>
            <a:r>
              <a:rPr lang="en-US" baseline="0" dirty="0"/>
              <a:t> through the list of non-climate pressures.  </a:t>
            </a:r>
            <a:endParaRPr lang="en-US" dirty="0"/>
          </a:p>
          <a:p>
            <a:pPr marL="0" lvl="1" indent="0" defTabSz="914350">
              <a:buFontTx/>
              <a:buNone/>
              <a:defRPr/>
            </a:pPr>
            <a:r>
              <a:rPr lang="en-US" b="1" dirty="0"/>
              <a:t>Key message:</a:t>
            </a:r>
          </a:p>
          <a:p>
            <a:pPr>
              <a:spcAft>
                <a:spcPct val="30000"/>
              </a:spcAft>
            </a:pPr>
            <a:r>
              <a:rPr lang="en-US" altLang="en-US" dirty="0"/>
              <a:t>Human activities have many other effects on ecosystems. These effects compound the effects of climate change, making it more difficult for ecosystems to adapt. </a:t>
            </a:r>
            <a:r>
              <a:rPr lang="en-US" baseline="0" dirty="0"/>
              <a:t>You might ask the audience how these pressures might interact with climate changes to impact wildlife.  For example, habitat fragmentation may make it impossible for some species to migrate to suitable habitat as the climate changes. </a:t>
            </a:r>
            <a:endParaRPr lang="en-US" altLang="en-US" dirty="0"/>
          </a:p>
          <a:p>
            <a:pPr marL="0" lvl="1" defTabSz="914350">
              <a:defRPr/>
            </a:pPr>
            <a:endParaRPr lang="en-US" dirty="0"/>
          </a:p>
          <a:p>
            <a:pPr marL="0" lvl="1" defTabSz="914350">
              <a:defRPr/>
            </a:pPr>
            <a:r>
              <a:rPr lang="en-US" dirty="0"/>
              <a:t>Climate and non-climate disturbances act in concert. </a:t>
            </a:r>
            <a:r>
              <a:rPr lang="en-US" altLang="en-US" dirty="0">
                <a:ea typeface="ＭＳ Ｐゴシック" pitchFamily="34" charset="-128"/>
              </a:rPr>
              <a:t>Ex.  1992 – 1993 – </a:t>
            </a:r>
            <a:r>
              <a:rPr lang="en-US" altLang="en-US" b="1" dirty="0">
                <a:ea typeface="ＭＳ Ｐゴシック" pitchFamily="34" charset="-128"/>
              </a:rPr>
              <a:t>logging</a:t>
            </a:r>
            <a:r>
              <a:rPr lang="en-US" altLang="en-US" dirty="0">
                <a:ea typeface="ＭＳ Ｐゴシック" pitchFamily="34" charset="-128"/>
              </a:rPr>
              <a:t> degraded primary foresting making it vulnerable to </a:t>
            </a:r>
            <a:r>
              <a:rPr lang="en-US" altLang="en-US" b="1" dirty="0">
                <a:ea typeface="ＭＳ Ｐゴシック" pitchFamily="34" charset="-128"/>
              </a:rPr>
              <a:t>fires</a:t>
            </a:r>
            <a:r>
              <a:rPr lang="en-US" altLang="en-US" dirty="0">
                <a:ea typeface="ＭＳ Ｐゴシック" pitchFamily="34" charset="-128"/>
              </a:rPr>
              <a:t>.  A </a:t>
            </a:r>
            <a:r>
              <a:rPr lang="en-US" altLang="en-US" b="1" dirty="0">
                <a:ea typeface="ＭＳ Ｐゴシック" pitchFamily="34" charset="-128"/>
              </a:rPr>
              <a:t>drought</a:t>
            </a:r>
            <a:r>
              <a:rPr lang="en-US" altLang="en-US" dirty="0">
                <a:ea typeface="ＭＳ Ｐゴシック" pitchFamily="34" charset="-128"/>
              </a:rPr>
              <a:t> brought on by El Nino created devastating fires destroying 27,000 km</a:t>
            </a:r>
            <a:r>
              <a:rPr lang="en-US" altLang="en-US" baseline="30000" dirty="0">
                <a:ea typeface="ＭＳ Ｐゴシック" pitchFamily="34" charset="-128"/>
              </a:rPr>
              <a:t>2</a:t>
            </a:r>
            <a:r>
              <a:rPr lang="en-US" altLang="en-US" dirty="0">
                <a:ea typeface="ＭＳ Ｐゴシック" pitchFamily="34" charset="-128"/>
              </a:rPr>
              <a:t> of acreage.  In 1998 the same type of thing happened again when El Nino created a weak monsoon season – destroying many plant and animal species.  </a:t>
            </a:r>
          </a:p>
          <a:p>
            <a:pPr marL="0" lvl="1" defTabSz="914350">
              <a:defRPr/>
            </a:pPr>
            <a:endParaRPr lang="en-US" dirty="0"/>
          </a:p>
          <a:p>
            <a:pPr marL="0" lvl="1" defTabSz="914350">
              <a:defRPr/>
            </a:pPr>
            <a:r>
              <a:rPr lang="en-US" dirty="0"/>
              <a:t> </a:t>
            </a:r>
          </a:p>
        </p:txBody>
      </p:sp>
      <p:sp>
        <p:nvSpPr>
          <p:cNvPr id="4" name="Slide Number Placeholder 3"/>
          <p:cNvSpPr>
            <a:spLocks noGrp="1"/>
          </p:cNvSpPr>
          <p:nvPr>
            <p:ph type="sldNum" sz="quarter" idx="10"/>
          </p:nvPr>
        </p:nvSpPr>
        <p:spPr/>
        <p:txBody>
          <a:bodyPr/>
          <a:lstStyle/>
          <a:p>
            <a:fld id="{C21862AB-C33A-47D5-ACB7-AF8148FB688E}" type="slidenum">
              <a:rPr lang="en-US" smtClean="0"/>
              <a:pPr/>
              <a:t>58</a:t>
            </a:fld>
            <a:endParaRPr lang="en-US"/>
          </a:p>
        </p:txBody>
      </p:sp>
    </p:spTree>
    <p:extLst>
      <p:ext uri="{BB962C8B-B14F-4D97-AF65-F5344CB8AC3E}">
        <p14:creationId xmlns:p14="http://schemas.microsoft.com/office/powerpoint/2010/main" val="14145423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914350">
              <a:buFontTx/>
              <a:buNone/>
              <a:defRPr/>
            </a:pPr>
            <a:r>
              <a:rPr lang="en-US" b="1" dirty="0"/>
              <a:t>Key message:</a:t>
            </a:r>
          </a:p>
          <a:p>
            <a:pPr defTabSz="914350">
              <a:defRPr/>
            </a:pPr>
            <a:r>
              <a:rPr lang="en" kern="0" dirty="0">
                <a:solidFill>
                  <a:srgbClr val="000000"/>
                </a:solidFill>
                <a:latin typeface="Arial"/>
                <a:ea typeface="Arial"/>
                <a:cs typeface="Arial"/>
                <a:sym typeface="Arial"/>
                <a:rtl val="0"/>
              </a:rPr>
              <a:t>Differing responses lead to changes in species interactions and composition.</a:t>
            </a:r>
          </a:p>
          <a:p>
            <a:pPr marL="0" lvl="1" defTabSz="914350">
              <a:defRPr/>
            </a:pPr>
            <a:endParaRPr lang="en-US" dirty="0"/>
          </a:p>
          <a:p>
            <a:pPr marL="0" lvl="1" defTabSz="914350">
              <a:defRPr/>
            </a:pPr>
            <a:r>
              <a:rPr lang="en-US" dirty="0"/>
              <a:t>References: http://www.fws.gov/pacific/climatechange/meetings/coastal/pdf/sessiona/Halofsky%20Coastal%20CC%20SF%201-29-09.pdf</a:t>
            </a:r>
          </a:p>
          <a:p>
            <a:pPr defTabSz="914350">
              <a:defRPr/>
            </a:pPr>
            <a:endParaRPr lang="en" kern="0" dirty="0">
              <a:solidFill>
                <a:srgbClr val="000000"/>
              </a:solidFill>
              <a:latin typeface="Arial"/>
              <a:ea typeface="Arial"/>
              <a:cs typeface="Arial"/>
              <a:sym typeface="Arial"/>
              <a:rtl val="0"/>
            </a:endParaRPr>
          </a:p>
        </p:txBody>
      </p:sp>
      <p:sp>
        <p:nvSpPr>
          <p:cNvPr id="4" name="Slide Number Placeholder 3"/>
          <p:cNvSpPr>
            <a:spLocks noGrp="1"/>
          </p:cNvSpPr>
          <p:nvPr>
            <p:ph type="sldNum" sz="quarter" idx="10"/>
          </p:nvPr>
        </p:nvSpPr>
        <p:spPr/>
        <p:txBody>
          <a:bodyPr/>
          <a:lstStyle/>
          <a:p>
            <a:fld id="{C21862AB-C33A-47D5-ACB7-AF8148FB688E}" type="slidenum">
              <a:rPr lang="en-US" smtClean="0"/>
              <a:pPr/>
              <a:t>59</a:t>
            </a:fld>
            <a:endParaRPr lang="en-US"/>
          </a:p>
        </p:txBody>
      </p:sp>
    </p:spTree>
    <p:extLst>
      <p:ext uri="{BB962C8B-B14F-4D97-AF65-F5344CB8AC3E}">
        <p14:creationId xmlns:p14="http://schemas.microsoft.com/office/powerpoint/2010/main" val="30154194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 kern="0" dirty="0">
                <a:solidFill>
                  <a:srgbClr val="000000"/>
                </a:solidFill>
                <a:latin typeface="Arial"/>
                <a:ea typeface="Arial"/>
                <a:cs typeface="Arial"/>
                <a:sym typeface="Arial"/>
                <a:rtl val="0"/>
              </a:rPr>
              <a:t>Differing responses lead to changes in species interactions and composition.</a:t>
            </a:r>
            <a:endParaRPr lang="en-US" dirty="0"/>
          </a:p>
          <a:p>
            <a:pPr marL="0" lvl="1" indent="0" defTabSz="914350">
              <a:buFontTx/>
              <a:buNone/>
              <a:defRPr/>
            </a:pPr>
            <a:r>
              <a:rPr lang="en-US" b="1" dirty="0"/>
              <a:t>Key message:</a:t>
            </a:r>
          </a:p>
          <a:p>
            <a:pPr defTabSz="914350">
              <a:defRPr/>
            </a:pPr>
            <a:r>
              <a:rPr lang="en-US" b="1" dirty="0">
                <a:solidFill>
                  <a:srgbClr val="003399"/>
                </a:solidFill>
                <a:latin typeface="Nunito"/>
                <a:ea typeface="Nunito"/>
                <a:cs typeface="Nunito"/>
                <a:sym typeface="Nunito"/>
              </a:rPr>
              <a:t>Altered forest composition due to shifts in mast flowering / fruiting events (Whitmore 1998, Curran) and increased growth and abundance of lianas (Wright et al. 2004, Phillips et al. 2007)</a:t>
            </a:r>
          </a:p>
          <a:p>
            <a:pPr marL="0" lvl="1" defTabSz="914350">
              <a:defRPr/>
            </a:pPr>
            <a:endParaRPr lang="en-US" dirty="0"/>
          </a:p>
          <a:p>
            <a:pPr marL="0" lvl="1" defTabSz="914350">
              <a:defRPr/>
            </a:pPr>
            <a:r>
              <a:rPr lang="en-US" dirty="0"/>
              <a:t>References:</a:t>
            </a:r>
          </a:p>
          <a:p>
            <a:pPr marL="0" lvl="1" defTabSz="914350">
              <a:defRPr/>
            </a:pPr>
            <a:r>
              <a:rPr lang="en-US" sz="1200" dirty="0">
                <a:solidFill>
                  <a:schemeClr val="bg1"/>
                </a:solidFill>
              </a:rPr>
              <a:t>Ph</a:t>
            </a:r>
            <a:r>
              <a:rPr lang="en-US" sz="1200" baseline="0" dirty="0">
                <a:solidFill>
                  <a:schemeClr val="bg1"/>
                </a:solidFill>
              </a:rPr>
              <a:t>ot</a:t>
            </a:r>
            <a:r>
              <a:rPr lang="en-US" sz="1200" dirty="0">
                <a:solidFill>
                  <a:schemeClr val="bg1"/>
                </a:solidFill>
              </a:rPr>
              <a:t>o:</a:t>
            </a:r>
            <a:r>
              <a:rPr lang="en-US" sz="1200" baseline="0" dirty="0">
                <a:solidFill>
                  <a:schemeClr val="bg1"/>
                </a:solidFill>
              </a:rPr>
              <a:t> courtesy of Dr. </a:t>
            </a:r>
            <a:r>
              <a:rPr lang="en-US" sz="1200" dirty="0">
                <a:solidFill>
                  <a:schemeClr val="bg1"/>
                </a:solidFill>
              </a:rPr>
              <a:t>Geoffrey </a:t>
            </a:r>
            <a:r>
              <a:rPr lang="en-US" sz="1200" dirty="0" err="1">
                <a:solidFill>
                  <a:schemeClr val="bg1"/>
                </a:solidFill>
              </a:rPr>
              <a:t>Blate</a:t>
            </a:r>
            <a:r>
              <a:rPr lang="en-US" sz="1200" dirty="0">
                <a:solidFill>
                  <a:schemeClr val="bg1"/>
                </a:solidFill>
              </a:rPr>
              <a:t>, US </a:t>
            </a:r>
            <a:r>
              <a:rPr lang="en-US" sz="1200">
                <a:solidFill>
                  <a:schemeClr val="bg1"/>
                </a:solidFill>
              </a:rPr>
              <a:t>Forest</a:t>
            </a:r>
            <a:r>
              <a:rPr lang="en-US" sz="1200" baseline="0">
                <a:solidFill>
                  <a:schemeClr val="bg1"/>
                </a:solidFill>
              </a:rPr>
              <a:t> Service</a:t>
            </a:r>
            <a:endParaRPr lang="de-DE" dirty="0"/>
          </a:p>
          <a:p>
            <a:pPr marL="0" lvl="1" defTabSz="914350">
              <a:defRPr/>
            </a:pPr>
            <a:endParaRPr lang="en-US" dirty="0"/>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60</a:t>
            </a:fld>
            <a:endParaRPr lang="en-US"/>
          </a:p>
        </p:txBody>
      </p:sp>
    </p:spTree>
    <p:extLst>
      <p:ext uri="{BB962C8B-B14F-4D97-AF65-F5344CB8AC3E}">
        <p14:creationId xmlns:p14="http://schemas.microsoft.com/office/powerpoint/2010/main" val="40137728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References:  See presentation</a:t>
            </a:r>
            <a:r>
              <a:rPr lang="en-US" baseline="0" dirty="0"/>
              <a:t> “Climate change adaptation for forest ecosystems, Cambodia” by Geoff </a:t>
            </a:r>
            <a:r>
              <a:rPr lang="en-US" baseline="0" dirty="0" err="1"/>
              <a:t>Blate</a:t>
            </a:r>
            <a:endParaRPr lang="en-US" dirty="0"/>
          </a:p>
          <a:p>
            <a:pPr marL="0" lvl="1" defTabSz="914350">
              <a:defRPr/>
            </a:pPr>
            <a:endParaRPr lang="en-US" dirty="0"/>
          </a:p>
          <a:p>
            <a:pPr marL="0" lvl="1" indent="0" defTabSz="914350">
              <a:buFontTx/>
              <a:buNone/>
              <a:defRPr/>
            </a:pPr>
            <a:r>
              <a:rPr lang="en-US" b="1" dirty="0"/>
              <a:t>Key message:</a:t>
            </a:r>
          </a:p>
          <a:p>
            <a:pPr eaLnBrk="1" hangingPunct="1"/>
            <a:r>
              <a:rPr lang="en-GB" dirty="0">
                <a:latin typeface="Arial" charset="0"/>
              </a:rPr>
              <a:t>Over the past 20 years, the intensity and geographic spread of forest fires has increased, causing significant economic damage.</a:t>
            </a:r>
          </a:p>
          <a:p>
            <a:pPr eaLnBrk="1" hangingPunct="1"/>
            <a:r>
              <a:rPr lang="en-GB" dirty="0">
                <a:latin typeface="Arial" charset="0"/>
              </a:rPr>
              <a:t>Endemic flora and fauna have been disappearing in Southeast Asia due to shifting rainfall patterns and climate-related pest infestation and disease.</a:t>
            </a:r>
          </a:p>
          <a:p>
            <a:pPr eaLnBrk="1" hangingPunct="1"/>
            <a:r>
              <a:rPr lang="en-GB" dirty="0">
                <a:latin typeface="Arial" charset="0"/>
              </a:rPr>
              <a:t>Climate change could trigger the replacement of subtropical moist forests by tropical dry forests in some parts of Southeast Asia.</a:t>
            </a:r>
          </a:p>
          <a:p>
            <a:pPr eaLnBrk="1" hangingPunct="1"/>
            <a:endParaRPr lang="en-GB" dirty="0">
              <a:latin typeface="Arial" charset="0"/>
            </a:endParaRPr>
          </a:p>
          <a:p>
            <a:pPr eaLnBrk="1" hangingPunct="1"/>
            <a:r>
              <a:rPr lang="en-GB" dirty="0">
                <a:latin typeface="Arial" charset="0"/>
              </a:rPr>
              <a:t>If asked why deciduous trees will replace evergreen, you could just say that they’re typically more drought tolerant. </a:t>
            </a:r>
          </a:p>
          <a:p>
            <a:endParaRPr lang="en-US" dirty="0"/>
          </a:p>
          <a:p>
            <a:pPr marL="0" lvl="1" defTabSz="914350">
              <a:defRPr/>
            </a:pPr>
            <a:r>
              <a:rPr lang="en-US" dirty="0"/>
              <a:t>References:</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61</a:t>
            </a:fld>
            <a:endParaRPr lang="en-US"/>
          </a:p>
        </p:txBody>
      </p:sp>
    </p:spTree>
    <p:extLst>
      <p:ext uri="{BB962C8B-B14F-4D97-AF65-F5344CB8AC3E}">
        <p14:creationId xmlns:p14="http://schemas.microsoft.com/office/powerpoint/2010/main" val="483305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b="1" dirty="0"/>
              <a:t>Key Message:</a:t>
            </a:r>
            <a:r>
              <a:rPr lang="en-US" baseline="0" dirty="0"/>
              <a:t> </a:t>
            </a:r>
            <a:r>
              <a:rPr lang="en-US" dirty="0"/>
              <a:t> Ask</a:t>
            </a:r>
            <a:r>
              <a:rPr lang="en-US" baseline="0" dirty="0"/>
              <a:t> the audience why it is important to focus on vegetation to understand ecosystem change.  There are many reasons!</a:t>
            </a:r>
            <a:endParaRPr lang="en-US" dirty="0"/>
          </a:p>
          <a:p>
            <a:pPr marL="0" lvl="1" defTabSz="914350">
              <a:defRPr/>
            </a:pPr>
            <a:endParaRPr lang="en-US" dirty="0"/>
          </a:p>
          <a:p>
            <a:pPr marL="0" lvl="1" defTabSz="914350">
              <a:defRPr/>
            </a:pPr>
            <a:r>
              <a:rPr lang="en-US" dirty="0"/>
              <a:t>References: http://ekosistem-ekologi.blogspot.com/2013_02_01_archive.html</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8</a:t>
            </a:fld>
            <a:endParaRPr lang="en-US" dirty="0"/>
          </a:p>
        </p:txBody>
      </p:sp>
    </p:spTree>
    <p:extLst>
      <p:ext uri="{BB962C8B-B14F-4D97-AF65-F5344CB8AC3E}">
        <p14:creationId xmlns:p14="http://schemas.microsoft.com/office/powerpoint/2010/main" val="2510343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kern="0" dirty="0">
                <a:solidFill>
                  <a:srgbClr val="CC0000"/>
                </a:solidFill>
                <a:ea typeface="Calibri"/>
                <a:cs typeface="Calibri"/>
                <a:sym typeface="Calibri"/>
                <a:rtl val="0"/>
              </a:rPr>
              <a:t>Faster drying of seasonal wetlands may impact entire food webs</a:t>
            </a:r>
            <a:endParaRPr lang="en-US" b="0" dirty="0"/>
          </a:p>
          <a:p>
            <a:pPr marL="0" lvl="1" defTabSz="914350">
              <a:defRPr/>
            </a:pPr>
            <a:endParaRPr lang="en-US" dirty="0"/>
          </a:p>
          <a:p>
            <a:pPr marL="0" lvl="1" indent="0" defTabSz="914350">
              <a:buFontTx/>
              <a:buNone/>
              <a:defRPr/>
            </a:pPr>
            <a:r>
              <a:rPr lang="en-US" b="1" dirty="0"/>
              <a:t>Key message:</a:t>
            </a:r>
          </a:p>
          <a:p>
            <a:pPr rtl="0"/>
            <a:r>
              <a:rPr lang="en-US" dirty="0"/>
              <a:t>The increased occurrence of drought events leaves the cloud forests periodically extremely vulnerable to fire. Forest fires occur typically due to intentional (arson) or unintentional (agricultural burning) sources and are on the rise due to increasing land use pressure at lower elevations.</a:t>
            </a:r>
            <a:endParaRPr lang="en-US" b="0" dirty="0">
              <a:effectLst/>
            </a:endParaRPr>
          </a:p>
          <a:p>
            <a:pPr rtl="0"/>
            <a:r>
              <a:rPr lang="en-US" dirty="0"/>
              <a:t>With this increased frequency we speculate that the system will have less and less capacity to recuperate after a disturbance event.</a:t>
            </a:r>
            <a:endParaRPr lang="en-US" b="0" dirty="0">
              <a:effectLst/>
            </a:endParaRPr>
          </a:p>
          <a:p>
            <a:pPr rtl="0"/>
            <a:r>
              <a:rPr lang="en-US" dirty="0"/>
              <a:t>Along with changing average climate conditions this may result in the passing of critical tipping points and lead to swift changes in vegetation complexes and fire ecology. E.g. switch from Montane Cloud Forest to Pine</a:t>
            </a:r>
            <a:endParaRPr lang="en-US" b="0" dirty="0">
              <a:effectLst/>
            </a:endParaRPr>
          </a:p>
          <a:p>
            <a:pPr rtl="0"/>
            <a:br>
              <a:rPr lang="en-US" b="0" dirty="0">
                <a:effectLst/>
              </a:rPr>
            </a:br>
            <a:r>
              <a:rPr lang="en-US" dirty="0"/>
              <a:t>Additional stresses could result from regional climate change related to large scale deforestation and land use change at lower elevations. </a:t>
            </a:r>
            <a:endParaRPr lang="en-US" b="0" dirty="0">
              <a:effectLst/>
            </a:endParaRPr>
          </a:p>
          <a:p>
            <a:pPr rtl="0"/>
            <a:br>
              <a:rPr lang="en-US" b="0" dirty="0">
                <a:effectLst/>
              </a:rPr>
            </a:br>
            <a:r>
              <a:rPr lang="en-US" b="1" u="sng" dirty="0"/>
              <a:t>Fire is not entirely uncommon in most cloud forests</a:t>
            </a:r>
            <a:endParaRPr lang="en-US" b="0" dirty="0">
              <a:effectLst/>
            </a:endParaRPr>
          </a:p>
          <a:p>
            <a:pPr rtl="0"/>
            <a:r>
              <a:rPr lang="en-US" b="1" u="sng" dirty="0"/>
              <a:t>The revisit times we are witnessing now due to encroachment are several orders of magnitude higher than historically witnessed</a:t>
            </a:r>
            <a:endParaRPr lang="en-US" b="0" dirty="0">
              <a:effectLst/>
            </a:endParaRPr>
          </a:p>
          <a:p>
            <a:pPr rtl="0"/>
            <a:r>
              <a:rPr lang="en-US" b="1" u="sng" dirty="0"/>
              <a:t>Regeneration requires decades to centuries</a:t>
            </a:r>
            <a:endParaRPr lang="en-US" b="0" dirty="0">
              <a:effectLst/>
            </a:endParaRPr>
          </a:p>
          <a:p>
            <a:pPr rtl="0"/>
            <a:r>
              <a:rPr lang="en-US" b="1" u="sng" dirty="0"/>
              <a:t>El </a:t>
            </a:r>
            <a:r>
              <a:rPr lang="en-US" b="1" u="sng" dirty="0" err="1"/>
              <a:t>Niños</a:t>
            </a:r>
            <a:r>
              <a:rPr lang="en-US" b="1" u="sng" dirty="0"/>
              <a:t> increasing in frequency and intensity</a:t>
            </a:r>
            <a:endParaRPr lang="en-US" b="0" dirty="0">
              <a:effectLst/>
            </a:endParaRPr>
          </a:p>
          <a:p>
            <a:pPr marL="0" lvl="1" defTabSz="914350">
              <a:defRPr/>
            </a:pPr>
            <a:br>
              <a:rPr lang="en-US" b="0" dirty="0">
                <a:effectLst/>
              </a:rPr>
            </a:br>
            <a:r>
              <a:rPr lang="en-US" dirty="0"/>
              <a:t>References:</a:t>
            </a:r>
          </a:p>
          <a:p>
            <a:pPr marL="0" lvl="1" defTabSz="914350">
              <a:defRPr/>
            </a:pPr>
            <a:r>
              <a:rPr lang="en-US" dirty="0"/>
              <a:t>http://www.globalwildlife.org/images/uploads/projects/Melaleuca_blackwater.jpg</a:t>
            </a:r>
          </a:p>
          <a:p>
            <a:pPr marL="0" lvl="1" defTabSz="914350">
              <a:defRPr/>
            </a:pPr>
            <a:r>
              <a:rPr lang="en-US" dirty="0"/>
              <a:t>http://wwf.panda.org/who_we_are/wwf_offices/laos/solutions/</a:t>
            </a:r>
          </a:p>
          <a:p>
            <a:pPr marL="0" lvl="1" defTabSz="914350">
              <a:defRPr/>
            </a:pPr>
            <a:r>
              <a:rPr lang="en-US" dirty="0"/>
              <a:t>http://www.davidlongstreath.com/users/DavidLongstreath15077/images/DavidLongstreath150771791541.jpg</a:t>
            </a:r>
          </a:p>
          <a:p>
            <a:pPr marL="0" lvl="1" defTabSz="914350">
              <a:defRPr/>
            </a:pPr>
            <a:r>
              <a:rPr lang="en-US" dirty="0"/>
              <a:t>http://mongabay-images.s3.amazonaws.com/13/0318wetlands.jpg</a:t>
            </a:r>
          </a:p>
          <a:p>
            <a:pPr marL="0" lvl="1" defTabSz="914350">
              <a:defRPr/>
            </a:pPr>
            <a:r>
              <a:rPr lang="en-US" dirty="0"/>
              <a:t>http://www.voanews.com/content/at-india-tiger-reserves-tournism-help-conservation-effort/1598900.html</a:t>
            </a:r>
          </a:p>
          <a:p>
            <a:r>
              <a:rPr lang="en-US" dirty="0"/>
              <a:t>http://upload.wikimedia.org/wikipedia/commons/b/b7/White-tailed_deer.jpg</a:t>
            </a:r>
          </a:p>
          <a:p>
            <a:r>
              <a:rPr lang="en-US" dirty="0"/>
              <a:t>http://travelinglight.travellerspoint.com/s21/</a:t>
            </a:r>
          </a:p>
        </p:txBody>
      </p:sp>
      <p:sp>
        <p:nvSpPr>
          <p:cNvPr id="4" name="Slide Number Placeholder 3"/>
          <p:cNvSpPr>
            <a:spLocks noGrp="1"/>
          </p:cNvSpPr>
          <p:nvPr>
            <p:ph type="sldNum" sz="quarter" idx="10"/>
          </p:nvPr>
        </p:nvSpPr>
        <p:spPr/>
        <p:txBody>
          <a:bodyPr/>
          <a:lstStyle/>
          <a:p>
            <a:fld id="{C21862AB-C33A-47D5-ACB7-AF8148FB688E}" type="slidenum">
              <a:rPr lang="en-US" smtClean="0"/>
              <a:pPr/>
              <a:t>62</a:t>
            </a:fld>
            <a:endParaRPr lang="en-US"/>
          </a:p>
        </p:txBody>
      </p:sp>
    </p:spTree>
    <p:extLst>
      <p:ext uri="{BB962C8B-B14F-4D97-AF65-F5344CB8AC3E}">
        <p14:creationId xmlns:p14="http://schemas.microsoft.com/office/powerpoint/2010/main" val="4114731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Drought</a:t>
            </a:r>
            <a:r>
              <a:rPr lang="en-US" baseline="0" dirty="0"/>
              <a:t> and heat stress brought on by climate change are threatening the health on Amazon rain forests.  There is some evidence of increasing tree mortality due to drought and heat stress globally (Allen et al. 2010).  </a:t>
            </a:r>
            <a:endParaRPr lang="en-US" dirty="0"/>
          </a:p>
          <a:p>
            <a:pPr marL="0" lvl="1" indent="0" defTabSz="914350">
              <a:buFontTx/>
              <a:buNone/>
              <a:defRPr/>
            </a:pPr>
            <a:r>
              <a:rPr lang="en-US" b="1" dirty="0"/>
              <a:t>Key message:</a:t>
            </a:r>
          </a:p>
          <a:p>
            <a:pPr>
              <a:buNone/>
            </a:pPr>
            <a:r>
              <a:rPr lang="en-US" dirty="0">
                <a:solidFill>
                  <a:schemeClr val="dk1"/>
                </a:solidFill>
                <a:ea typeface="Calibri"/>
                <a:cs typeface="Calibri"/>
                <a:sym typeface="Calibri"/>
              </a:rPr>
              <a:t>At left, the extent of the 2005 mega-drought in the western Amazon rainforests during the summer months of June, July and August as measured by NASA satellites. The most impacted areas are shown in shades of red and yellow. The circled area in the right panel shows the extent of the forests that experienced slow recovery from the 2005 drought, with areas in red and yellow shades experiencing the slowest recovery. Image credit: NASA/JPL-Caltech/GSFC</a:t>
            </a:r>
          </a:p>
          <a:p>
            <a:endParaRPr lang="en-US" dirty="0">
              <a:solidFill>
                <a:schemeClr val="dk1"/>
              </a:solidFill>
              <a:ea typeface="Calibri"/>
              <a:cs typeface="Calibri"/>
              <a:sym typeface="Calibri"/>
            </a:endParaRPr>
          </a:p>
          <a:p>
            <a:pPr>
              <a:buNone/>
            </a:pPr>
            <a:r>
              <a:rPr lang="en-US" b="1" dirty="0"/>
              <a:t>related to higher temperatures in the tropical Atlantic </a:t>
            </a:r>
          </a:p>
          <a:p>
            <a:endParaRPr lang="en-US" b="1" dirty="0"/>
          </a:p>
          <a:p>
            <a:pPr>
              <a:buNone/>
            </a:pPr>
            <a:r>
              <a:rPr lang="en-US" dirty="0">
                <a:solidFill>
                  <a:schemeClr val="dk1"/>
                </a:solidFill>
                <a:ea typeface="Calibri"/>
                <a:cs typeface="Calibri"/>
                <a:sym typeface="Calibri"/>
              </a:rPr>
              <a:t>Spatial extent and severity of the 2005 Amazonian drought based on forest canopy water stress (measured by seasonal [JAS] standardized anomaly of QSCAT backscatter data). Courtesy of Saatchi et al 2012. </a:t>
            </a:r>
          </a:p>
          <a:p>
            <a:pPr>
              <a:buNone/>
            </a:pPr>
            <a:r>
              <a:rPr lang="en-US" dirty="0">
                <a:solidFill>
                  <a:schemeClr val="dk1"/>
                </a:solidFill>
                <a:ea typeface="Calibri"/>
                <a:cs typeface="Calibri"/>
                <a:sym typeface="Calibri"/>
              </a:rPr>
              <a:t>Read more at </a:t>
            </a:r>
            <a:r>
              <a:rPr lang="en-US" u="sng" dirty="0">
                <a:solidFill>
                  <a:schemeClr val="hlink"/>
                </a:solidFill>
                <a:ea typeface="Calibri"/>
                <a:cs typeface="Calibri"/>
                <a:sym typeface="Calibri"/>
              </a:rPr>
              <a:t>http://news.mongabay.com/2012/1224-amazon-drought-persistence.html#VF3mPiQKZhQhWd14.99</a:t>
            </a:r>
          </a:p>
          <a:p>
            <a:pPr>
              <a:buNone/>
            </a:pPr>
            <a:endParaRPr lang="en-US" dirty="0">
              <a:solidFill>
                <a:schemeClr val="dk1"/>
              </a:solidFill>
              <a:ea typeface="Calibri"/>
              <a:cs typeface="Calibri"/>
              <a:sym typeface="Calibri"/>
            </a:endParaRPr>
          </a:p>
          <a:p>
            <a:pPr>
              <a:buNone/>
            </a:pPr>
            <a:r>
              <a:rPr lang="en-US" dirty="0">
                <a:solidFill>
                  <a:schemeClr val="dk1"/>
                </a:solidFill>
                <a:ea typeface="Calibri"/>
                <a:cs typeface="Calibri"/>
                <a:sym typeface="Calibri"/>
              </a:rPr>
              <a:t>The research is based on analysis of rainfall observations and satellite data that measures characteristics of the forest, including water content in leaves and the overall structure of the canopy. The scientists, led by </a:t>
            </a:r>
            <a:r>
              <a:rPr lang="en-US" dirty="0" err="1">
                <a:solidFill>
                  <a:schemeClr val="dk1"/>
                </a:solidFill>
                <a:ea typeface="Calibri"/>
                <a:cs typeface="Calibri"/>
                <a:sym typeface="Calibri"/>
              </a:rPr>
              <a:t>Sassan</a:t>
            </a:r>
            <a:r>
              <a:rPr lang="en-US" dirty="0">
                <a:solidFill>
                  <a:schemeClr val="dk1"/>
                </a:solidFill>
                <a:ea typeface="Calibri"/>
                <a:cs typeface="Calibri"/>
                <a:sym typeface="Calibri"/>
              </a:rPr>
              <a:t> Saatchi of Caltech, looked at the response of the rainforest to the 2005 drought, which was the worst Amazon drought on record at the time.</a:t>
            </a:r>
          </a:p>
          <a:p>
            <a:endParaRPr lang="en-US" dirty="0">
              <a:solidFill>
                <a:schemeClr val="dk1"/>
              </a:solidFill>
              <a:ea typeface="Calibri"/>
              <a:cs typeface="Calibri"/>
              <a:sym typeface="Calibri"/>
            </a:endParaRPr>
          </a:p>
          <a:p>
            <a:pPr>
              <a:buNone/>
            </a:pPr>
            <a:r>
              <a:rPr lang="en-US" dirty="0">
                <a:solidFill>
                  <a:schemeClr val="dk1"/>
                </a:solidFill>
                <a:ea typeface="Calibri"/>
                <a:cs typeface="Calibri"/>
                <a:sym typeface="Calibri"/>
              </a:rPr>
              <a:t>They found that more than 70 million hectares of forest in the western Amazon — a region that is generally viewed as less vulnerable to drought than other parts of the Amazon — "experienced a strong water deficit during the dry season of 2005 and a closely corresponding decline in canopy structure and moisture". Surprisingly the drought's impact was evident for more than four years after the drought, with lower canopy moisture and density persisting until the 2010 drought, which was even worse than the 2005 event.</a:t>
            </a:r>
          </a:p>
          <a:p>
            <a:endParaRPr lang="en-US" dirty="0">
              <a:solidFill>
                <a:schemeClr val="dk1"/>
              </a:solidFill>
              <a:ea typeface="Calibri"/>
              <a:cs typeface="Calibri"/>
              <a:sym typeface="Calibri"/>
            </a:endParaRPr>
          </a:p>
          <a:p>
            <a:pPr>
              <a:buNone/>
            </a:pPr>
            <a:r>
              <a:rPr lang="en-US" dirty="0">
                <a:solidFill>
                  <a:schemeClr val="dk1"/>
                </a:solidFill>
                <a:ea typeface="Calibri"/>
                <a:cs typeface="Calibri"/>
                <a:sym typeface="Calibri"/>
              </a:rPr>
              <a:t>The findings lend credence to troubling concerns about the future of the Amazon forest, which appears to be experiencing an uptick in drought conditions due to rising temperatures in the tropical Atlantic.</a:t>
            </a:r>
          </a:p>
          <a:p>
            <a:endParaRPr lang="en-US" dirty="0">
              <a:solidFill>
                <a:schemeClr val="dk1"/>
              </a:solidFill>
              <a:ea typeface="Calibri"/>
              <a:cs typeface="Calibri"/>
              <a:sym typeface="Calibri"/>
            </a:endParaRPr>
          </a:p>
          <a:p>
            <a:pPr>
              <a:buNone/>
            </a:pPr>
            <a:r>
              <a:rPr lang="en-US" dirty="0">
                <a:solidFill>
                  <a:schemeClr val="dk1"/>
                </a:solidFill>
                <a:ea typeface="Calibri"/>
                <a:cs typeface="Calibri"/>
                <a:sym typeface="Calibri"/>
              </a:rPr>
              <a:t>"If droughts continue to occur at 5–10-year frequency, or increase in </a:t>
            </a:r>
            <a:r>
              <a:rPr lang="en-US" dirty="0" err="1">
                <a:solidFill>
                  <a:schemeClr val="dk1"/>
                </a:solidFill>
                <a:ea typeface="Calibri"/>
                <a:cs typeface="Calibri"/>
                <a:sym typeface="Calibri"/>
              </a:rPr>
              <a:t>frequency,large</a:t>
            </a:r>
            <a:r>
              <a:rPr lang="en-US" dirty="0">
                <a:solidFill>
                  <a:schemeClr val="dk1"/>
                </a:solidFill>
                <a:ea typeface="Calibri"/>
                <a:cs typeface="Calibri"/>
                <a:sym typeface="Calibri"/>
              </a:rPr>
              <a:t> areas of Amazonian forest canopy likely will be exposed to the persistent effect of droughts and the slow recovery of forest canopy structure and function," write the authors. "In particular, areas of south and western Amazonia have been shown to be affected severely by increasing rainfall variability in the past decade, suggesting that this region may be witnessing the first signs of potential large-scale degradation of Amazonian rainforest from climate change.”</a:t>
            </a:r>
          </a:p>
          <a:p>
            <a:endParaRPr lang="en-US" dirty="0">
              <a:solidFill>
                <a:schemeClr val="dk1"/>
              </a:solidFill>
              <a:ea typeface="Calibri"/>
              <a:cs typeface="Calibri"/>
              <a:sym typeface="Calibri"/>
            </a:endParaRPr>
          </a:p>
          <a:p>
            <a:pPr>
              <a:buNone/>
            </a:pPr>
            <a:r>
              <a:rPr lang="en-US" dirty="0">
                <a:solidFill>
                  <a:schemeClr val="dk1"/>
                </a:solidFill>
                <a:ea typeface="Calibri"/>
                <a:cs typeface="Calibri"/>
                <a:sym typeface="Calibri"/>
              </a:rPr>
              <a:t>The results add to the growing body of evidence that the Amazon may be vulnerable to a "tipping point" where the ecosystem could shift from closed-canopy rainforest to more open woodlands and savannas should current warming and deforestation trends continue. Other researchers have warned about the dangers of interacting threats to the Amazon, which could drive a feedback loop leading to increased forest conversion, fire, and drought in the region.</a:t>
            </a:r>
          </a:p>
          <a:p>
            <a:pPr>
              <a:buNone/>
            </a:pPr>
            <a:endParaRPr lang="en-US" dirty="0">
              <a:solidFill>
                <a:schemeClr val="dk1"/>
              </a:solidFill>
              <a:ea typeface="Calibri"/>
              <a:cs typeface="Calibri"/>
              <a:sym typeface="Calibri"/>
            </a:endParaRPr>
          </a:p>
          <a:p>
            <a:pPr>
              <a:spcBef>
                <a:spcPts val="1178"/>
              </a:spcBef>
              <a:spcAft>
                <a:spcPts val="1178"/>
              </a:spcAft>
            </a:pPr>
            <a:r>
              <a:rPr lang="en-US" dirty="0"/>
              <a:t>Allen et al. (2010) provides other examples of recent drought and heat induced tree mortality around the globe. </a:t>
            </a:r>
          </a:p>
          <a:p>
            <a:endParaRPr lang="en-US" dirty="0"/>
          </a:p>
          <a:p>
            <a:pPr marL="0" lvl="1" defTabSz="914350">
              <a:defRPr/>
            </a:pPr>
            <a:r>
              <a:rPr lang="en-US" dirty="0"/>
              <a:t>References:</a:t>
            </a:r>
          </a:p>
          <a:p>
            <a:pPr defTabSz="914350">
              <a:defRPr/>
            </a:pPr>
            <a:r>
              <a:rPr lang="en-US" dirty="0" err="1">
                <a:solidFill>
                  <a:schemeClr val="dk1"/>
                </a:solidFill>
                <a:ea typeface="Calibri"/>
                <a:cs typeface="Calibri"/>
                <a:sym typeface="Calibri"/>
              </a:rPr>
              <a:t>Sassan</a:t>
            </a:r>
            <a:r>
              <a:rPr lang="en-US" dirty="0">
                <a:solidFill>
                  <a:schemeClr val="dk1"/>
                </a:solidFill>
                <a:ea typeface="Calibri"/>
                <a:cs typeface="Calibri"/>
                <a:sym typeface="Calibri"/>
              </a:rPr>
              <a:t> Saatchi et al. “Persistent effects of a severe drought on Amazonian forest canopy”. PNAS Dec 28, 2012 http://www.pnas.org/cgi/doi/10.1073/pnas.1204651110</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63</a:t>
            </a:fld>
            <a:endParaRPr lang="en-US"/>
          </a:p>
        </p:txBody>
      </p:sp>
    </p:spTree>
    <p:extLst>
      <p:ext uri="{BB962C8B-B14F-4D97-AF65-F5344CB8AC3E}">
        <p14:creationId xmlns:p14="http://schemas.microsoft.com/office/powerpoint/2010/main" val="41078719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Despite some weaknesses, models are very powerful tools to represent natural processes. Often models are the only means we have to extrapolate to large spatial scales or predict the future. </a:t>
            </a:r>
          </a:p>
          <a:p>
            <a:pPr marL="0" lvl="1" defTabSz="914350">
              <a:defRPr/>
            </a:pPr>
            <a:endParaRPr lang="en-US" dirty="0"/>
          </a:p>
          <a:p>
            <a:pPr marL="0" lvl="1" indent="0" defTabSz="914350">
              <a:buFontTx/>
              <a:buNone/>
              <a:defRPr/>
            </a:pPr>
            <a:r>
              <a:rPr lang="en-US" b="1" dirty="0"/>
              <a:t>Key message:</a:t>
            </a:r>
          </a:p>
          <a:p>
            <a:pPr marL="0" lvl="1" defTabSz="914350">
              <a:defRPr/>
            </a:pPr>
            <a:r>
              <a:rPr lang="en-US" dirty="0"/>
              <a:t>The graphic describes the structure of a dynamic vegetation model </a:t>
            </a:r>
          </a:p>
          <a:p>
            <a:pPr marL="0" lvl="1" defTabSz="914350">
              <a:defRPr/>
            </a:pPr>
            <a:endParaRPr lang="en-US" dirty="0"/>
          </a:p>
          <a:p>
            <a:pPr marL="0" lvl="1" defTabSz="914350">
              <a:defRPr/>
            </a:pPr>
            <a:r>
              <a:rPr lang="en-US" dirty="0"/>
              <a:t>References:</a:t>
            </a:r>
          </a:p>
          <a:p>
            <a:r>
              <a:rPr lang="en-US" altLang="en-US" b="0" dirty="0">
                <a:solidFill>
                  <a:schemeClr val="tx1"/>
                </a:solidFill>
              </a:rPr>
              <a:t>http://www.ctcd.group.shef.ac.uk/science/vegmodels/part2.html</a:t>
            </a:r>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64</a:t>
            </a:fld>
            <a:endParaRPr lang="en-US"/>
          </a:p>
        </p:txBody>
      </p:sp>
    </p:spTree>
    <p:extLst>
      <p:ext uri="{BB962C8B-B14F-4D97-AF65-F5344CB8AC3E}">
        <p14:creationId xmlns:p14="http://schemas.microsoft.com/office/powerpoint/2010/main" val="3107551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Notes:</a:t>
            </a:r>
          </a:p>
          <a:p>
            <a:pPr marL="0" lvl="1" defTabSz="914350">
              <a:defRPr/>
            </a:pPr>
            <a:r>
              <a:rPr lang="en-US" dirty="0"/>
              <a:t>References:</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65</a:t>
            </a:fld>
            <a:endParaRPr lang="en-US"/>
          </a:p>
        </p:txBody>
      </p:sp>
    </p:spTree>
    <p:extLst>
      <p:ext uri="{BB962C8B-B14F-4D97-AF65-F5344CB8AC3E}">
        <p14:creationId xmlns:p14="http://schemas.microsoft.com/office/powerpoint/2010/main" val="4930843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a:sym typeface="Calibri"/>
              </a:rPr>
              <a:t>Most commonly-used models</a:t>
            </a:r>
          </a:p>
          <a:p>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66</a:t>
            </a:fld>
            <a:endParaRPr lang="en-US"/>
          </a:p>
        </p:txBody>
      </p:sp>
    </p:spTree>
    <p:extLst>
      <p:ext uri="{BB962C8B-B14F-4D97-AF65-F5344CB8AC3E}">
        <p14:creationId xmlns:p14="http://schemas.microsoft.com/office/powerpoint/2010/main" val="16704115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914350">
              <a:buFontTx/>
              <a:buNone/>
              <a:defRPr/>
            </a:pPr>
            <a:r>
              <a:rPr lang="en-US" b="1" dirty="0"/>
              <a:t>Key message:</a:t>
            </a:r>
          </a:p>
          <a:p>
            <a:pPr marL="0" lvl="1" defTabSz="914350">
              <a:defRPr/>
            </a:pPr>
            <a:r>
              <a:rPr lang="en-US" kern="0" dirty="0">
                <a:solidFill>
                  <a:srgbClr val="000000"/>
                </a:solidFill>
                <a:latin typeface="Arial"/>
                <a:cs typeface="Arial"/>
                <a:sym typeface="Arial"/>
                <a:rtl val="0"/>
              </a:rPr>
              <a:t>Read more at: http://phys.org/news188591033.html#jCp</a:t>
            </a:r>
          </a:p>
          <a:p>
            <a:pPr marL="0" lvl="1" defTabSz="914350">
              <a:defRPr/>
            </a:pPr>
            <a:endParaRPr lang="en-US" dirty="0"/>
          </a:p>
          <a:p>
            <a:pPr marL="0" lvl="1" defTabSz="914350">
              <a:defRPr/>
            </a:pPr>
            <a:r>
              <a:rPr lang="en-US" dirty="0"/>
              <a:t>References:</a:t>
            </a:r>
            <a:endParaRPr lang="en-GB" b="1" kern="0" dirty="0">
              <a:latin typeface="Arial" charset="0"/>
              <a:sym typeface="Arial"/>
              <a:rtl val="0"/>
            </a:endParaRPr>
          </a:p>
          <a:p>
            <a:pPr defTabSz="914350">
              <a:defRPr/>
            </a:pPr>
            <a:r>
              <a:rPr lang="en-GB" b="0" kern="0" dirty="0" err="1">
                <a:latin typeface="Arial" charset="0"/>
                <a:sym typeface="Arial"/>
                <a:rtl val="0"/>
              </a:rPr>
              <a:t>Sommer</a:t>
            </a:r>
            <a:r>
              <a:rPr lang="en-GB" b="0" kern="0" dirty="0">
                <a:latin typeface="Arial" charset="0"/>
                <a:sym typeface="Arial"/>
                <a:rtl val="0"/>
              </a:rPr>
              <a:t> J H et al. Proc. R. Soc. B doi:10.1098/rspb.2010.0120</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67</a:t>
            </a:fld>
            <a:endParaRPr lang="en-US"/>
          </a:p>
        </p:txBody>
      </p:sp>
    </p:spTree>
    <p:extLst>
      <p:ext uri="{BB962C8B-B14F-4D97-AF65-F5344CB8AC3E}">
        <p14:creationId xmlns:p14="http://schemas.microsoft.com/office/powerpoint/2010/main" val="27413361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 </a:t>
            </a:r>
            <a:r>
              <a:rPr lang="en-US" b="1" dirty="0"/>
              <a:t>Key message:</a:t>
            </a:r>
          </a:p>
          <a:p>
            <a:r>
              <a:rPr lang="en-US" dirty="0"/>
              <a:t>The fraction</a:t>
            </a:r>
            <a:r>
              <a:rPr lang="en-US" baseline="0" dirty="0"/>
              <a:t> of global land surface threatened by severe ecosystem change increases substantially beyond a 2° increase in global mean temperature above pre-industrial levels according to climate and vegetation models.</a:t>
            </a:r>
            <a:endParaRPr lang="en-US" dirty="0"/>
          </a:p>
          <a:p>
            <a:r>
              <a:rPr lang="en-US" b="1" dirty="0"/>
              <a:t>Figure caption</a:t>
            </a:r>
            <a:r>
              <a:rPr lang="en-US" dirty="0"/>
              <a:t>: Figure 6.5</a:t>
            </a:r>
            <a:r>
              <a:rPr lang="en-US" baseline="0" dirty="0"/>
              <a:t> Fraction of land surface at risk of severe ecosystem change as a function of global mean temperature change for all ecosystems, global climate models, and emissions scenarios (the colors represent the different ecosystems models, which are also horizontally separated for clarity.  Results are collated in unit-degree bins, where the temperature for a given year is the average over a 30-year window centered on that year.  A black horizontal line denotes the median in each bin.  The grey boxes span the 25</a:t>
            </a:r>
            <a:r>
              <a:rPr lang="en-US" baseline="30000" dirty="0"/>
              <a:t>th</a:t>
            </a:r>
            <a:r>
              <a:rPr lang="en-US" baseline="0" dirty="0"/>
              <a:t> and 75</a:t>
            </a:r>
            <a:r>
              <a:rPr lang="en-US" baseline="30000" dirty="0"/>
              <a:t>th</a:t>
            </a:r>
            <a:r>
              <a:rPr lang="en-US" baseline="0" dirty="0"/>
              <a:t> percentiles across the entire ensemble.  The short, horizontal stripes represent individual (annual) data points; the curves connect the mean value per ecosystem model in each bin.  The solid (dashed) curves are for models with (without) dynamic vegetation composition changes.  It is important to note that changes are compared to the present baseline.</a:t>
            </a:r>
          </a:p>
          <a:p>
            <a:endParaRPr lang="en-US" baseline="0" dirty="0"/>
          </a:p>
          <a:p>
            <a:r>
              <a:rPr lang="en-US" baseline="0" dirty="0"/>
              <a:t>References:</a:t>
            </a:r>
          </a:p>
          <a:p>
            <a:r>
              <a:rPr lang="en-US" baseline="0" dirty="0"/>
              <a:t>http://documents.worldbank.org/curated/en/2013/06/17862361/turn-down-heat-climate-extremes-regional-impacts-case-resilience-full-report</a:t>
            </a:r>
          </a:p>
        </p:txBody>
      </p:sp>
      <p:sp>
        <p:nvSpPr>
          <p:cNvPr id="4" name="Slide Number Placeholder 3"/>
          <p:cNvSpPr>
            <a:spLocks noGrp="1"/>
          </p:cNvSpPr>
          <p:nvPr>
            <p:ph type="sldNum" sz="quarter" idx="10"/>
          </p:nvPr>
        </p:nvSpPr>
        <p:spPr/>
        <p:txBody>
          <a:bodyPr/>
          <a:lstStyle/>
          <a:p>
            <a:fld id="{C21862AB-C33A-47D5-ACB7-AF8148FB688E}" type="slidenum">
              <a:rPr lang="en-US" smtClean="0"/>
              <a:pPr/>
              <a:t>68</a:t>
            </a:fld>
            <a:endParaRPr lang="en-US"/>
          </a:p>
        </p:txBody>
      </p:sp>
    </p:spTree>
    <p:extLst>
      <p:ext uri="{BB962C8B-B14F-4D97-AF65-F5344CB8AC3E}">
        <p14:creationId xmlns:p14="http://schemas.microsoft.com/office/powerpoint/2010/main" val="21878074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IPCC AR5 WG2 SPM</a:t>
            </a:r>
          </a:p>
          <a:p>
            <a:endParaRPr lang="en-US" dirty="0"/>
          </a:p>
          <a:p>
            <a:pPr marL="25400" marR="0" eaLnBrk="0" hangingPunct="0">
              <a:lnSpc>
                <a:spcPts val="805"/>
              </a:lnSpc>
              <a:spcBef>
                <a:spcPts val="0"/>
              </a:spcBef>
              <a:spcAft>
                <a:spcPts val="0"/>
              </a:spcAft>
            </a:pPr>
            <a:r>
              <a:rPr lang="en-US" sz="1200" b="1" dirty="0">
                <a:solidFill>
                  <a:srgbClr val="18305C"/>
                </a:solidFill>
                <a:effectLst/>
                <a:latin typeface="Times New Roman"/>
                <a:ea typeface="ＭＳ 明朝"/>
                <a:cs typeface="Times New Roman"/>
              </a:rPr>
              <a:t>Figu</a:t>
            </a:r>
            <a:r>
              <a:rPr lang="en-US" sz="1200" b="1" spc="-15" dirty="0">
                <a:solidFill>
                  <a:srgbClr val="18305C"/>
                </a:solidFill>
                <a:effectLst/>
                <a:latin typeface="Times New Roman"/>
                <a:ea typeface="ＭＳ 明朝"/>
                <a:cs typeface="Times New Roman"/>
              </a:rPr>
              <a:t>r</a:t>
            </a:r>
            <a:r>
              <a:rPr lang="en-US" sz="1200" b="1" dirty="0">
                <a:solidFill>
                  <a:srgbClr val="18305C"/>
                </a:solidFill>
                <a:effectLst/>
                <a:latin typeface="Times New Roman"/>
                <a:ea typeface="ＭＳ 明朝"/>
                <a:cs typeface="Times New Roman"/>
              </a:rPr>
              <a:t>e</a:t>
            </a:r>
            <a:r>
              <a:rPr lang="en-US" sz="1200" b="1" spc="25" dirty="0">
                <a:solidFill>
                  <a:srgbClr val="18305C"/>
                </a:solidFill>
                <a:effectLst/>
                <a:latin typeface="Times New Roman"/>
                <a:ea typeface="ＭＳ 明朝"/>
                <a:cs typeface="Times New Roman"/>
              </a:rPr>
              <a:t> </a:t>
            </a:r>
            <a:r>
              <a:rPr lang="en-US" sz="1200" b="1" dirty="0">
                <a:solidFill>
                  <a:srgbClr val="18305C"/>
                </a:solidFill>
                <a:effectLst/>
                <a:latin typeface="Times New Roman"/>
                <a:ea typeface="ＭＳ 明朝"/>
                <a:cs typeface="Times New Roman"/>
              </a:rPr>
              <a:t>SPM.5 from AR5WG2</a:t>
            </a:r>
            <a:r>
              <a:rPr lang="en-US" sz="1200" b="1" spc="30" dirty="0">
                <a:solidFill>
                  <a:srgbClr val="18305C"/>
                </a:solidFill>
                <a:effectLst/>
                <a:latin typeface="Times New Roman"/>
                <a:ea typeface="ＭＳ 明朝"/>
                <a:cs typeface="Times New Roman"/>
              </a:rPr>
              <a:t> </a:t>
            </a:r>
            <a:r>
              <a:rPr lang="en-US" sz="1200" b="1" dirty="0">
                <a:solidFill>
                  <a:srgbClr val="18305C"/>
                </a:solidFill>
                <a:effectLst/>
                <a:latin typeface="Times New Roman"/>
                <a:ea typeface="ＭＳ 明朝"/>
                <a:cs typeface="Times New Roman"/>
              </a:rPr>
              <a:t>|</a:t>
            </a:r>
            <a:r>
              <a:rPr lang="en-US" sz="1200" b="1" spc="10" dirty="0">
                <a:solidFill>
                  <a:srgbClr val="18305C"/>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Maximum</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speeds</a:t>
            </a:r>
            <a:r>
              <a:rPr lang="en-US" sz="1200" spc="1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at</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which</a:t>
            </a:r>
            <a:r>
              <a:rPr lang="en-US" sz="1200" spc="1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species</a:t>
            </a:r>
            <a:r>
              <a:rPr lang="en-US" sz="1200" spc="1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can</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move</a:t>
            </a:r>
            <a:r>
              <a:rPr lang="en-US" sz="1200" spc="1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across</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landscapes</a:t>
            </a:r>
            <a:r>
              <a:rPr lang="en-US" sz="1200" spc="1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(based</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on</a:t>
            </a:r>
            <a:r>
              <a:rPr lang="en-US" sz="1200" spc="1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obser</a:t>
            </a:r>
            <a:r>
              <a:rPr lang="en-US" sz="1200" spc="-20" dirty="0">
                <a:solidFill>
                  <a:srgbClr val="231F20"/>
                </a:solidFill>
                <a:effectLst/>
                <a:latin typeface="Times New Roman"/>
                <a:ea typeface="ＭＳ 明朝"/>
                <a:cs typeface="Times New Roman"/>
              </a:rPr>
              <a:t>v</a:t>
            </a:r>
            <a:r>
              <a:rPr lang="en-US" sz="1200" dirty="0">
                <a:solidFill>
                  <a:srgbClr val="231F20"/>
                </a:solidFill>
                <a:effectLst/>
                <a:latin typeface="Times New Roman"/>
                <a:ea typeface="ＭＳ 明朝"/>
                <a:cs typeface="Times New Roman"/>
              </a:rPr>
              <a:t>ations</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and</a:t>
            </a:r>
            <a:r>
              <a:rPr lang="en-US" sz="1200" spc="1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models;</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vertical</a:t>
            </a:r>
            <a:r>
              <a:rPr lang="en-US" sz="1200" spc="1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axis</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on</a:t>
            </a:r>
            <a:r>
              <a:rPr lang="en-US" sz="1200" spc="1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left),</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compared</a:t>
            </a:r>
            <a:r>
              <a:rPr lang="en-US" sz="1200" spc="1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with</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speeds</a:t>
            </a:r>
            <a:r>
              <a:rPr lang="en-US" sz="1200" spc="1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at</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which</a:t>
            </a:r>
            <a:endParaRPr lang="en-US" sz="1200" dirty="0">
              <a:effectLst/>
              <a:latin typeface="Cambria"/>
              <a:ea typeface="ＭＳ 明朝"/>
              <a:cs typeface="Times New Roman"/>
            </a:endParaRPr>
          </a:p>
          <a:p>
            <a:pPr marL="25400" marR="65405" eaLnBrk="0" hangingPunct="0">
              <a:lnSpc>
                <a:spcPct val="108000"/>
              </a:lnSpc>
              <a:spcBef>
                <a:spcPts val="80"/>
              </a:spcBef>
              <a:spcAft>
                <a:spcPts val="0"/>
              </a:spcAft>
            </a:pPr>
            <a:r>
              <a:rPr lang="en-US" sz="1200" dirty="0">
                <a:solidFill>
                  <a:srgbClr val="231F20"/>
                </a:solidFill>
                <a:effectLst/>
                <a:latin typeface="Times New Roman"/>
                <a:ea typeface="ＭＳ 明朝"/>
                <a:cs typeface="Times New Roman"/>
              </a:rPr>
              <a:t>tempe</a:t>
            </a:r>
            <a:r>
              <a:rPr lang="en-US" sz="1200" spc="-20" dirty="0">
                <a:solidFill>
                  <a:srgbClr val="231F20"/>
                </a:solidFill>
                <a:effectLst/>
                <a:latin typeface="Times New Roman"/>
                <a:ea typeface="ＭＳ 明朝"/>
                <a:cs typeface="Times New Roman"/>
              </a:rPr>
              <a:t>r</a:t>
            </a:r>
            <a:r>
              <a:rPr lang="en-US" sz="1200" dirty="0">
                <a:solidFill>
                  <a:srgbClr val="231F20"/>
                </a:solidFill>
                <a:effectLst/>
                <a:latin typeface="Times New Roman"/>
                <a:ea typeface="ＭＳ 明朝"/>
                <a:cs typeface="Times New Roman"/>
              </a:rPr>
              <a:t>atures</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are</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projected</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to</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move</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across</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landscapes</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(climate</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velocities</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for</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tempe</a:t>
            </a:r>
            <a:r>
              <a:rPr lang="en-US" sz="1200" spc="-20" dirty="0">
                <a:solidFill>
                  <a:srgbClr val="231F20"/>
                </a:solidFill>
                <a:effectLst/>
                <a:latin typeface="Times New Roman"/>
                <a:ea typeface="ＭＳ 明朝"/>
                <a:cs typeface="Times New Roman"/>
              </a:rPr>
              <a:t>r</a:t>
            </a:r>
            <a:r>
              <a:rPr lang="en-US" sz="1200" dirty="0">
                <a:solidFill>
                  <a:srgbClr val="231F20"/>
                </a:solidFill>
                <a:effectLst/>
                <a:latin typeface="Times New Roman"/>
                <a:ea typeface="ＭＳ 明朝"/>
                <a:cs typeface="Times New Roman"/>
              </a:rPr>
              <a:t>ature;</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vertical</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axis</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on</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right).</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Human</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intervention</a:t>
            </a:r>
            <a:r>
              <a:rPr lang="en-US" sz="1200" spc="-30" dirty="0">
                <a:solidFill>
                  <a:srgbClr val="231F20"/>
                </a:solidFill>
                <a:effectLst/>
                <a:latin typeface="Times New Roman"/>
                <a:ea typeface="ＭＳ 明朝"/>
                <a:cs typeface="Times New Roman"/>
              </a:rPr>
              <a:t>s</a:t>
            </a:r>
            <a:r>
              <a:rPr lang="en-US" sz="1200" dirty="0">
                <a:solidFill>
                  <a:srgbClr val="231F20"/>
                </a:solidFill>
                <a:effectLst/>
                <a:latin typeface="Times New Roman"/>
                <a:ea typeface="ＭＳ 明朝"/>
                <a:cs typeface="Times New Roman"/>
              </a:rPr>
              <a:t>,</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such</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as</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t</a:t>
            </a:r>
            <a:r>
              <a:rPr lang="en-US" sz="1200" spc="-20" dirty="0">
                <a:solidFill>
                  <a:srgbClr val="231F20"/>
                </a:solidFill>
                <a:effectLst/>
                <a:latin typeface="Times New Roman"/>
                <a:ea typeface="ＭＳ 明朝"/>
                <a:cs typeface="Times New Roman"/>
              </a:rPr>
              <a:t>r</a:t>
            </a:r>
            <a:r>
              <a:rPr lang="en-US" sz="1200" dirty="0">
                <a:solidFill>
                  <a:srgbClr val="231F20"/>
                </a:solidFill>
                <a:effectLst/>
                <a:latin typeface="Times New Roman"/>
                <a:ea typeface="ＭＳ 明朝"/>
                <a:cs typeface="Times New Roman"/>
              </a:rPr>
              <a:t>ansport</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or</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habitat</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f</a:t>
            </a:r>
            <a:r>
              <a:rPr lang="en-US" sz="1200" spc="-20" dirty="0">
                <a:solidFill>
                  <a:srgbClr val="231F20"/>
                </a:solidFill>
                <a:effectLst/>
                <a:latin typeface="Times New Roman"/>
                <a:ea typeface="ＭＳ 明朝"/>
                <a:cs typeface="Times New Roman"/>
              </a:rPr>
              <a:t>r</a:t>
            </a:r>
            <a:r>
              <a:rPr lang="en-US" sz="1200" dirty="0">
                <a:solidFill>
                  <a:srgbClr val="231F20"/>
                </a:solidFill>
                <a:effectLst/>
                <a:latin typeface="Times New Roman"/>
                <a:ea typeface="ＭＳ 明朝"/>
                <a:cs typeface="Times New Roman"/>
              </a:rPr>
              <a:t>agmentation, can</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greatly</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increase</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or</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decrease</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speeds</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of</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movement.</a:t>
            </a:r>
            <a:r>
              <a:rPr lang="en-US" sz="1200" spc="-60" dirty="0">
                <a:solidFill>
                  <a:srgbClr val="231F20"/>
                </a:solidFill>
                <a:effectLst/>
                <a:latin typeface="Times New Roman"/>
                <a:ea typeface="ＭＳ 明朝"/>
                <a:cs typeface="Times New Roman"/>
              </a:rPr>
              <a:t> </a:t>
            </a:r>
            <a:r>
              <a:rPr lang="en-US" sz="1200" spc="-10" dirty="0">
                <a:solidFill>
                  <a:srgbClr val="231F20"/>
                </a:solidFill>
                <a:effectLst/>
                <a:latin typeface="Times New Roman"/>
                <a:ea typeface="ＭＳ 明朝"/>
                <a:cs typeface="Times New Roman"/>
              </a:rPr>
              <a:t>W</a:t>
            </a:r>
            <a:r>
              <a:rPr lang="en-US" sz="1200" dirty="0">
                <a:solidFill>
                  <a:srgbClr val="231F20"/>
                </a:solidFill>
                <a:effectLst/>
                <a:latin typeface="Times New Roman"/>
                <a:ea typeface="ＭＳ 明朝"/>
                <a:cs typeface="Times New Roman"/>
              </a:rPr>
              <a:t>hite</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b</a:t>
            </a:r>
            <a:r>
              <a:rPr lang="en-US" sz="1200" spc="-10" dirty="0">
                <a:solidFill>
                  <a:srgbClr val="231F20"/>
                </a:solidFill>
                <a:effectLst/>
                <a:latin typeface="Times New Roman"/>
                <a:ea typeface="ＭＳ 明朝"/>
                <a:cs typeface="Times New Roman"/>
              </a:rPr>
              <a:t>o</a:t>
            </a:r>
            <a:r>
              <a:rPr lang="en-US" sz="1200" dirty="0">
                <a:solidFill>
                  <a:srgbClr val="231F20"/>
                </a:solidFill>
                <a:effectLst/>
                <a:latin typeface="Times New Roman"/>
                <a:ea typeface="ＭＳ 明朝"/>
                <a:cs typeface="Times New Roman"/>
              </a:rPr>
              <a:t>xes</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with</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black</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bars</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indicate</a:t>
            </a:r>
            <a:r>
              <a:rPr lang="en-US" sz="1200" spc="20" dirty="0">
                <a:solidFill>
                  <a:srgbClr val="231F20"/>
                </a:solidFill>
                <a:effectLst/>
                <a:latin typeface="Times New Roman"/>
                <a:ea typeface="ＭＳ 明朝"/>
                <a:cs typeface="Times New Roman"/>
              </a:rPr>
              <a:t> </a:t>
            </a:r>
            <a:r>
              <a:rPr lang="en-US" sz="1200" spc="-20" dirty="0">
                <a:solidFill>
                  <a:srgbClr val="231F20"/>
                </a:solidFill>
                <a:effectLst/>
                <a:latin typeface="Times New Roman"/>
                <a:ea typeface="ＭＳ 明朝"/>
                <a:cs typeface="Times New Roman"/>
              </a:rPr>
              <a:t>r</a:t>
            </a:r>
            <a:r>
              <a:rPr lang="en-US" sz="1200" spc="-5" dirty="0">
                <a:solidFill>
                  <a:srgbClr val="231F20"/>
                </a:solidFill>
                <a:effectLst/>
                <a:latin typeface="Times New Roman"/>
                <a:ea typeface="ＭＳ 明朝"/>
                <a:cs typeface="Times New Roman"/>
              </a:rPr>
              <a:t>a</a:t>
            </a:r>
            <a:r>
              <a:rPr lang="en-US" sz="1200" dirty="0">
                <a:solidFill>
                  <a:srgbClr val="231F20"/>
                </a:solidFill>
                <a:effectLst/>
                <a:latin typeface="Times New Roman"/>
                <a:ea typeface="ＭＳ 明朝"/>
                <a:cs typeface="Times New Roman"/>
              </a:rPr>
              <a:t>nges</a:t>
            </a:r>
            <a:r>
              <a:rPr lang="en-US" sz="1200" spc="15" dirty="0">
                <a:solidFill>
                  <a:srgbClr val="231F20"/>
                </a:solidFill>
                <a:effectLst/>
                <a:latin typeface="Times New Roman"/>
                <a:ea typeface="ＭＳ 明朝"/>
                <a:cs typeface="Times New Roman"/>
              </a:rPr>
              <a:t> </a:t>
            </a:r>
            <a:r>
              <a:rPr lang="en-US" sz="1200" spc="-5" dirty="0">
                <a:solidFill>
                  <a:srgbClr val="231F20"/>
                </a:solidFill>
                <a:effectLst/>
                <a:latin typeface="Times New Roman"/>
                <a:ea typeface="ＭＳ 明朝"/>
                <a:cs typeface="Times New Roman"/>
              </a:rPr>
              <a:t>a</a:t>
            </a:r>
            <a:r>
              <a:rPr lang="en-US" sz="1200" dirty="0">
                <a:solidFill>
                  <a:srgbClr val="231F20"/>
                </a:solidFill>
                <a:effectLst/>
                <a:latin typeface="Times New Roman"/>
                <a:ea typeface="ＭＳ 明朝"/>
                <a:cs typeface="Times New Roman"/>
              </a:rPr>
              <a:t>nd</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medians</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of</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maximum</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movement</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speeds</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for</a:t>
            </a:r>
            <a:r>
              <a:rPr lang="en-US" sz="1200" spc="15" dirty="0">
                <a:solidFill>
                  <a:srgbClr val="231F20"/>
                </a:solidFill>
                <a:effectLst/>
                <a:latin typeface="Times New Roman"/>
                <a:ea typeface="ＭＳ 明朝"/>
                <a:cs typeface="Times New Roman"/>
              </a:rPr>
              <a:t> </a:t>
            </a:r>
            <a:r>
              <a:rPr lang="en-US" sz="1200" spc="-5" dirty="0">
                <a:solidFill>
                  <a:srgbClr val="231F20"/>
                </a:solidFill>
                <a:effectLst/>
                <a:latin typeface="Times New Roman"/>
                <a:ea typeface="ＭＳ 明朝"/>
                <a:cs typeface="Times New Roman"/>
              </a:rPr>
              <a:t>t</a:t>
            </a:r>
            <a:r>
              <a:rPr lang="en-US" sz="1200" dirty="0">
                <a:solidFill>
                  <a:srgbClr val="231F20"/>
                </a:solidFill>
                <a:effectLst/>
                <a:latin typeface="Times New Roman"/>
                <a:ea typeface="ＭＳ 明朝"/>
                <a:cs typeface="Times New Roman"/>
              </a:rPr>
              <a:t>ree</a:t>
            </a:r>
            <a:r>
              <a:rPr lang="en-US" sz="1200" spc="-30" dirty="0">
                <a:solidFill>
                  <a:srgbClr val="231F20"/>
                </a:solidFill>
                <a:effectLst/>
                <a:latin typeface="Times New Roman"/>
                <a:ea typeface="ＭＳ 明朝"/>
                <a:cs typeface="Times New Roman"/>
              </a:rPr>
              <a:t>s</a:t>
            </a:r>
            <a:r>
              <a:rPr lang="en-US" sz="1200" dirty="0">
                <a:solidFill>
                  <a:srgbClr val="231F20"/>
                </a:solidFill>
                <a:effectLst/>
                <a:latin typeface="Times New Roman"/>
                <a:ea typeface="ＭＳ 明朝"/>
                <a:cs typeface="Times New Roman"/>
              </a:rPr>
              <a:t>,</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pl</a:t>
            </a:r>
            <a:r>
              <a:rPr lang="en-US" sz="1200" spc="-5" dirty="0">
                <a:solidFill>
                  <a:srgbClr val="231F20"/>
                </a:solidFill>
                <a:effectLst/>
                <a:latin typeface="Times New Roman"/>
                <a:ea typeface="ＭＳ 明朝"/>
                <a:cs typeface="Times New Roman"/>
              </a:rPr>
              <a:t>a</a:t>
            </a:r>
            <a:r>
              <a:rPr lang="en-US" sz="1200" dirty="0">
                <a:solidFill>
                  <a:srgbClr val="231F20"/>
                </a:solidFill>
                <a:effectLst/>
                <a:latin typeface="Times New Roman"/>
                <a:ea typeface="ＭＳ 明朝"/>
                <a:cs typeface="Times New Roman"/>
              </a:rPr>
              <a:t>n</a:t>
            </a:r>
            <a:r>
              <a:rPr lang="en-US" sz="1200" spc="-5" dirty="0">
                <a:solidFill>
                  <a:srgbClr val="231F20"/>
                </a:solidFill>
                <a:effectLst/>
                <a:latin typeface="Times New Roman"/>
                <a:ea typeface="ＭＳ 明朝"/>
                <a:cs typeface="Times New Roman"/>
              </a:rPr>
              <a:t>t</a:t>
            </a:r>
            <a:r>
              <a:rPr lang="en-US" sz="1200" spc="-30" dirty="0">
                <a:solidFill>
                  <a:srgbClr val="231F20"/>
                </a:solidFill>
                <a:effectLst/>
                <a:latin typeface="Times New Roman"/>
                <a:ea typeface="ＭＳ 明朝"/>
                <a:cs typeface="Times New Roman"/>
              </a:rPr>
              <a:t>s</a:t>
            </a:r>
            <a:r>
              <a:rPr lang="en-US" sz="1200" dirty="0">
                <a:solidFill>
                  <a:srgbClr val="231F20"/>
                </a:solidFill>
                <a:effectLst/>
                <a:latin typeface="Times New Roman"/>
                <a:ea typeface="ＭＳ 明朝"/>
                <a:cs typeface="Times New Roman"/>
              </a:rPr>
              <a:t>,</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m</a:t>
            </a:r>
            <a:r>
              <a:rPr lang="en-US" sz="1200" spc="-5" dirty="0">
                <a:solidFill>
                  <a:srgbClr val="231F20"/>
                </a:solidFill>
                <a:effectLst/>
                <a:latin typeface="Times New Roman"/>
                <a:ea typeface="ＭＳ 明朝"/>
                <a:cs typeface="Times New Roman"/>
              </a:rPr>
              <a:t>a</a:t>
            </a:r>
            <a:r>
              <a:rPr lang="en-US" sz="1200" dirty="0">
                <a:solidFill>
                  <a:srgbClr val="231F20"/>
                </a:solidFill>
                <a:effectLst/>
                <a:latin typeface="Times New Roman"/>
                <a:ea typeface="ＭＳ 明朝"/>
                <a:cs typeface="Times New Roman"/>
              </a:rPr>
              <a:t>mmal</a:t>
            </a:r>
            <a:r>
              <a:rPr lang="en-US" sz="1200" spc="-30" dirty="0">
                <a:solidFill>
                  <a:srgbClr val="231F20"/>
                </a:solidFill>
                <a:effectLst/>
                <a:latin typeface="Times New Roman"/>
                <a:ea typeface="ＭＳ 明朝"/>
                <a:cs typeface="Times New Roman"/>
              </a:rPr>
              <a:t>s</a:t>
            </a:r>
            <a:r>
              <a:rPr lang="en-US" sz="1200" dirty="0">
                <a:solidFill>
                  <a:srgbClr val="231F20"/>
                </a:solidFill>
                <a:effectLst/>
                <a:latin typeface="Times New Roman"/>
                <a:ea typeface="ＭＳ 明朝"/>
                <a:cs typeface="Times New Roman"/>
              </a:rPr>
              <a:t>,</a:t>
            </a:r>
            <a:endParaRPr lang="en-US" sz="1200" dirty="0">
              <a:effectLst/>
              <a:latin typeface="Cambria"/>
              <a:ea typeface="ＭＳ 明朝"/>
              <a:cs typeface="Times New Roman"/>
            </a:endParaRPr>
          </a:p>
          <a:p>
            <a:pPr marL="25400" marR="401320" eaLnBrk="0" hangingPunct="0">
              <a:lnSpc>
                <a:spcPct val="108000"/>
              </a:lnSpc>
              <a:spcBef>
                <a:spcPts val="0"/>
              </a:spcBef>
              <a:spcAft>
                <a:spcPts val="0"/>
              </a:spcAft>
            </a:pPr>
            <a:r>
              <a:rPr lang="en-US" sz="1200" dirty="0">
                <a:solidFill>
                  <a:srgbClr val="231F20"/>
                </a:solidFill>
                <a:effectLst/>
                <a:latin typeface="Times New Roman"/>
                <a:ea typeface="ＭＳ 明朝"/>
                <a:cs typeface="Times New Roman"/>
              </a:rPr>
              <a:t>plant-feeding</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insects</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(median</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not</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estimated),</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and</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fresh</a:t>
            </a:r>
            <a:r>
              <a:rPr lang="en-US" sz="1200" spc="-20" dirty="0">
                <a:solidFill>
                  <a:srgbClr val="231F20"/>
                </a:solidFill>
                <a:effectLst/>
                <a:latin typeface="Times New Roman"/>
                <a:ea typeface="ＭＳ 明朝"/>
                <a:cs typeface="Times New Roman"/>
              </a:rPr>
              <a:t>w</a:t>
            </a:r>
            <a:r>
              <a:rPr lang="en-US" sz="1200" dirty="0">
                <a:solidFill>
                  <a:srgbClr val="231F20"/>
                </a:solidFill>
                <a:effectLst/>
                <a:latin typeface="Times New Roman"/>
                <a:ea typeface="ＭＳ 明朝"/>
                <a:cs typeface="Times New Roman"/>
              </a:rPr>
              <a:t>ater</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mollusk</a:t>
            </a:r>
            <a:r>
              <a:rPr lang="en-US" sz="1200" spc="-30" dirty="0">
                <a:solidFill>
                  <a:srgbClr val="231F20"/>
                </a:solidFill>
                <a:effectLst/>
                <a:latin typeface="Times New Roman"/>
                <a:ea typeface="ＭＳ 明朝"/>
                <a:cs typeface="Times New Roman"/>
              </a:rPr>
              <a:t>s</a:t>
            </a:r>
            <a:r>
              <a:rPr lang="en-US" sz="1200" dirty="0">
                <a:solidFill>
                  <a:srgbClr val="231F20"/>
                </a:solidFill>
                <a:effectLst/>
                <a:latin typeface="Times New Roman"/>
                <a:ea typeface="ＭＳ 明朝"/>
                <a:cs typeface="Times New Roman"/>
              </a:rPr>
              <a:t>.</a:t>
            </a:r>
            <a:r>
              <a:rPr lang="en-US" sz="1200" spc="-15" dirty="0">
                <a:solidFill>
                  <a:srgbClr val="231F20"/>
                </a:solidFill>
                <a:effectLst/>
                <a:latin typeface="Times New Roman"/>
                <a:ea typeface="ＭＳ 明朝"/>
                <a:cs typeface="Times New Roman"/>
              </a:rPr>
              <a:t> </a:t>
            </a:r>
            <a:r>
              <a:rPr lang="en-US" sz="1200" spc="-40" dirty="0">
                <a:solidFill>
                  <a:srgbClr val="231F20"/>
                </a:solidFill>
                <a:effectLst/>
                <a:latin typeface="Times New Roman"/>
                <a:ea typeface="ＭＳ 明朝"/>
                <a:cs typeface="Times New Roman"/>
              </a:rPr>
              <a:t>F</a:t>
            </a:r>
            <a:r>
              <a:rPr lang="en-US" sz="1200" dirty="0">
                <a:solidFill>
                  <a:srgbClr val="231F20"/>
                </a:solidFill>
                <a:effectLst/>
                <a:latin typeface="Times New Roman"/>
                <a:ea typeface="ＭＳ 明朝"/>
                <a:cs typeface="Times New Roman"/>
              </a:rPr>
              <a:t>or</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RCP2.6,</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4.5,</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6.0,</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and</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8.5</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for</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2050–2090,</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horizontal</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lin</a:t>
            </a:r>
            <a:r>
              <a:rPr lang="en-US" sz="1200" spc="-10" dirty="0">
                <a:solidFill>
                  <a:srgbClr val="231F20"/>
                </a:solidFill>
                <a:effectLst/>
                <a:latin typeface="Times New Roman"/>
                <a:ea typeface="ＭＳ 明朝"/>
                <a:cs typeface="Times New Roman"/>
              </a:rPr>
              <a:t>e</a:t>
            </a:r>
            <a:r>
              <a:rPr lang="en-US" sz="1200" dirty="0">
                <a:solidFill>
                  <a:srgbClr val="231F20"/>
                </a:solidFill>
                <a:effectLst/>
                <a:latin typeface="Times New Roman"/>
                <a:ea typeface="ＭＳ 明朝"/>
                <a:cs typeface="Times New Roman"/>
              </a:rPr>
              <a:t>s</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show</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climate</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velocity</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for</a:t>
            </a:r>
            <a:r>
              <a:rPr lang="en-US" sz="1200" spc="1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the global-land-area</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ave</a:t>
            </a:r>
            <a:r>
              <a:rPr lang="en-US" sz="1200" spc="-20" dirty="0">
                <a:solidFill>
                  <a:srgbClr val="231F20"/>
                </a:solidFill>
                <a:effectLst/>
                <a:latin typeface="Times New Roman"/>
                <a:ea typeface="ＭＳ 明朝"/>
                <a:cs typeface="Times New Roman"/>
              </a:rPr>
              <a:t>r</a:t>
            </a:r>
            <a:r>
              <a:rPr lang="en-US" sz="1200" dirty="0">
                <a:solidFill>
                  <a:srgbClr val="231F20"/>
                </a:solidFill>
                <a:effectLst/>
                <a:latin typeface="Times New Roman"/>
                <a:ea typeface="ＭＳ 明朝"/>
                <a:cs typeface="Times New Roman"/>
              </a:rPr>
              <a:t>age</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and</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for</a:t>
            </a:r>
            <a:r>
              <a:rPr lang="en-US" sz="1200" spc="2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large</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flat</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region</a:t>
            </a:r>
            <a:r>
              <a:rPr lang="en-US" sz="1200" spc="-30" dirty="0">
                <a:solidFill>
                  <a:srgbClr val="231F20"/>
                </a:solidFill>
                <a:effectLst/>
                <a:latin typeface="Times New Roman"/>
                <a:ea typeface="ＭＳ 明朝"/>
                <a:cs typeface="Times New Roman"/>
              </a:rPr>
              <a:t>s</a:t>
            </a:r>
            <a:r>
              <a:rPr lang="en-US" sz="1200" dirty="0">
                <a:solidFill>
                  <a:srgbClr val="231F20"/>
                </a:solidFill>
                <a:effectLst/>
                <a:latin typeface="Times New Roman"/>
                <a:ea typeface="ＭＳ 明朝"/>
                <a:cs typeface="Times New Roman"/>
              </a:rPr>
              <a:t>.</a:t>
            </a:r>
            <a:r>
              <a:rPr lang="en-US" sz="1200" spc="-1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Species</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with</a:t>
            </a:r>
            <a:r>
              <a:rPr lang="en-US" sz="1200" spc="2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maximum</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speeds</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below</a:t>
            </a:r>
            <a:r>
              <a:rPr lang="en-US" sz="1200" spc="2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each</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line</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are</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expected</a:t>
            </a:r>
            <a:r>
              <a:rPr lang="en-US" sz="1200" spc="2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to</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be</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unable</a:t>
            </a:r>
            <a:r>
              <a:rPr lang="en-US" sz="1200" spc="2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to</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t</a:t>
            </a:r>
            <a:r>
              <a:rPr lang="en-US" sz="1200" spc="-20" dirty="0">
                <a:solidFill>
                  <a:srgbClr val="231F20"/>
                </a:solidFill>
                <a:effectLst/>
                <a:latin typeface="Times New Roman"/>
                <a:ea typeface="ＭＳ 明朝"/>
                <a:cs typeface="Times New Roman"/>
              </a:rPr>
              <a:t>r</a:t>
            </a:r>
            <a:r>
              <a:rPr lang="en-US" sz="1200" dirty="0">
                <a:solidFill>
                  <a:srgbClr val="231F20"/>
                </a:solidFill>
                <a:effectLst/>
                <a:latin typeface="Times New Roman"/>
                <a:ea typeface="ＭＳ 明朝"/>
                <a:cs typeface="Times New Roman"/>
              </a:rPr>
              <a:t>ack</a:t>
            </a:r>
            <a:r>
              <a:rPr lang="en-US" sz="1200" spc="20" dirty="0">
                <a:solidFill>
                  <a:srgbClr val="231F20"/>
                </a:solidFill>
                <a:effectLst/>
                <a:latin typeface="Times New Roman"/>
                <a:ea typeface="ＭＳ 明朝"/>
                <a:cs typeface="Times New Roman"/>
              </a:rPr>
              <a:t> </a:t>
            </a:r>
            <a:r>
              <a:rPr lang="en-US" sz="1200" spc="-20" dirty="0">
                <a:solidFill>
                  <a:srgbClr val="231F20"/>
                </a:solidFill>
                <a:effectLst/>
                <a:latin typeface="Times New Roman"/>
                <a:ea typeface="ＭＳ 明朝"/>
                <a:cs typeface="Times New Roman"/>
              </a:rPr>
              <a:t>w</a:t>
            </a:r>
            <a:r>
              <a:rPr lang="en-US" sz="1200" dirty="0">
                <a:solidFill>
                  <a:srgbClr val="231F20"/>
                </a:solidFill>
                <a:effectLst/>
                <a:latin typeface="Times New Roman"/>
                <a:ea typeface="ＭＳ 明朝"/>
                <a:cs typeface="Times New Roman"/>
              </a:rPr>
              <a:t>arming</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in</a:t>
            </a:r>
            <a:r>
              <a:rPr lang="en-US" sz="1200" spc="2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the</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absence</a:t>
            </a:r>
            <a:r>
              <a:rPr lang="en-US" sz="1200" spc="20"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of</a:t>
            </a:r>
            <a:r>
              <a:rPr lang="en-US" sz="1200" spc="25" dirty="0">
                <a:solidFill>
                  <a:srgbClr val="231F20"/>
                </a:solidFill>
                <a:effectLst/>
                <a:latin typeface="Times New Roman"/>
                <a:ea typeface="ＭＳ 明朝"/>
                <a:cs typeface="Times New Roman"/>
              </a:rPr>
              <a:t> </a:t>
            </a:r>
            <a:r>
              <a:rPr lang="en-US" sz="1200" dirty="0">
                <a:solidFill>
                  <a:srgbClr val="231F20"/>
                </a:solidFill>
                <a:effectLst/>
                <a:latin typeface="Times New Roman"/>
                <a:ea typeface="ＭＳ 明朝"/>
                <a:cs typeface="Times New Roman"/>
              </a:rPr>
              <a:t>human</a:t>
            </a:r>
            <a:endParaRPr lang="en-US" sz="1200" dirty="0">
              <a:effectLst/>
              <a:latin typeface="Cambria"/>
              <a:ea typeface="ＭＳ 明朝"/>
              <a:cs typeface="Times New Roman"/>
            </a:endParaRPr>
          </a:p>
          <a:p>
            <a:pPr marL="25400" marR="0" eaLnBrk="0" hangingPunct="0">
              <a:spcBef>
                <a:spcPts val="0"/>
              </a:spcBef>
              <a:spcAft>
                <a:spcPts val="0"/>
              </a:spcAft>
            </a:pPr>
            <a:r>
              <a:rPr lang="en-US" sz="1200" dirty="0">
                <a:solidFill>
                  <a:srgbClr val="231F20"/>
                </a:solidFill>
                <a:effectLst/>
                <a:latin typeface="Times New Roman"/>
                <a:ea typeface="ＭＳ 明朝"/>
                <a:cs typeface="Times New Roman"/>
              </a:rPr>
              <a:t>intervention.</a:t>
            </a:r>
            <a:endParaRPr lang="en-US" sz="1200" dirty="0">
              <a:effectLst/>
              <a:latin typeface="Cambria"/>
              <a:ea typeface="ＭＳ 明朝"/>
              <a:cs typeface="Times New Roman"/>
            </a:endParaRPr>
          </a:p>
          <a:p>
            <a:pPr marL="0" marR="0">
              <a:spcBef>
                <a:spcPts val="0"/>
              </a:spcBef>
              <a:spcAft>
                <a:spcPts val="0"/>
              </a:spcAft>
            </a:pPr>
            <a:r>
              <a:rPr lang="en-US" sz="1200" dirty="0">
                <a:effectLst/>
                <a:latin typeface="Cambria"/>
                <a:ea typeface="ＭＳ 明朝"/>
                <a:cs typeface="Times New Roman"/>
              </a:rPr>
              <a:t> </a:t>
            </a: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69</a:t>
            </a:fld>
            <a:endParaRPr lang="en-US"/>
          </a:p>
        </p:txBody>
      </p:sp>
    </p:spTree>
    <p:extLst>
      <p:ext uri="{BB962C8B-B14F-4D97-AF65-F5344CB8AC3E}">
        <p14:creationId xmlns:p14="http://schemas.microsoft.com/office/powerpoint/2010/main" val="38932782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914350">
              <a:buFontTx/>
              <a:buNone/>
              <a:defRPr/>
            </a:pPr>
            <a:r>
              <a:rPr lang="en-US" b="1" dirty="0"/>
              <a:t>Key message:</a:t>
            </a:r>
          </a:p>
          <a:p>
            <a:pPr>
              <a:defRPr/>
            </a:pPr>
            <a:r>
              <a:rPr lang="en-US" altLang="en-US" dirty="0">
                <a:latin typeface="Tahoma" pitchFamily="34" charset="0"/>
              </a:rPr>
              <a:t>Models driven by different model representations of physics, etc.</a:t>
            </a:r>
          </a:p>
          <a:p>
            <a:pPr>
              <a:defRPr/>
            </a:pPr>
            <a:r>
              <a:rPr lang="en-US" altLang="en-US" dirty="0">
                <a:latin typeface="Tahoma" pitchFamily="34" charset="0"/>
              </a:rPr>
              <a:t>Driven by different model representations of ecological processes</a:t>
            </a:r>
          </a:p>
          <a:p>
            <a:pPr>
              <a:defRPr/>
            </a:pPr>
            <a:r>
              <a:rPr lang="en-US" altLang="en-US" dirty="0">
                <a:latin typeface="Tahoma" pitchFamily="34" charset="0"/>
              </a:rPr>
              <a:t>WITH vs WITHOUT CO2 fertilization effect?</a:t>
            </a:r>
          </a:p>
          <a:p>
            <a:pPr marL="0" lvl="1" defTabSz="914350">
              <a:defRPr/>
            </a:pPr>
            <a:endParaRPr lang="en-US" dirty="0"/>
          </a:p>
          <a:p>
            <a:pPr marL="0" lvl="1" defTabSz="914350">
              <a:defRPr/>
            </a:pPr>
            <a:r>
              <a:rPr lang="en-US" dirty="0"/>
              <a:t>References:</a:t>
            </a:r>
          </a:p>
          <a:p>
            <a:r>
              <a:rPr lang="en-US" altLang="en-US" dirty="0"/>
              <a:t>From presentation by Dr. Timothy </a:t>
            </a:r>
            <a:r>
              <a:rPr lang="en-US" altLang="en-US" dirty="0" err="1"/>
              <a:t>Kittel</a:t>
            </a:r>
            <a:r>
              <a:rPr lang="en-US" altLang="en-US" dirty="0"/>
              <a:t>, Center for Atmospheric Research, Boulder, Colorado</a:t>
            </a:r>
          </a:p>
          <a:p>
            <a:pPr defTabSz="914350">
              <a:defRPr/>
            </a:pPr>
            <a:endParaRPr lang="en-US" altLang="en-US" dirty="0">
              <a:solidFill>
                <a:schemeClr val="bg1"/>
              </a:solidFill>
              <a:latin typeface="Tahoma" pitchFamily="34" charset="0"/>
            </a:endParaRP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70</a:t>
            </a:fld>
            <a:endParaRPr lang="en-US"/>
          </a:p>
        </p:txBody>
      </p:sp>
    </p:spTree>
    <p:extLst>
      <p:ext uri="{BB962C8B-B14F-4D97-AF65-F5344CB8AC3E}">
        <p14:creationId xmlns:p14="http://schemas.microsoft.com/office/powerpoint/2010/main" val="8474456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endParaRPr lang="en-US" dirty="0"/>
          </a:p>
          <a:p>
            <a:pPr marL="0" lvl="1" defTabSz="914350">
              <a:defRPr/>
            </a:pPr>
            <a:r>
              <a:rPr lang="en-US" dirty="0"/>
              <a:t>Notes:</a:t>
            </a:r>
          </a:p>
          <a:p>
            <a:pPr marL="0" lvl="1" defTabSz="914350">
              <a:defRPr/>
            </a:pPr>
            <a:r>
              <a:rPr lang="en-US" dirty="0"/>
              <a:t>References:</a:t>
            </a:r>
          </a:p>
          <a:p>
            <a:r>
              <a:rPr lang="en-US" dirty="0"/>
              <a:t>For #1 (maybe use this and then compare with Mekong ARCC study findings – or show global or continental scale shifts and then run activity and then show ARCC study results)</a:t>
            </a:r>
          </a:p>
        </p:txBody>
      </p:sp>
      <p:sp>
        <p:nvSpPr>
          <p:cNvPr id="4" name="Slide Number Placeholder 3"/>
          <p:cNvSpPr>
            <a:spLocks noGrp="1"/>
          </p:cNvSpPr>
          <p:nvPr>
            <p:ph type="sldNum" sz="quarter" idx="10"/>
          </p:nvPr>
        </p:nvSpPr>
        <p:spPr/>
        <p:txBody>
          <a:bodyPr/>
          <a:lstStyle/>
          <a:p>
            <a:fld id="{C21862AB-C33A-47D5-ACB7-AF8148FB688E}" type="slidenum">
              <a:rPr lang="en-US" smtClean="0"/>
              <a:pPr/>
              <a:t>71</a:t>
            </a:fld>
            <a:endParaRPr lang="en-US"/>
          </a:p>
        </p:txBody>
      </p:sp>
    </p:spTree>
    <p:extLst>
      <p:ext uri="{BB962C8B-B14F-4D97-AF65-F5344CB8AC3E}">
        <p14:creationId xmlns:p14="http://schemas.microsoft.com/office/powerpoint/2010/main" val="3839882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 Read</a:t>
            </a:r>
            <a:r>
              <a:rPr lang="en-US" baseline="0" dirty="0"/>
              <a:t> the four points above to explain the focus on vegetation.    </a:t>
            </a:r>
            <a:endParaRPr lang="en-US" dirty="0"/>
          </a:p>
          <a:p>
            <a:pPr marL="0" lvl="1" indent="0" defTabSz="914350">
              <a:buFontTx/>
              <a:buNone/>
              <a:defRPr/>
            </a:pPr>
            <a:r>
              <a:rPr lang="en-US" b="1" dirty="0"/>
              <a:t>Key message:</a:t>
            </a:r>
          </a:p>
          <a:p>
            <a:pPr marL="228587" lvl="1" indent="-228587" defTabSz="914350">
              <a:buFontTx/>
              <a:buAutoNum type="arabicPeriod"/>
              <a:defRPr/>
            </a:pPr>
            <a:r>
              <a:rPr lang="en-US" dirty="0"/>
              <a:t>Plant</a:t>
            </a:r>
            <a:r>
              <a:rPr lang="en-US" baseline="0" dirty="0"/>
              <a:t> form and function is closely tied to climate </a:t>
            </a:r>
          </a:p>
          <a:p>
            <a:pPr marL="228587" lvl="1" indent="-228587" defTabSz="914350">
              <a:buFontTx/>
              <a:buAutoNum type="arabicPeriod"/>
              <a:defRPr/>
            </a:pPr>
            <a:r>
              <a:rPr lang="en-US" altLang="en-US" b="0" dirty="0"/>
              <a:t>Chlorophyll is the engine behind the world’s major biomes!</a:t>
            </a:r>
            <a:r>
              <a:rPr lang="en-US" altLang="en-US" b="0" baseline="0" dirty="0"/>
              <a:t> Plants form the base of the food chain and also provide habitat for other species.</a:t>
            </a:r>
          </a:p>
          <a:p>
            <a:pPr marL="228587" lvl="1" indent="-228587" defTabSz="914350">
              <a:buFontTx/>
              <a:buAutoNum type="arabicPeriod"/>
              <a:defRPr/>
            </a:pPr>
            <a:r>
              <a:rPr lang="en-US" altLang="en-US" b="0" baseline="0" dirty="0"/>
              <a:t>&amp; 4. Plant communities provide a host of ecosystem services (often as a result of ways in which they alter their environment) that humans rely on such as water regulation, wood and non-wood products, erosion control and soil formation (they influence weathering rates), nutrient cycling, pollution control, climate regulation, disturbance regulation (e.g. shoreline protection by mangroves), , </a:t>
            </a:r>
            <a:r>
              <a:rPr lang="en-US" altLang="en-US" b="0" baseline="0" dirty="0" err="1"/>
              <a:t>etc</a:t>
            </a:r>
            <a:endParaRPr lang="en-US" altLang="en-US" b="0" dirty="0"/>
          </a:p>
          <a:p>
            <a:pPr marL="228587" lvl="1" indent="-228587" defTabSz="914350">
              <a:buFontTx/>
              <a:buAutoNum type="arabicPeriod"/>
              <a:defRPr/>
            </a:pPr>
            <a:endParaRPr lang="en-US" dirty="0"/>
          </a:p>
          <a:p>
            <a:pPr marL="0" lvl="1" defTabSz="914350">
              <a:defRPr/>
            </a:pPr>
            <a:r>
              <a:rPr lang="en-US" b="0" dirty="0"/>
              <a:t>References: </a:t>
            </a:r>
          </a:p>
          <a:p>
            <a:pPr marL="0" lvl="1" defTabSz="914350">
              <a:defRPr/>
            </a:pPr>
            <a:r>
              <a:rPr lang="en-US" b="0" dirty="0"/>
              <a:t>photo</a:t>
            </a:r>
            <a:r>
              <a:rPr lang="en-US" b="0" baseline="0" dirty="0"/>
              <a:t> 1:</a:t>
            </a:r>
            <a:r>
              <a:rPr lang="en-US" b="1" u="none" baseline="0" dirty="0">
                <a:solidFill>
                  <a:schemeClr val="tx1"/>
                </a:solidFill>
              </a:rPr>
              <a:t> </a:t>
            </a:r>
            <a:r>
              <a:rPr lang="en-US" u="none" dirty="0">
                <a:solidFill>
                  <a:schemeClr val="tx1"/>
                </a:solidFill>
                <a:hlinkClick r:id="rId3"/>
              </a:rPr>
              <a:t>http://southernboating.com/blog/2010/04/30/bahamas-special-photo-essay/</a:t>
            </a:r>
            <a:endParaRPr lang="en-US" u="none" dirty="0">
              <a:solidFill>
                <a:schemeClr val="tx1"/>
              </a:solidFill>
            </a:endParaRPr>
          </a:p>
          <a:p>
            <a:r>
              <a:rPr lang="en-US" b="0" u="none" dirty="0">
                <a:solidFill>
                  <a:schemeClr val="tx1"/>
                </a:solidFill>
              </a:rPr>
              <a:t>photo</a:t>
            </a:r>
            <a:r>
              <a:rPr lang="en-US" b="0" u="none" baseline="0" dirty="0">
                <a:solidFill>
                  <a:schemeClr val="tx1"/>
                </a:solidFill>
              </a:rPr>
              <a:t> 2: </a:t>
            </a:r>
            <a:r>
              <a:rPr lang="en-US" u="none" dirty="0">
                <a:solidFill>
                  <a:schemeClr val="tx1"/>
                </a:solidFill>
                <a:hlinkClick r:id="rId4"/>
              </a:rPr>
              <a:t>http://cdn.c.photoshelter.com/img-get2/I0000Noi8bJEVDf8/fit=1000x750/Monkey-Spider-M0380.jpg</a:t>
            </a:r>
            <a:endParaRPr lang="en-US" u="none" dirty="0">
              <a:solidFill>
                <a:schemeClr val="tx1"/>
              </a:solidFill>
            </a:endParaRPr>
          </a:p>
          <a:p>
            <a:r>
              <a:rPr lang="en-US" dirty="0"/>
              <a:t>Photo 3: http://www.aid-n.com/southeast-asia-tropical-rain-forest-is-protected-by-the-government/</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9</a:t>
            </a:fld>
            <a:endParaRPr lang="en-US" dirty="0"/>
          </a:p>
        </p:txBody>
      </p:sp>
    </p:spTree>
    <p:extLst>
      <p:ext uri="{BB962C8B-B14F-4D97-AF65-F5344CB8AC3E}">
        <p14:creationId xmlns:p14="http://schemas.microsoft.com/office/powerpoint/2010/main" val="11656856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endParaRPr lang="en-US" dirty="0"/>
          </a:p>
          <a:p>
            <a:pPr marL="0" lvl="1" defTabSz="914350">
              <a:defRPr/>
            </a:pPr>
            <a:r>
              <a:rPr lang="en-US" dirty="0"/>
              <a:t>Notes:</a:t>
            </a:r>
          </a:p>
          <a:p>
            <a:pPr marL="0" lvl="1" defTabSz="914350">
              <a:defRPr/>
            </a:pPr>
            <a:r>
              <a:rPr lang="en-US" dirty="0"/>
              <a:t>References:</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72</a:t>
            </a:fld>
            <a:endParaRPr lang="en-US"/>
          </a:p>
        </p:txBody>
      </p:sp>
    </p:spTree>
    <p:extLst>
      <p:ext uri="{BB962C8B-B14F-4D97-AF65-F5344CB8AC3E}">
        <p14:creationId xmlns:p14="http://schemas.microsoft.com/office/powerpoint/2010/main" val="4555468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endParaRPr lang="en-US" dirty="0"/>
          </a:p>
          <a:p>
            <a:pPr marL="0" lvl="1" defTabSz="914350">
              <a:defRPr/>
            </a:pPr>
            <a:r>
              <a:rPr lang="en-US" dirty="0"/>
              <a:t>Notes:</a:t>
            </a:r>
          </a:p>
          <a:p>
            <a:pPr marL="0" lvl="1" defTabSz="914350">
              <a:defRPr/>
            </a:pPr>
            <a:r>
              <a:rPr lang="en-US" dirty="0"/>
              <a:t>References:</a:t>
            </a:r>
          </a:p>
          <a:p>
            <a:r>
              <a:rPr lang="en-US" dirty="0" err="1"/>
              <a:t>Sodhi</a:t>
            </a:r>
            <a:r>
              <a:rPr lang="en-US" dirty="0"/>
              <a:t>, N.S.,  </a:t>
            </a:r>
            <a:r>
              <a:rPr lang="en-US" dirty="0" err="1"/>
              <a:t>Koh</a:t>
            </a:r>
            <a:r>
              <a:rPr lang="en-US" dirty="0"/>
              <a:t>, L.P., Brook, B.W. and Ng, P.K.L. (2004). Southeast Asian Biodiversity: An Impending Disaster. TRENDS in Ecology and Evolution, Vol. 19 No. 12. 12 December 2004</a:t>
            </a:r>
          </a:p>
          <a:p>
            <a:r>
              <a:rPr lang="en-US" dirty="0"/>
              <a:t>  (London, Elsevier).</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73</a:t>
            </a:fld>
            <a:endParaRPr lang="en-US"/>
          </a:p>
        </p:txBody>
      </p:sp>
    </p:spTree>
    <p:extLst>
      <p:ext uri="{BB962C8B-B14F-4D97-AF65-F5344CB8AC3E}">
        <p14:creationId xmlns:p14="http://schemas.microsoft.com/office/powerpoint/2010/main" val="32228226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endParaRPr lang="en-US" dirty="0"/>
          </a:p>
          <a:p>
            <a:pPr marL="0" lvl="1" defTabSz="914350">
              <a:defRPr/>
            </a:pPr>
            <a:r>
              <a:rPr lang="en-US" dirty="0"/>
              <a:t>Notes:</a:t>
            </a:r>
          </a:p>
          <a:p>
            <a:pPr marL="0" lvl="1" defTabSz="914350">
              <a:defRPr/>
            </a:pPr>
            <a:r>
              <a:rPr lang="en-US" dirty="0"/>
              <a:t>References:</a:t>
            </a:r>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74</a:t>
            </a:fld>
            <a:endParaRPr lang="en-US"/>
          </a:p>
        </p:txBody>
      </p:sp>
    </p:spTree>
    <p:extLst>
      <p:ext uri="{BB962C8B-B14F-4D97-AF65-F5344CB8AC3E}">
        <p14:creationId xmlns:p14="http://schemas.microsoft.com/office/powerpoint/2010/main" val="3087195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baseline="0" dirty="0"/>
              <a:t> Walk through the basic equations for photosynthesis and respiration</a:t>
            </a:r>
            <a:endParaRPr lang="en-US" dirty="0"/>
          </a:p>
          <a:p>
            <a:pPr marL="0" lvl="1" indent="0" defTabSz="914350">
              <a:buFontTx/>
              <a:buNone/>
              <a:defRPr/>
            </a:pPr>
            <a:r>
              <a:rPr lang="en-US" b="1" dirty="0"/>
              <a:t>Key message:</a:t>
            </a:r>
          </a:p>
          <a:p>
            <a:pPr marL="0" lvl="1" defTabSz="914350">
              <a:defRPr/>
            </a:pPr>
            <a:r>
              <a:rPr lang="en-US" dirty="0"/>
              <a:t>During</a:t>
            </a:r>
            <a:r>
              <a:rPr lang="en-US" baseline="0" dirty="0"/>
              <a:t> t</a:t>
            </a:r>
            <a:r>
              <a:rPr lang="en-US" dirty="0"/>
              <a:t>he process of photosynthesis CO2 and water are</a:t>
            </a:r>
            <a:r>
              <a:rPr lang="en-US" baseline="0" dirty="0"/>
              <a:t> used by plant </a:t>
            </a:r>
            <a:r>
              <a:rPr lang="en-US" dirty="0"/>
              <a:t>chlorophyll</a:t>
            </a:r>
            <a:r>
              <a:rPr lang="en-US" baseline="0" dirty="0"/>
              <a:t> </a:t>
            </a:r>
            <a:r>
              <a:rPr lang="en-US" dirty="0"/>
              <a:t>to convert the suns energy into plant material.   This</a:t>
            </a:r>
            <a:r>
              <a:rPr lang="en-US" baseline="0" dirty="0"/>
              <a:t> plant growth provides food for higher trophic levels (levels higher in the food chain).  During respiration plants (and animals) absorb O2 from the atmosphere to metabolize sugars and provide energy for growth (and other metabolic processes).  They </a:t>
            </a:r>
            <a:r>
              <a:rPr lang="en-US" dirty="0"/>
              <a:t>give off CO2, water, and heat energy in the process.</a:t>
            </a:r>
          </a:p>
          <a:p>
            <a:pPr marL="0" lvl="1" defTabSz="914350">
              <a:defRPr/>
            </a:pPr>
            <a:endParaRPr lang="en-US" dirty="0"/>
          </a:p>
          <a:p>
            <a:pPr fontAlgn="ctr"/>
            <a:r>
              <a:rPr lang="en-US" dirty="0"/>
              <a:t>References:</a:t>
            </a:r>
          </a:p>
          <a:p>
            <a:pPr fontAlgn="ctr"/>
            <a:r>
              <a:rPr lang="en-US" dirty="0"/>
              <a:t>Graphic: www2.pvc.maricopa.edu/~</a:t>
            </a:r>
            <a:r>
              <a:rPr lang="en-US" dirty="0" err="1"/>
              <a:t>douglass</a:t>
            </a:r>
            <a:r>
              <a:rPr lang="en-US" dirty="0"/>
              <a:t>/.../bio.ppt‎</a:t>
            </a:r>
          </a:p>
          <a:p>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C21862AB-C33A-47D5-ACB7-AF8148FB688E}" type="slidenum">
              <a:rPr lang="en-US" smtClean="0"/>
              <a:pPr/>
              <a:t>10</a:t>
            </a:fld>
            <a:endParaRPr lang="en-US"/>
          </a:p>
        </p:txBody>
      </p:sp>
    </p:spTree>
    <p:extLst>
      <p:ext uri="{BB962C8B-B14F-4D97-AF65-F5344CB8AC3E}">
        <p14:creationId xmlns:p14="http://schemas.microsoft.com/office/powerpoint/2010/main" val="1747239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b="0" dirty="0">
                <a:effectLst>
                  <a:outerShdw blurRad="38100" dist="38100" dir="2700000" algn="tl">
                    <a:srgbClr val="010199"/>
                  </a:outerShdw>
                </a:effectLst>
              </a:rPr>
              <a:t>The net photosynthesis (after</a:t>
            </a:r>
            <a:r>
              <a:rPr lang="en-US" b="0" baseline="0" dirty="0">
                <a:effectLst>
                  <a:outerShdw blurRad="38100" dist="38100" dir="2700000" algn="tl">
                    <a:srgbClr val="010199"/>
                  </a:outerShdw>
                </a:effectLst>
              </a:rPr>
              <a:t> the costs of respiration are accounted for) </a:t>
            </a:r>
            <a:r>
              <a:rPr lang="en-US" b="0" dirty="0">
                <a:effectLst>
                  <a:outerShdw blurRad="38100" dist="38100" dir="2700000" algn="tl">
                    <a:srgbClr val="010199"/>
                  </a:outerShdw>
                </a:effectLst>
              </a:rPr>
              <a:t>for an entire plant</a:t>
            </a:r>
            <a:r>
              <a:rPr lang="en-US" b="0" baseline="0" dirty="0">
                <a:effectLst>
                  <a:outerShdw blurRad="38100" dist="38100" dir="2700000" algn="tl">
                    <a:srgbClr val="010199"/>
                  </a:outerShdw>
                </a:effectLst>
              </a:rPr>
              <a:t> </a:t>
            </a:r>
            <a:r>
              <a:rPr lang="en-US" b="0" dirty="0">
                <a:effectLst>
                  <a:outerShdw blurRad="38100" dist="38100" dir="2700000" algn="tl">
                    <a:srgbClr val="010199"/>
                  </a:outerShdw>
                </a:effectLst>
              </a:rPr>
              <a:t>community is its net primary productivity.</a:t>
            </a:r>
          </a:p>
          <a:p>
            <a:endParaRPr lang="en-US" dirty="0"/>
          </a:p>
          <a:p>
            <a:pPr marL="0" lvl="1" indent="0" defTabSz="914350">
              <a:buFontTx/>
              <a:buNone/>
              <a:defRPr/>
            </a:pPr>
            <a:r>
              <a:rPr lang="en-US" b="1" dirty="0"/>
              <a:t>Key message:</a:t>
            </a:r>
          </a:p>
          <a:p>
            <a:r>
              <a:rPr lang="en-US" dirty="0"/>
              <a:t>Gross patterns of productivity and climate resemble each other.  In the warm and wet environments</a:t>
            </a:r>
            <a:r>
              <a:rPr lang="en-US" baseline="0" dirty="0"/>
              <a:t> of the tropics NPP is very high.  There is a relationship between Carbon and NPP, as expressed in this figure.</a:t>
            </a:r>
            <a:endParaRPr lang="en-US" dirty="0"/>
          </a:p>
          <a:p>
            <a:endParaRPr lang="en-US" dirty="0"/>
          </a:p>
          <a:p>
            <a:r>
              <a:rPr lang="en-US" dirty="0"/>
              <a:t>References:</a:t>
            </a:r>
          </a:p>
          <a:p>
            <a:r>
              <a:rPr lang="en-US" u="sng" dirty="0">
                <a:hlinkClick r:id="rId3"/>
              </a:rPr>
              <a:t>http://www2.pvc.maricopa.edu/~douglass/gph_111/ppoints/bio.ppt</a:t>
            </a:r>
            <a:r>
              <a:rPr lang="en-US" dirty="0"/>
              <a:t>.</a:t>
            </a:r>
          </a:p>
        </p:txBody>
      </p:sp>
      <p:sp>
        <p:nvSpPr>
          <p:cNvPr id="4" name="Slide Number Placeholder 3"/>
          <p:cNvSpPr>
            <a:spLocks noGrp="1"/>
          </p:cNvSpPr>
          <p:nvPr>
            <p:ph type="sldNum" sz="quarter" idx="10"/>
          </p:nvPr>
        </p:nvSpPr>
        <p:spPr/>
        <p:txBody>
          <a:bodyPr/>
          <a:lstStyle/>
          <a:p>
            <a:fld id="{C21862AB-C33A-47D5-ACB7-AF8148FB688E}" type="slidenum">
              <a:rPr lang="en-US" smtClean="0"/>
              <a:pPr/>
              <a:t>11</a:t>
            </a:fld>
            <a:endParaRPr lang="en-US"/>
          </a:p>
        </p:txBody>
      </p:sp>
    </p:spTree>
    <p:extLst>
      <p:ext uri="{BB962C8B-B14F-4D97-AF65-F5344CB8AC3E}">
        <p14:creationId xmlns:p14="http://schemas.microsoft.com/office/powerpoint/2010/main" val="3813894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97565" y="1263997"/>
            <a:ext cx="11396869"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3" name="Subtitle 2"/>
          <p:cNvSpPr>
            <a:spLocks noGrp="1"/>
          </p:cNvSpPr>
          <p:nvPr>
            <p:ph type="subTitle" idx="1" hasCustomPrompt="1"/>
          </p:nvPr>
        </p:nvSpPr>
        <p:spPr>
          <a:xfrm>
            <a:off x="397565" y="4055170"/>
            <a:ext cx="11396869"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endParaRPr lang="en-US" dirty="0"/>
          </a:p>
        </p:txBody>
      </p:sp>
      <p:sp>
        <p:nvSpPr>
          <p:cNvPr id="4" name="Date Placeholder 3"/>
          <p:cNvSpPr>
            <a:spLocks noGrp="1"/>
          </p:cNvSpPr>
          <p:nvPr>
            <p:ph type="dt" sz="half" idx="10"/>
          </p:nvPr>
        </p:nvSpPr>
        <p:spPr/>
        <p:txBody>
          <a:bodyPr/>
          <a:lstStyle/>
          <a:p>
            <a:fld id="{C93E3405-DA97-4B1A-ABA4-DAAD55BE279D}" type="datetime1">
              <a:rPr lang="en-US" smtClean="0"/>
              <a:t>1/4/2017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166912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ic &amp;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778AD399-7B6C-43CD-BC09-2188D991CC8E}" type="datetime1">
              <a:rPr lang="en-US" smtClean="0"/>
              <a:t>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051745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Graphic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F7168FB3-01B5-4A81-9ED7-E58E0E31EA72}" type="datetime1">
              <a:rPr lang="en-US" smtClean="0"/>
              <a:t>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829569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108680"/>
            <a:ext cx="10467041" cy="672626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CEEB532D-36D6-44C7-84B0-82D6B672F27C}" type="datetime1">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188138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Vertical White_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AD109C82-50F3-469A-B754-EBED598355C3}" type="datetime1">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853196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Gra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3" y="108682"/>
            <a:ext cx="10493546" cy="6726262"/>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DD82E17A-A670-47E5-9E27-17E307DD842A}" type="datetime1">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37191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DFAC13DC-4AEB-4C3A-A2B1-423559E0879F}" type="datetime1">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454222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Exercise_graphic">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9E4FBAF2-E96E-4E3F-AE02-9E379DF67BE3}" type="datetime1">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030182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xercise_2field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9779E47A-C799-4F2D-83E6-23340E759294}" type="datetime1">
              <a:rPr lang="en-US" smtClean="0"/>
              <a:t>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759112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kehome Mess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3CF509BC-38FE-4456-AB2E-633B7089FBD3}" type="datetime1">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515369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kehome Message_2field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3DF27384-0D48-4B7E-8BE1-2DD5D2CFA440}" type="datetime1">
              <a:rPr lang="en-US" smtClean="0"/>
              <a:t>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707323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Module Title &amp; Topi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97565" y="1741073"/>
            <a:ext cx="11396869" cy="1909903"/>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b="1" i="0" baseline="0">
                <a:solidFill>
                  <a:schemeClr val="bg1"/>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3" name="Subtitle 2"/>
          <p:cNvSpPr>
            <a:spLocks noGrp="1"/>
          </p:cNvSpPr>
          <p:nvPr>
            <p:ph type="subTitle" idx="1" hasCustomPrompt="1"/>
          </p:nvPr>
        </p:nvSpPr>
        <p:spPr>
          <a:xfrm>
            <a:off x="397565" y="3922643"/>
            <a:ext cx="11396869" cy="2054087"/>
          </a:xfrm>
        </p:spPr>
        <p:txBody>
          <a:bodyPr anchor="ctr">
            <a:normAutofit/>
          </a:bodyPr>
          <a:lstStyle>
            <a:lvl1pPr marL="0" indent="0" algn="ctr">
              <a:lnSpc>
                <a:spcPct val="150000"/>
              </a:lnSpc>
              <a:buNone/>
              <a:defRPr sz="4400" b="1" i="0" baseline="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p>
          <a:p>
            <a:r>
              <a:rPr lang="de-DE" dirty="0"/>
              <a:t>Click here to edit Master Subtitle style</a:t>
            </a:r>
            <a:endParaRPr lang="en-US" dirty="0"/>
          </a:p>
        </p:txBody>
      </p:sp>
      <p:sp>
        <p:nvSpPr>
          <p:cNvPr id="4" name="Date Placeholder 3"/>
          <p:cNvSpPr>
            <a:spLocks noGrp="1"/>
          </p:cNvSpPr>
          <p:nvPr>
            <p:ph type="dt" sz="half" idx="10"/>
          </p:nvPr>
        </p:nvSpPr>
        <p:spPr/>
        <p:txBody>
          <a:bodyPr/>
          <a:lstStyle/>
          <a:p>
            <a:fld id="{92B61794-0936-4D5D-BA63-CF59DFCBD0DE}" type="datetime1">
              <a:rPr lang="en-US" smtClean="0"/>
              <a:t>1/4/2017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2779442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erenc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2EB6B89F-A49C-483F-AFB9-F8CAC7D5C1EC}" type="datetime1">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136211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rther Reading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108680"/>
            <a:ext cx="10467041" cy="672626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ED74A6AC-9048-49F7-ADB0-12BC67758D9C}" type="datetime1">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77780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BBD12841-EF40-4803-9220-D61412D8DE67}" type="datetime1">
              <a:rPr lang="en-US" smtClean="0"/>
              <a:t>1/4/2017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ctrTitle" hasCustomPrompt="1"/>
          </p:nvPr>
        </p:nvSpPr>
        <p:spPr>
          <a:xfrm>
            <a:off x="397565" y="1263997"/>
            <a:ext cx="11396869"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10" name="Subtitle 2"/>
          <p:cNvSpPr>
            <a:spLocks noGrp="1"/>
          </p:cNvSpPr>
          <p:nvPr>
            <p:ph type="subTitle" idx="1" hasCustomPrompt="1"/>
          </p:nvPr>
        </p:nvSpPr>
        <p:spPr>
          <a:xfrm>
            <a:off x="397565" y="4055170"/>
            <a:ext cx="11396869"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endParaRPr lang="en-US" dirty="0"/>
          </a:p>
        </p:txBody>
      </p:sp>
    </p:spTree>
    <p:extLst>
      <p:ext uri="{BB962C8B-B14F-4D97-AF65-F5344CB8AC3E}">
        <p14:creationId xmlns:p14="http://schemas.microsoft.com/office/powerpoint/2010/main" val="422040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dule Out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3" y="251790"/>
            <a:ext cx="10493546" cy="658315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C8BBF02E-EBF9-4126-AC83-F0053A6A4FF8}" type="datetime1">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87446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Regula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63826" y="1603512"/>
            <a:ext cx="11304104" cy="4982817"/>
          </a:xfrm>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2557E4B9-8BB9-4795-8B44-9D57D0A33F6D}" type="datetime1">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00641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Gra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13A5AF9F-44D9-4F06-9BB5-9FB60A44658A}" type="datetime1">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09496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Gra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443948" y="1563756"/>
            <a:ext cx="5436704" cy="456019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423989" y="1563756"/>
            <a:ext cx="5436704" cy="456019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0B8EE310-4EEC-4695-92A9-EB04F16801BA}" type="datetime1">
              <a:rPr lang="en-US" smtClean="0"/>
              <a:t>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517183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ison_title_box">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3" y="0"/>
            <a:ext cx="12192000" cy="6858000"/>
          </a:xfrm>
          <a:prstGeom prst="rect">
            <a:avLst/>
          </a:prstGeom>
        </p:spPr>
      </p:pic>
      <p:sp>
        <p:nvSpPr>
          <p:cNvPr id="3" name="Text Placeholder 2"/>
          <p:cNvSpPr>
            <a:spLocks noGrp="1"/>
          </p:cNvSpPr>
          <p:nvPr>
            <p:ph type="body" idx="1"/>
          </p:nvPr>
        </p:nvSpPr>
        <p:spPr>
          <a:xfrm>
            <a:off x="463825" y="1535113"/>
            <a:ext cx="5386917" cy="639762"/>
          </a:xfrm>
          <a:solidFill>
            <a:schemeClr val="bg1">
              <a:lumMod val="85000"/>
            </a:schemeClr>
          </a:solidFill>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a:t>Click to </a:t>
            </a:r>
            <a:r>
              <a:rPr lang="fr-CH" dirty="0" err="1"/>
              <a:t>edit</a:t>
            </a:r>
            <a:r>
              <a:rPr lang="fr-CH" dirty="0"/>
              <a:t> Master </a:t>
            </a:r>
            <a:r>
              <a:rPr lang="fr-CH" dirty="0" err="1"/>
              <a:t>text</a:t>
            </a:r>
            <a:r>
              <a:rPr lang="fr-CH" dirty="0"/>
              <a:t> styles</a:t>
            </a:r>
          </a:p>
        </p:txBody>
      </p:sp>
      <p:sp>
        <p:nvSpPr>
          <p:cNvPr id="4" name="Content Placeholder 3"/>
          <p:cNvSpPr>
            <a:spLocks noGrp="1"/>
          </p:cNvSpPr>
          <p:nvPr>
            <p:ph sz="half" idx="2"/>
          </p:nvPr>
        </p:nvSpPr>
        <p:spPr>
          <a:xfrm>
            <a:off x="463825" y="2174875"/>
            <a:ext cx="5386917"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914400" indent="0">
              <a:lnSpc>
                <a:spcPct val="110000"/>
              </a:lnSpc>
              <a:spcBef>
                <a:spcPts val="300"/>
              </a:spcBef>
              <a:spcAft>
                <a:spcPts val="300"/>
              </a:spcAft>
              <a:buFont typeface="Wingdings" charset="2"/>
              <a:buNone/>
              <a:defRPr sz="1800"/>
            </a:lvl3pPr>
            <a:lvl4pPr marL="1371600" indent="0">
              <a:lnSpc>
                <a:spcPct val="110000"/>
              </a:lnSpc>
              <a:spcBef>
                <a:spcPts val="300"/>
              </a:spcBef>
              <a:spcAft>
                <a:spcPts val="300"/>
              </a:spcAft>
              <a:buFont typeface="Wingdings" charset="2"/>
              <a:buNone/>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5" name="Text Placeholder 4"/>
          <p:cNvSpPr>
            <a:spLocks noGrp="1"/>
          </p:cNvSpPr>
          <p:nvPr>
            <p:ph type="body" sz="quarter" idx="3"/>
          </p:nvPr>
        </p:nvSpPr>
        <p:spPr>
          <a:xfrm>
            <a:off x="6445160" y="1535113"/>
            <a:ext cx="5389033" cy="639762"/>
          </a:xfrm>
          <a:solidFill>
            <a:schemeClr val="bg1">
              <a:lumMod val="85000"/>
            </a:schemeClr>
          </a:solidFill>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a:t>Click to </a:t>
            </a:r>
            <a:r>
              <a:rPr lang="fr-CH" dirty="0" err="1"/>
              <a:t>edit</a:t>
            </a:r>
            <a:r>
              <a:rPr lang="fr-CH" dirty="0"/>
              <a:t> Master </a:t>
            </a:r>
            <a:r>
              <a:rPr lang="fr-CH" dirty="0" err="1"/>
              <a:t>text</a:t>
            </a:r>
            <a:r>
              <a:rPr lang="fr-CH" dirty="0"/>
              <a:t> styles</a:t>
            </a:r>
          </a:p>
        </p:txBody>
      </p:sp>
      <p:sp>
        <p:nvSpPr>
          <p:cNvPr id="6" name="Content Placeholder 5"/>
          <p:cNvSpPr>
            <a:spLocks noGrp="1"/>
          </p:cNvSpPr>
          <p:nvPr>
            <p:ph sz="quarter" idx="4"/>
          </p:nvPr>
        </p:nvSpPr>
        <p:spPr>
          <a:xfrm>
            <a:off x="6445160" y="2174875"/>
            <a:ext cx="5389033"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1143000" indent="-228600">
              <a:lnSpc>
                <a:spcPct val="110000"/>
              </a:lnSpc>
              <a:spcBef>
                <a:spcPts val="300"/>
              </a:spcBef>
              <a:spcAft>
                <a:spcPts val="300"/>
              </a:spcAft>
              <a:buFont typeface="Wingdings" charset="2"/>
              <a:buChar char="§"/>
              <a:defRPr sz="1800"/>
            </a:lvl3pPr>
            <a:lvl4pPr marL="1600200" indent="-228600">
              <a:lnSpc>
                <a:spcPct val="110000"/>
              </a:lnSpc>
              <a:spcBef>
                <a:spcPts val="300"/>
              </a:spcBef>
              <a:spcAft>
                <a:spcPts val="300"/>
              </a:spcAft>
              <a:buFont typeface="Wingdings" charset="2"/>
              <a:buChar char="§"/>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7" name="Date Placeholder 6"/>
          <p:cNvSpPr>
            <a:spLocks noGrp="1"/>
          </p:cNvSpPr>
          <p:nvPr>
            <p:ph type="dt" sz="half" idx="10"/>
          </p:nvPr>
        </p:nvSpPr>
        <p:spPr/>
        <p:txBody>
          <a:bodyPr/>
          <a:lstStyle/>
          <a:p>
            <a:fld id="{6DA10FE5-D447-4804-8D0C-E4B6429C54E6}" type="datetime1">
              <a:rPr lang="en-US" smtClean="0"/>
              <a:t>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B17112-0BBC-CD41-90CF-8B6E80C642C3}" type="slidenum">
              <a:rPr lang="en-US" smtClean="0"/>
              <a:t>‹#›</a:t>
            </a:fld>
            <a:endParaRPr lang="en-US"/>
          </a:p>
        </p:txBody>
      </p:sp>
      <p:sp>
        <p:nvSpPr>
          <p:cNvPr id="12"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97416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D449E3CF-D30F-4D7D-B9BB-D0DFF9FF30EF}" type="datetime1">
              <a:rPr lang="en-US" smtClean="0"/>
              <a:t>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28306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Gra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443948" y="1563756"/>
            <a:ext cx="5436704" cy="456019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423989" y="1563756"/>
            <a:ext cx="5436704" cy="456019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0B8EE310-4EEC-4695-92A9-EB04F16801BA}" type="datetime1">
              <a:rPr lang="en-US" smtClean="0"/>
              <a:t>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015676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E68E3-C7C9-47C4-9680-DDBD151E9519}" type="datetime1">
              <a:rPr lang="en-US" smtClean="0"/>
              <a:t>1/4/2017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C54D1-FDD9-4227-AB8F-CBC9F09C9B0C}" type="slidenum">
              <a:rPr lang="en-US" smtClean="0"/>
              <a:t>‹#›</a:t>
            </a:fld>
            <a:endParaRPr lang="en-US"/>
          </a:p>
        </p:txBody>
      </p:sp>
    </p:spTree>
    <p:extLst>
      <p:ext uri="{BB962C8B-B14F-4D97-AF65-F5344CB8AC3E}">
        <p14:creationId xmlns:p14="http://schemas.microsoft.com/office/powerpoint/2010/main" val="1220750515"/>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85" r:id="rId4"/>
    <p:sldLayoutId id="2147483725" r:id="rId5"/>
    <p:sldLayoutId id="2147483652" r:id="rId6"/>
    <p:sldLayoutId id="2147483721" r:id="rId7"/>
    <p:sldLayoutId id="2147483695" r:id="rId8"/>
    <p:sldLayoutId id="2147483727" r:id="rId9"/>
    <p:sldLayoutId id="2147483654" r:id="rId10"/>
    <p:sldLayoutId id="2147483696" r:id="rId11"/>
    <p:sldLayoutId id="2147483691" r:id="rId12"/>
    <p:sldLayoutId id="2147483722" r:id="rId13"/>
    <p:sldLayoutId id="2147483697" r:id="rId14"/>
    <p:sldLayoutId id="2147483665" r:id="rId15"/>
    <p:sldLayoutId id="2147483724" r:id="rId16"/>
    <p:sldLayoutId id="2147483708" r:id="rId17"/>
    <p:sldLayoutId id="2147483666" r:id="rId18"/>
    <p:sldLayoutId id="2147483709" r:id="rId19"/>
    <p:sldLayoutId id="2147483667" r:id="rId20"/>
    <p:sldLayoutId id="2147483692" r:id="rId21"/>
    <p:sldLayoutId id="2147483663" r:id="rId2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hyperlink" Target="http://www.blogdivvy.com/"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hyperlink" Target="http://en.wikipedia.org/wiki/North_America" TargetMode="External"/><Relationship Id="rId13" Type="http://schemas.openxmlformats.org/officeDocument/2006/relationships/hyperlink" Target="http://en.wikipedia.org/wiki/Central_America" TargetMode="External"/><Relationship Id="rId18" Type="http://schemas.openxmlformats.org/officeDocument/2006/relationships/hyperlink" Target="http://en.wikipedia.org/wiki/New_Zealand" TargetMode="External"/><Relationship Id="rId26" Type="http://schemas.openxmlformats.org/officeDocument/2006/relationships/hyperlink" Target="http://en.wikipedia.org/wiki/Micronesia" TargetMode="External"/><Relationship Id="rId3" Type="http://schemas.openxmlformats.org/officeDocument/2006/relationships/hyperlink" Target="http://en.wikipedia.org/wiki/World_Wildlife_Fund" TargetMode="External"/><Relationship Id="rId21" Type="http://schemas.openxmlformats.org/officeDocument/2006/relationships/hyperlink" Target="http://en.wikipedia.org/wiki/Indian_subcontinent" TargetMode="External"/><Relationship Id="rId7" Type="http://schemas.openxmlformats.org/officeDocument/2006/relationships/hyperlink" Target="http://en.wikipedia.org/wiki/Nearctic_ecozone" TargetMode="External"/><Relationship Id="rId12" Type="http://schemas.openxmlformats.org/officeDocument/2006/relationships/hyperlink" Target="http://en.wikipedia.org/wiki/South_America" TargetMode="External"/><Relationship Id="rId17" Type="http://schemas.openxmlformats.org/officeDocument/2006/relationships/hyperlink" Target="http://en.wikipedia.org/wiki/New_Guinea" TargetMode="External"/><Relationship Id="rId25" Type="http://schemas.openxmlformats.org/officeDocument/2006/relationships/hyperlink" Target="http://en.wikipedia.org/wiki/Polynesia" TargetMode="External"/><Relationship Id="rId2" Type="http://schemas.openxmlformats.org/officeDocument/2006/relationships/notesSlide" Target="../notesSlides/notesSlide29.xml"/><Relationship Id="rId16" Type="http://schemas.openxmlformats.org/officeDocument/2006/relationships/hyperlink" Target="http://en.wikipedia.org/wiki/Australia" TargetMode="External"/><Relationship Id="rId20" Type="http://schemas.openxmlformats.org/officeDocument/2006/relationships/hyperlink" Target="http://en.wikipedia.org/wiki/Indomalaya_ecozone" TargetMode="External"/><Relationship Id="rId29" Type="http://schemas.openxmlformats.org/officeDocument/2006/relationships/hyperlink" Target="http://en.wikipedia.org/wiki/Antarctica" TargetMode="External"/><Relationship Id="rId1" Type="http://schemas.openxmlformats.org/officeDocument/2006/relationships/slideLayout" Target="../slideLayouts/slideLayout4.xml"/><Relationship Id="rId6" Type="http://schemas.openxmlformats.org/officeDocument/2006/relationships/hyperlink" Target="http://en.wikipedia.org/wiki/North_Africa" TargetMode="External"/><Relationship Id="rId11" Type="http://schemas.openxmlformats.org/officeDocument/2006/relationships/hyperlink" Target="http://en.wikipedia.org/wiki/Neotropic_ecozone" TargetMode="External"/><Relationship Id="rId24" Type="http://schemas.openxmlformats.org/officeDocument/2006/relationships/hyperlink" Target="http://en.wikipedia.org/wiki/Oceania_ecozone" TargetMode="External"/><Relationship Id="rId5" Type="http://schemas.openxmlformats.org/officeDocument/2006/relationships/hyperlink" Target="http://en.wikipedia.org/wiki/Eurasia" TargetMode="External"/><Relationship Id="rId15" Type="http://schemas.openxmlformats.org/officeDocument/2006/relationships/hyperlink" Target="http://en.wikipedia.org/wiki/Australasia_ecozone" TargetMode="External"/><Relationship Id="rId23" Type="http://schemas.openxmlformats.org/officeDocument/2006/relationships/hyperlink" Target="http://en.wikipedia.org/wiki/China" TargetMode="External"/><Relationship Id="rId28" Type="http://schemas.openxmlformats.org/officeDocument/2006/relationships/hyperlink" Target="http://en.wikipedia.org/wiki/Antarctic_ecozone" TargetMode="External"/><Relationship Id="rId10" Type="http://schemas.openxmlformats.org/officeDocument/2006/relationships/hyperlink" Target="http://en.wikipedia.org/wiki/Sub-Saharan_Africa" TargetMode="External"/><Relationship Id="rId19" Type="http://schemas.openxmlformats.org/officeDocument/2006/relationships/hyperlink" Target="http://en.wikipedia.org/wiki/Wallace_line" TargetMode="External"/><Relationship Id="rId4" Type="http://schemas.openxmlformats.org/officeDocument/2006/relationships/hyperlink" Target="http://en.wikipedia.org/wiki/Palearctic_ecozone" TargetMode="External"/><Relationship Id="rId9" Type="http://schemas.openxmlformats.org/officeDocument/2006/relationships/hyperlink" Target="http://en.wikipedia.org/wiki/Afrotropic_ecozone" TargetMode="External"/><Relationship Id="rId14" Type="http://schemas.openxmlformats.org/officeDocument/2006/relationships/hyperlink" Target="http://en.wikipedia.org/wiki/Caribbean" TargetMode="External"/><Relationship Id="rId22" Type="http://schemas.openxmlformats.org/officeDocument/2006/relationships/hyperlink" Target="http://en.wikipedia.org/wiki/Southeast_Asia" TargetMode="External"/><Relationship Id="rId27" Type="http://schemas.openxmlformats.org/officeDocument/2006/relationships/hyperlink" Target="http://en.wikipedia.org/wiki/Fijian_Island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66.jpe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74.jpeg"/><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15.xml"/><Relationship Id="rId5" Type="http://schemas.openxmlformats.org/officeDocument/2006/relationships/image" Target="../media/image78.jpeg"/><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0.xml"/><Relationship Id="rId5" Type="http://schemas.openxmlformats.org/officeDocument/2006/relationships/hyperlink" Target="http://www.fao.org/docrep/011/i0670e/i0670e02.htm" TargetMode="External"/><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openxmlformats.org/officeDocument/2006/relationships/image" Target="../media/image89.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10.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60.xml"/><Relationship Id="rId1" Type="http://schemas.openxmlformats.org/officeDocument/2006/relationships/slideLayout" Target="../slideLayouts/slideLayout10.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 Id="rId9" Type="http://schemas.openxmlformats.org/officeDocument/2006/relationships/image" Target="../media/image103.jpeg"/></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hyperlink" Target="mailto:climatecurriculum@googlegroups.com" TargetMode="Externa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hyperlink" Target="http://www.winrock.org/" TargetMode="Externa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564" y="862944"/>
            <a:ext cx="11396869" cy="2526125"/>
          </a:xfrm>
        </p:spPr>
        <p:txBody>
          <a:bodyPr/>
          <a:lstStyle/>
          <a:p>
            <a:r>
              <a:rPr lang="de-DE" dirty="0"/>
              <a:t>Bangladesh Climate-Resilient Ecosystem Curriculum (BACUM)</a:t>
            </a:r>
            <a:endParaRPr lang="en-US" dirty="0"/>
          </a:p>
        </p:txBody>
      </p:sp>
      <p:sp>
        <p:nvSpPr>
          <p:cNvPr id="3" name="Subtitle 2"/>
          <p:cNvSpPr>
            <a:spLocks noGrp="1"/>
          </p:cNvSpPr>
          <p:nvPr>
            <p:ph type="subTitle" idx="1"/>
          </p:nvPr>
        </p:nvSpPr>
        <p:spPr>
          <a:xfrm>
            <a:off x="397564" y="3622033"/>
            <a:ext cx="11396869" cy="1444484"/>
          </a:xfrm>
        </p:spPr>
        <p:txBody>
          <a:bodyPr/>
          <a:lstStyle/>
          <a:p>
            <a:r>
              <a:rPr lang="de-DE" dirty="0"/>
              <a:t>Module 1: Introduction to Climate Change</a:t>
            </a:r>
            <a:endParaRPr lang="en-US" dirty="0"/>
          </a:p>
        </p:txBody>
      </p:sp>
    </p:spTree>
    <p:extLst>
      <p:ext uri="{BB962C8B-B14F-4D97-AF65-F5344CB8AC3E}">
        <p14:creationId xmlns:p14="http://schemas.microsoft.com/office/powerpoint/2010/main" val="3731113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826" y="1603512"/>
            <a:ext cx="3831727" cy="1735111"/>
          </a:xfrm>
        </p:spPr>
        <p:txBody>
          <a:bodyPr>
            <a:noAutofit/>
          </a:bodyPr>
          <a:lstStyle/>
          <a:p>
            <a:pPr marL="0" indent="0">
              <a:buNone/>
            </a:pPr>
            <a:r>
              <a:rPr lang="en-US" sz="2800" dirty="0"/>
              <a:t>Photosynthesis = Carbon Dioxide + Water + Light       Glucose + Oxygen </a:t>
            </a:r>
          </a:p>
          <a:p>
            <a:pPr marL="0" indent="0">
              <a:buNone/>
            </a:pPr>
            <a:r>
              <a:rPr lang="en-US" sz="2800" dirty="0"/>
              <a:t>Respiration = Glucose + Oxygen       Carbon Dioxide + Water + Heat Energy</a:t>
            </a:r>
          </a:p>
          <a:p>
            <a:pPr marL="0" indent="0">
              <a:buNone/>
            </a:pPr>
            <a:endParaRPr lang="en-US" sz="2800" dirty="0"/>
          </a:p>
          <a:p>
            <a:pPr marL="0" indent="0">
              <a:buNone/>
            </a:pPr>
            <a:endParaRPr lang="en-US" sz="2800" dirty="0"/>
          </a:p>
          <a:p>
            <a:pPr marL="0" indent="0">
              <a:buNone/>
            </a:pPr>
            <a:endParaRPr lang="en-US" sz="2800" dirty="0"/>
          </a:p>
        </p:txBody>
      </p:sp>
      <p:sp>
        <p:nvSpPr>
          <p:cNvPr id="2" name="Title 1"/>
          <p:cNvSpPr>
            <a:spLocks noGrp="1"/>
          </p:cNvSpPr>
          <p:nvPr>
            <p:ph type="title"/>
          </p:nvPr>
        </p:nvSpPr>
        <p:spPr/>
        <p:txBody>
          <a:bodyPr>
            <a:noAutofit/>
          </a:bodyPr>
          <a:lstStyle/>
          <a:p>
            <a:r>
              <a:rPr lang="en-US" altLang="en-US" sz="3000" dirty="0"/>
              <a:t>Chlorophyll is the engine behind the world’s major biomes</a:t>
            </a:r>
            <a:endParaRPr lang="en-US" sz="3000" dirty="0"/>
          </a:p>
        </p:txBody>
      </p:sp>
      <p:pic>
        <p:nvPicPr>
          <p:cNvPr id="7" name="Picture 3" descr="FG16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996" y="1297172"/>
            <a:ext cx="7443674" cy="529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p:nvPr/>
        </p:nvSpPr>
        <p:spPr>
          <a:xfrm flipV="1">
            <a:off x="7029508" y="5961808"/>
            <a:ext cx="196596" cy="973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flipV="1">
            <a:off x="5444706" y="6319582"/>
            <a:ext cx="196596" cy="973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5026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latin typeface="Calibri"/>
                <a:cs typeface="Calibri"/>
              </a:rPr>
              <a:t>Net Primary Productivity (NPP)</a:t>
            </a:r>
          </a:p>
        </p:txBody>
      </p:sp>
      <p:sp>
        <p:nvSpPr>
          <p:cNvPr id="3" name="Content Placeholder 2"/>
          <p:cNvSpPr>
            <a:spLocks noGrp="1"/>
          </p:cNvSpPr>
          <p:nvPr>
            <p:ph idx="4294967295"/>
          </p:nvPr>
        </p:nvSpPr>
        <p:spPr>
          <a:xfrm>
            <a:off x="145775" y="1421588"/>
            <a:ext cx="10515600" cy="4351338"/>
          </a:xfrm>
        </p:spPr>
        <p:txBody>
          <a:bodyPr>
            <a:noAutofit/>
          </a:bodyPr>
          <a:lstStyle/>
          <a:p>
            <a:pPr marL="0" indent="0">
              <a:buNone/>
              <a:defRPr/>
            </a:pPr>
            <a:r>
              <a:rPr lang="en-US" sz="2400" dirty="0"/>
              <a:t>The net photosynthesis for an entire plant community is its NPP</a:t>
            </a:r>
          </a:p>
          <a:p>
            <a:endParaRPr lang="en-US" sz="2000" dirty="0"/>
          </a:p>
        </p:txBody>
      </p:sp>
      <p:pic>
        <p:nvPicPr>
          <p:cNvPr id="7" name="Picture 3" descr="FG16_0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027" y="1828800"/>
            <a:ext cx="9299448"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827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Plant-environment interaction</a:t>
            </a:r>
          </a:p>
        </p:txBody>
      </p:sp>
      <p:pic>
        <p:nvPicPr>
          <p:cNvPr id="1027" name="Picture 3"/>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tretch/>
        </p:blipFill>
        <p:spPr bwMode="auto">
          <a:xfrm>
            <a:off x="5791200" y="1329028"/>
            <a:ext cx="5276850" cy="5255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a:stretch>
            <a:fillRect/>
          </a:stretch>
        </p:blipFill>
        <p:spPr>
          <a:xfrm>
            <a:off x="1865598" y="1219201"/>
            <a:ext cx="3670638" cy="5175600"/>
          </a:xfrm>
          <a:prstGeom prst="rect">
            <a:avLst/>
          </a:prstGeom>
        </p:spPr>
      </p:pic>
      <p:sp>
        <p:nvSpPr>
          <p:cNvPr id="10" name="TextBox 9"/>
          <p:cNvSpPr txBox="1"/>
          <p:nvPr/>
        </p:nvSpPr>
        <p:spPr>
          <a:xfrm>
            <a:off x="2124766" y="6430899"/>
            <a:ext cx="1808508" cy="307777"/>
          </a:xfrm>
          <a:prstGeom prst="rect">
            <a:avLst/>
          </a:prstGeom>
          <a:noFill/>
        </p:spPr>
        <p:txBody>
          <a:bodyPr wrap="none" rtlCol="0">
            <a:spAutoFit/>
          </a:bodyPr>
          <a:lstStyle/>
          <a:p>
            <a:r>
              <a:rPr lang="en-US" sz="1400" kern="0" dirty="0">
                <a:solidFill>
                  <a:srgbClr val="000000"/>
                </a:solidFill>
                <a:latin typeface="Arial"/>
                <a:cs typeface="Arial"/>
                <a:sym typeface="Arial"/>
                <a:hlinkClick r:id="rId5"/>
                <a:rtl val="0"/>
              </a:rPr>
              <a:t>www.blogdivvy.com</a:t>
            </a:r>
            <a:r>
              <a:rPr lang="en-US" sz="1400" kern="0" dirty="0">
                <a:solidFill>
                  <a:srgbClr val="000000"/>
                </a:solidFill>
                <a:latin typeface="Arial"/>
                <a:cs typeface="Arial"/>
                <a:sym typeface="Arial"/>
                <a:rtl val="0"/>
              </a:rPr>
              <a:t> </a:t>
            </a:r>
          </a:p>
        </p:txBody>
      </p:sp>
    </p:spTree>
    <p:extLst>
      <p:ext uri="{BB962C8B-B14F-4D97-AF65-F5344CB8AC3E}">
        <p14:creationId xmlns:p14="http://schemas.microsoft.com/office/powerpoint/2010/main" val="208365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 sz="2400" dirty="0">
                <a:solidFill>
                  <a:schemeClr val="dk1"/>
                </a:solidFill>
                <a:ea typeface="Calibri"/>
                <a:cs typeface="Calibri"/>
                <a:sym typeface="Calibri"/>
              </a:rPr>
              <a:t>The processes of plant growth, metabolism, and germination have optimum temperature and soil moisture ranges</a:t>
            </a:r>
            <a:endParaRPr lang="en-US" sz="2400" dirty="0"/>
          </a:p>
        </p:txBody>
      </p:sp>
      <p:sp>
        <p:nvSpPr>
          <p:cNvPr id="2" name="Title 1"/>
          <p:cNvSpPr>
            <a:spLocks noGrp="1"/>
          </p:cNvSpPr>
          <p:nvPr>
            <p:ph type="title"/>
          </p:nvPr>
        </p:nvSpPr>
        <p:spPr/>
        <p:txBody>
          <a:bodyPr/>
          <a:lstStyle/>
          <a:p>
            <a:r>
              <a:rPr lang="en-US" dirty="0">
                <a:latin typeface="Calibri"/>
                <a:cs typeface="Calibri"/>
              </a:rPr>
              <a:t>Ecological tolerance</a:t>
            </a:r>
          </a:p>
        </p:txBody>
      </p:sp>
      <p:pic>
        <p:nvPicPr>
          <p:cNvPr id="7" name="Shape 292"/>
          <p:cNvPicPr preferRelativeResize="0"/>
          <p:nvPr/>
        </p:nvPicPr>
        <p:blipFill rotWithShape="1">
          <a:blip r:embed="rId3"/>
          <a:srcRect l="13564"/>
          <a:stretch/>
        </p:blipFill>
        <p:spPr>
          <a:xfrm>
            <a:off x="1524001" y="2660094"/>
            <a:ext cx="5341715" cy="3283507"/>
          </a:xfrm>
          <a:prstGeom prst="rect">
            <a:avLst/>
          </a:prstGeom>
        </p:spPr>
      </p:pic>
      <p:pic>
        <p:nvPicPr>
          <p:cNvPr id="4098" name="Picture 2" descr="http://www.swac.umn.edu/classes/soil2125/img/wastpl9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0008" y="3200400"/>
            <a:ext cx="4203192" cy="24323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90800" y="5933703"/>
            <a:ext cx="2819400" cy="461665"/>
          </a:xfrm>
          <a:prstGeom prst="rect">
            <a:avLst/>
          </a:prstGeom>
          <a:noFill/>
        </p:spPr>
        <p:txBody>
          <a:bodyPr wrap="square" rtlCol="0">
            <a:spAutoFit/>
          </a:bodyPr>
          <a:lstStyle/>
          <a:p>
            <a:pPr algn="ctr"/>
            <a:r>
              <a:rPr lang="en-US" sz="2400" b="1" dirty="0"/>
              <a:t>Temperature</a:t>
            </a:r>
          </a:p>
        </p:txBody>
      </p:sp>
      <p:sp>
        <p:nvSpPr>
          <p:cNvPr id="9" name="TextBox 8"/>
          <p:cNvSpPr txBox="1"/>
          <p:nvPr/>
        </p:nvSpPr>
        <p:spPr>
          <a:xfrm>
            <a:off x="6858000" y="5933703"/>
            <a:ext cx="2819400" cy="461665"/>
          </a:xfrm>
          <a:prstGeom prst="rect">
            <a:avLst/>
          </a:prstGeom>
          <a:noFill/>
        </p:spPr>
        <p:txBody>
          <a:bodyPr wrap="square" rtlCol="0">
            <a:spAutoFit/>
          </a:bodyPr>
          <a:lstStyle/>
          <a:p>
            <a:pPr algn="ctr"/>
            <a:r>
              <a:rPr lang="en-US" sz="2400" b="1" dirty="0"/>
              <a:t>Soil</a:t>
            </a:r>
            <a:r>
              <a:rPr lang="en-US" sz="2400" dirty="0"/>
              <a:t> </a:t>
            </a:r>
            <a:r>
              <a:rPr lang="en-US" sz="2400" b="1" dirty="0"/>
              <a:t>moisture</a:t>
            </a:r>
          </a:p>
        </p:txBody>
      </p:sp>
    </p:spTree>
    <p:extLst>
      <p:ext uri="{BB962C8B-B14F-4D97-AF65-F5344CB8AC3E}">
        <p14:creationId xmlns:p14="http://schemas.microsoft.com/office/powerpoint/2010/main" val="3105009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hape 122"/>
          <p:cNvPicPr preferRelativeResize="0"/>
          <p:nvPr/>
        </p:nvPicPr>
        <p:blipFill rotWithShape="1">
          <a:blip r:embed="rId3"/>
          <a:srcRect b="6741"/>
          <a:stretch/>
        </p:blipFill>
        <p:spPr>
          <a:xfrm>
            <a:off x="5636324" y="3733800"/>
            <a:ext cx="4422077" cy="2800350"/>
          </a:xfrm>
          <a:prstGeom prst="rect">
            <a:avLst/>
          </a:prstGeom>
        </p:spPr>
      </p:pic>
      <p:grpSp>
        <p:nvGrpSpPr>
          <p:cNvPr id="13" name="Group 12"/>
          <p:cNvGrpSpPr>
            <a:grpSpLocks noChangeAspect="1"/>
          </p:cNvGrpSpPr>
          <p:nvPr/>
        </p:nvGrpSpPr>
        <p:grpSpPr>
          <a:xfrm>
            <a:off x="1905000" y="3962400"/>
            <a:ext cx="3368034" cy="2354174"/>
            <a:chOff x="151130" y="3505200"/>
            <a:chExt cx="4146548" cy="2898337"/>
          </a:xfrm>
        </p:grpSpPr>
        <p:pic>
          <p:nvPicPr>
            <p:cNvPr id="11" name="Shape 126"/>
            <p:cNvPicPr preferRelativeResize="0"/>
            <p:nvPr/>
          </p:nvPicPr>
          <p:blipFill>
            <a:blip r:embed="rId4"/>
            <a:stretch>
              <a:fillRect/>
            </a:stretch>
          </p:blipFill>
          <p:spPr>
            <a:xfrm>
              <a:off x="151130" y="3517462"/>
              <a:ext cx="4133850" cy="2886075"/>
            </a:xfrm>
            <a:prstGeom prst="rect">
              <a:avLst/>
            </a:prstGeom>
          </p:spPr>
        </p:pic>
        <p:sp>
          <p:nvSpPr>
            <p:cNvPr id="12" name="Shape 127"/>
            <p:cNvSpPr txBox="1"/>
            <p:nvPr/>
          </p:nvSpPr>
          <p:spPr>
            <a:xfrm>
              <a:off x="4033519" y="3505200"/>
              <a:ext cx="264159" cy="487361"/>
            </a:xfrm>
            <a:prstGeom prst="rect">
              <a:avLst/>
            </a:prstGeom>
            <a:solidFill>
              <a:schemeClr val="lt1"/>
            </a:solidFill>
            <a:ln>
              <a:noFill/>
            </a:ln>
          </p:spPr>
          <p:txBody>
            <a:bodyPr lIns="91425" tIns="45700" rIns="91425" bIns="45700" anchor="t" anchorCtr="0">
              <a:noAutofit/>
            </a:bodyPr>
            <a:lstStyle/>
            <a:p>
              <a:endParaRPr sz="1400" kern="0">
                <a:solidFill>
                  <a:srgbClr val="000000"/>
                </a:solidFill>
                <a:latin typeface="Arial"/>
                <a:cs typeface="Arial"/>
                <a:sym typeface="Arial"/>
                <a:rtl val="0"/>
              </a:endParaRPr>
            </a:p>
          </p:txBody>
        </p:sp>
      </p:grpSp>
      <p:sp>
        <p:nvSpPr>
          <p:cNvPr id="3" name="Content Placeholder 2"/>
          <p:cNvSpPr>
            <a:spLocks noGrp="1"/>
          </p:cNvSpPr>
          <p:nvPr>
            <p:ph idx="1"/>
          </p:nvPr>
        </p:nvSpPr>
        <p:spPr/>
        <p:txBody>
          <a:bodyPr>
            <a:normAutofit/>
          </a:bodyPr>
          <a:lstStyle/>
          <a:p>
            <a:pPr>
              <a:buClr>
                <a:srgbClr val="0000FF"/>
              </a:buClr>
              <a:buSzPct val="100000"/>
            </a:pPr>
            <a:r>
              <a:rPr lang="en" sz="2300" dirty="0">
                <a:solidFill>
                  <a:srgbClr val="0000FF"/>
                </a:solidFill>
                <a:ea typeface="Calibri"/>
                <a:cs typeface="Calibri"/>
                <a:sym typeface="Calibri"/>
              </a:rPr>
              <a:t>Fundamental niche </a:t>
            </a:r>
            <a:r>
              <a:rPr lang="en" sz="2300" dirty="0">
                <a:solidFill>
                  <a:schemeClr val="dk1"/>
                </a:solidFill>
                <a:ea typeface="Calibri"/>
                <a:cs typeface="Calibri"/>
                <a:sym typeface="Calibri"/>
              </a:rPr>
              <a:t>= the environmental conditions within which a species can survive and grow (Hutchinson 1957)</a:t>
            </a:r>
          </a:p>
          <a:p>
            <a:pPr>
              <a:buClr>
                <a:srgbClr val="0000FF"/>
              </a:buClr>
              <a:buSzPct val="100000"/>
            </a:pPr>
            <a:r>
              <a:rPr lang="en" sz="2300" dirty="0">
                <a:solidFill>
                  <a:srgbClr val="0000FF"/>
                </a:solidFill>
                <a:ea typeface="Calibri"/>
                <a:cs typeface="Calibri"/>
                <a:sym typeface="Calibri"/>
              </a:rPr>
              <a:t>Realized niche </a:t>
            </a:r>
            <a:r>
              <a:rPr lang="en" sz="2300" dirty="0">
                <a:solidFill>
                  <a:schemeClr val="dk1"/>
                </a:solidFill>
                <a:ea typeface="Calibri"/>
                <a:cs typeface="Calibri"/>
                <a:sym typeface="Calibri"/>
              </a:rPr>
              <a:t>= a subset of a species’ fundamental niche where a species is actually found due to competition and other biotic interactions.</a:t>
            </a:r>
          </a:p>
          <a:p>
            <a:pPr lvl="0">
              <a:buClr>
                <a:srgbClr val="0000FF"/>
              </a:buClr>
              <a:buSzPct val="100000"/>
            </a:pPr>
            <a:endParaRPr lang="en-US" sz="2300" dirty="0"/>
          </a:p>
        </p:txBody>
      </p:sp>
      <p:sp>
        <p:nvSpPr>
          <p:cNvPr id="7" name="Title 6"/>
          <p:cNvSpPr>
            <a:spLocks noGrp="1"/>
          </p:cNvSpPr>
          <p:nvPr>
            <p:ph type="title"/>
          </p:nvPr>
        </p:nvSpPr>
        <p:spPr/>
        <p:txBody>
          <a:bodyPr>
            <a:normAutofit/>
          </a:bodyPr>
          <a:lstStyle/>
          <a:p>
            <a:r>
              <a:rPr lang="en-US" dirty="0"/>
              <a:t>Ecological tolerance</a:t>
            </a:r>
          </a:p>
        </p:txBody>
      </p:sp>
    </p:spTree>
    <p:extLst>
      <p:ext uri="{BB962C8B-B14F-4D97-AF65-F5344CB8AC3E}">
        <p14:creationId xmlns:p14="http://schemas.microsoft.com/office/powerpoint/2010/main" val="4152110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826" y="1603512"/>
            <a:ext cx="7999690" cy="4982817"/>
          </a:xfrm>
        </p:spPr>
        <p:txBody>
          <a:bodyPr vert="horz" lIns="91440" tIns="45720" rIns="91440" bIns="45720" rtlCol="0" anchor="t">
            <a:normAutofit fontScale="85000" lnSpcReduction="10000"/>
          </a:bodyPr>
          <a:lstStyle/>
          <a:p>
            <a:pPr>
              <a:lnSpc>
                <a:spcPct val="130000"/>
              </a:lnSpc>
              <a:spcAft>
                <a:spcPts val="600"/>
              </a:spcAft>
            </a:pPr>
            <a:r>
              <a:rPr lang="en-US" sz="2800" dirty="0"/>
              <a:t>Plants cover most of the earth’s surface</a:t>
            </a:r>
          </a:p>
          <a:p>
            <a:pPr>
              <a:lnSpc>
                <a:spcPct val="129999"/>
              </a:lnSpc>
              <a:spcAft>
                <a:spcPts val="600"/>
              </a:spcAft>
            </a:pPr>
            <a:r>
              <a:rPr lang="en-US" sz="2800" dirty="0"/>
              <a:t>Individual species, however, have a smaller and unique</a:t>
            </a:r>
          </a:p>
          <a:p>
            <a:pPr marL="0" indent="0">
              <a:lnSpc>
                <a:spcPct val="129999"/>
              </a:lnSpc>
              <a:spcAft>
                <a:spcPts val="600"/>
              </a:spcAft>
              <a:buNone/>
            </a:pPr>
            <a:r>
              <a:rPr lang="en-US" sz="2800" dirty="0"/>
              <a:t> distribution based on their own history and tolerance of environmental conditions</a:t>
            </a:r>
          </a:p>
          <a:p>
            <a:pPr marL="339725" indent="-339725">
              <a:lnSpc>
                <a:spcPct val="129999"/>
              </a:lnSpc>
              <a:spcAft>
                <a:spcPts val="600"/>
              </a:spcAft>
            </a:pPr>
            <a:r>
              <a:rPr lang="en-US" sz="2800" dirty="0"/>
              <a:t>Plants (and animals) fall somewhere on a continuum</a:t>
            </a:r>
          </a:p>
          <a:p>
            <a:pPr marL="0" indent="0">
              <a:lnSpc>
                <a:spcPct val="129999"/>
              </a:lnSpc>
              <a:spcAft>
                <a:spcPts val="600"/>
              </a:spcAft>
              <a:buNone/>
            </a:pPr>
            <a:r>
              <a:rPr lang="en-US" sz="2800" dirty="0"/>
              <a:t>from </a:t>
            </a:r>
            <a:r>
              <a:rPr lang="en-US" sz="2800" b="1" dirty="0"/>
              <a:t>generalist</a:t>
            </a:r>
            <a:r>
              <a:rPr lang="en-US" sz="2800" dirty="0"/>
              <a:t> species that can thrive in a variety of </a:t>
            </a:r>
          </a:p>
          <a:p>
            <a:pPr marL="0" indent="0">
              <a:lnSpc>
                <a:spcPct val="129999"/>
              </a:lnSpc>
              <a:spcAft>
                <a:spcPts val="600"/>
              </a:spcAft>
              <a:buNone/>
            </a:pPr>
            <a:r>
              <a:rPr lang="en-US" sz="2800" dirty="0"/>
              <a:t>environmental conditions to </a:t>
            </a:r>
            <a:r>
              <a:rPr lang="en-US" sz="2800" b="1" dirty="0"/>
              <a:t>specialist</a:t>
            </a:r>
            <a:r>
              <a:rPr lang="en-US" sz="2800" dirty="0"/>
              <a:t> species that can only</a:t>
            </a:r>
          </a:p>
          <a:p>
            <a:pPr marL="0" indent="0">
              <a:lnSpc>
                <a:spcPct val="129999"/>
              </a:lnSpc>
              <a:spcAft>
                <a:spcPts val="600"/>
              </a:spcAft>
              <a:buNone/>
            </a:pPr>
            <a:r>
              <a:rPr lang="en-US" sz="2800" dirty="0"/>
              <a:t>thrive in a narrow range of environmental conditions</a:t>
            </a:r>
          </a:p>
          <a:p>
            <a:pPr marL="0" indent="0">
              <a:lnSpc>
                <a:spcPct val="130000"/>
              </a:lnSpc>
              <a:spcAft>
                <a:spcPts val="600"/>
              </a:spcAft>
              <a:buNone/>
            </a:pPr>
            <a:endParaRPr lang="en-US" sz="2800" dirty="0"/>
          </a:p>
        </p:txBody>
      </p:sp>
      <p:sp>
        <p:nvSpPr>
          <p:cNvPr id="2" name="Title 1"/>
          <p:cNvSpPr>
            <a:spLocks noGrp="1"/>
          </p:cNvSpPr>
          <p:nvPr>
            <p:ph type="title"/>
          </p:nvPr>
        </p:nvSpPr>
        <p:spPr/>
        <p:txBody>
          <a:bodyPr/>
          <a:lstStyle/>
          <a:p>
            <a:r>
              <a:rPr lang="en-US" dirty="0"/>
              <a:t>Plant distribution</a:t>
            </a:r>
          </a:p>
        </p:txBody>
      </p:sp>
      <p:pic>
        <p:nvPicPr>
          <p:cNvPr id="18434" name="Picture 2" descr="http://blogs.scientificamerican.com/science-sushi/files/2012/06/Rafflesia_cantleyi_flower.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75" y="1914525"/>
            <a:ext cx="3335084" cy="4998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715375" y="5791200"/>
            <a:ext cx="3338065" cy="954107"/>
          </a:xfrm>
          <a:prstGeom prst="rect">
            <a:avLst/>
          </a:prstGeom>
          <a:solidFill>
            <a:srgbClr val="254061">
              <a:alpha val="53000"/>
            </a:srgbClr>
          </a:solidFill>
        </p:spPr>
        <p:txBody>
          <a:bodyPr wrap="square" rtlCol="0" anchor="t">
            <a:spAutoFit/>
          </a:bodyPr>
          <a:lstStyle/>
          <a:p>
            <a:r>
              <a:rPr lang="en-US" sz="1400" dirty="0" err="1">
                <a:solidFill>
                  <a:schemeClr val="bg1"/>
                </a:solidFill>
              </a:rPr>
              <a:t>Rafflesia</a:t>
            </a:r>
            <a:r>
              <a:rPr lang="en-US" sz="1400" dirty="0">
                <a:solidFill>
                  <a:schemeClr val="bg1"/>
                </a:solidFill>
              </a:rPr>
              <a:t>, a specialist, is a parasitic flowering plant endemic to South East Asia that produces an odor like carrion that attracts flies to pollinate it.</a:t>
            </a:r>
          </a:p>
        </p:txBody>
      </p:sp>
      <p:pic>
        <p:nvPicPr>
          <p:cNvPr id="4098" name="Picture 2" descr="http://upload.wikimedia.org/wikipedia/commons/thumb/5/5c/Adelaarsvaren_planten_Pteridium_aquilinum.jpg/220px-Adelaarsvaren_planten_Pteridium_aquilinum.jpg"/>
          <p:cNvPicPr>
            <a:picLocks noChangeAspect="1" noChangeArrowheads="1"/>
          </p:cNvPicPr>
          <p:nvPr/>
        </p:nvPicPr>
        <p:blipFill rotWithShape="1">
          <a:blip r:embed="rId4">
            <a:extLst>
              <a:ext uri="{28A0092B-C50C-407E-A947-70E740481C1C}">
                <a14:useLocalDpi xmlns:a14="http://schemas.microsoft.com/office/drawing/2010/main" val="0"/>
              </a:ext>
            </a:extLst>
          </a:blip>
          <a:srcRect b="10953"/>
          <a:stretch/>
        </p:blipFill>
        <p:spPr bwMode="auto">
          <a:xfrm>
            <a:off x="9906000" y="180975"/>
            <a:ext cx="2095500" cy="25614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891624" y="1914525"/>
            <a:ext cx="2095500" cy="738664"/>
          </a:xfrm>
          <a:prstGeom prst="rect">
            <a:avLst/>
          </a:prstGeom>
          <a:solidFill>
            <a:schemeClr val="accent1">
              <a:lumMod val="50000"/>
              <a:alpha val="53000"/>
            </a:schemeClr>
          </a:solidFill>
        </p:spPr>
        <p:txBody>
          <a:bodyPr wrap="square" rtlCol="0" anchor="t">
            <a:spAutoFit/>
          </a:bodyPr>
          <a:lstStyle/>
          <a:p>
            <a:r>
              <a:rPr lang="en-US" sz="1400" dirty="0">
                <a:solidFill>
                  <a:schemeClr val="bg1"/>
                </a:solidFill>
              </a:rPr>
              <a:t>Bracken fern,  a generalist, is one of the world's most common plants</a:t>
            </a:r>
          </a:p>
        </p:txBody>
      </p:sp>
    </p:spTree>
    <p:extLst>
      <p:ext uri="{BB962C8B-B14F-4D97-AF65-F5344CB8AC3E}">
        <p14:creationId xmlns:p14="http://schemas.microsoft.com/office/powerpoint/2010/main" val="3044812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85948" y="4261000"/>
            <a:ext cx="5181600" cy="2323450"/>
          </a:xfrm>
        </p:spPr>
        <p:txBody>
          <a:bodyPr>
            <a:noAutofit/>
          </a:bodyPr>
          <a:lstStyle/>
          <a:p>
            <a:pPr>
              <a:spcBef>
                <a:spcPts val="1200"/>
              </a:spcBef>
            </a:pPr>
            <a:r>
              <a:rPr lang="en-US" sz="2200" b="1" dirty="0"/>
              <a:t>History</a:t>
            </a:r>
            <a:r>
              <a:rPr lang="en-US" sz="2200" dirty="0"/>
              <a:t>:  The partial isolation of continents has led to the evolution of different lineages in different places (i.e. ecosystems of historically unique places will be different due to having historically unique species).</a:t>
            </a:r>
          </a:p>
        </p:txBody>
      </p:sp>
      <p:sp>
        <p:nvSpPr>
          <p:cNvPr id="5" name="Content Placeholder 4"/>
          <p:cNvSpPr>
            <a:spLocks noGrp="1"/>
          </p:cNvSpPr>
          <p:nvPr>
            <p:ph sz="half" idx="2"/>
          </p:nvPr>
        </p:nvSpPr>
        <p:spPr>
          <a:xfrm>
            <a:off x="5551641" y="1314430"/>
            <a:ext cx="5181600" cy="2262317"/>
          </a:xfrm>
        </p:spPr>
        <p:txBody>
          <a:bodyPr/>
          <a:lstStyle/>
          <a:p>
            <a:r>
              <a:rPr lang="en-US" b="1" dirty="0"/>
              <a:t>Adaptation</a:t>
            </a:r>
            <a:r>
              <a:rPr lang="en-US" dirty="0"/>
              <a:t>:  Plants are adapted to their environment (i.e. plants that evolve in response to the same environmental conditions will be similar).</a:t>
            </a:r>
          </a:p>
        </p:txBody>
      </p:sp>
      <p:sp>
        <p:nvSpPr>
          <p:cNvPr id="2" name="Title 1"/>
          <p:cNvSpPr>
            <a:spLocks noGrp="1"/>
          </p:cNvSpPr>
          <p:nvPr>
            <p:ph type="title"/>
          </p:nvPr>
        </p:nvSpPr>
        <p:spPr/>
        <p:txBody>
          <a:bodyPr/>
          <a:lstStyle/>
          <a:p>
            <a:r>
              <a:rPr lang="en-US" dirty="0"/>
              <a:t>Biogeographic Hypotheses</a:t>
            </a:r>
          </a:p>
        </p:txBody>
      </p:sp>
      <p:pic>
        <p:nvPicPr>
          <p:cNvPr id="5122" name="Picture 2" descr="Photo of a eucalyptus tree on Tasmanian Land Conservancy proper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948" y="1463188"/>
            <a:ext cx="3515768" cy="23402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35873" y="3484181"/>
            <a:ext cx="3591968" cy="369332"/>
          </a:xfrm>
          <a:prstGeom prst="rect">
            <a:avLst/>
          </a:prstGeom>
          <a:noFill/>
        </p:spPr>
        <p:txBody>
          <a:bodyPr wrap="square" rtlCol="0">
            <a:spAutoFit/>
          </a:bodyPr>
          <a:lstStyle/>
          <a:p>
            <a:r>
              <a:rPr lang="en-US" dirty="0">
                <a:solidFill>
                  <a:schemeClr val="bg1"/>
                </a:solidFill>
              </a:rPr>
              <a:t>Eucalyptus found only in Australia </a:t>
            </a:r>
          </a:p>
        </p:txBody>
      </p:sp>
      <p:pic>
        <p:nvPicPr>
          <p:cNvPr id="2050" name="Picture 2" descr="Image (c) George Beccalo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548" y="3853513"/>
            <a:ext cx="2590802" cy="279230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772401" y="5943600"/>
            <a:ext cx="2294539" cy="369332"/>
          </a:xfrm>
          <a:prstGeom prst="rect">
            <a:avLst/>
          </a:prstGeom>
        </p:spPr>
        <p:txBody>
          <a:bodyPr wrap="none">
            <a:spAutoFit/>
          </a:bodyPr>
          <a:lstStyle/>
          <a:p>
            <a:r>
              <a:rPr lang="en-US" dirty="0">
                <a:solidFill>
                  <a:schemeClr val="bg1"/>
                </a:solidFill>
              </a:rPr>
              <a:t>Alfred Russell Wallace</a:t>
            </a:r>
          </a:p>
        </p:txBody>
      </p:sp>
    </p:spTree>
    <p:extLst>
      <p:ext uri="{BB962C8B-B14F-4D97-AF65-F5344CB8AC3E}">
        <p14:creationId xmlns:p14="http://schemas.microsoft.com/office/powerpoint/2010/main" val="3162909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682654"/>
            <a:ext cx="3612384" cy="3642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Adaptation</a:t>
            </a:r>
          </a:p>
        </p:txBody>
      </p:sp>
      <p:sp>
        <p:nvSpPr>
          <p:cNvPr id="3" name="Content Placeholder 2"/>
          <p:cNvSpPr>
            <a:spLocks noGrp="1"/>
          </p:cNvSpPr>
          <p:nvPr>
            <p:ph idx="4294967295"/>
          </p:nvPr>
        </p:nvSpPr>
        <p:spPr>
          <a:xfrm>
            <a:off x="6690042" y="3060035"/>
            <a:ext cx="4206875" cy="3265488"/>
          </a:xfrm>
        </p:spPr>
        <p:txBody>
          <a:bodyPr>
            <a:noAutofit/>
          </a:bodyPr>
          <a:lstStyle/>
          <a:p>
            <a:r>
              <a:rPr lang="en-US" sz="2200" dirty="0"/>
              <a:t>At the broadest scale these plant communities are the major </a:t>
            </a:r>
            <a:r>
              <a:rPr lang="en-US" sz="2200" b="1" dirty="0">
                <a:solidFill>
                  <a:srgbClr val="009E32"/>
                </a:solidFill>
              </a:rPr>
              <a:t>biomes</a:t>
            </a:r>
            <a:r>
              <a:rPr lang="en-US" sz="2200" b="1" dirty="0"/>
              <a:t> </a:t>
            </a:r>
            <a:r>
              <a:rPr lang="en-US" sz="2200" dirty="0"/>
              <a:t>of the world.</a:t>
            </a:r>
          </a:p>
          <a:p>
            <a:r>
              <a:rPr lang="en-US" sz="2200" dirty="0"/>
              <a:t>The regional extent of each biome is primarily determined by climate, thus climate is the basis for most biome classification systems</a:t>
            </a:r>
          </a:p>
          <a:p>
            <a:r>
              <a:rPr lang="en-US" sz="2200" dirty="0"/>
              <a:t>Walter, </a:t>
            </a:r>
            <a:r>
              <a:rPr lang="en-US" sz="2200" dirty="0" err="1"/>
              <a:t>Holdridge</a:t>
            </a:r>
            <a:r>
              <a:rPr lang="en-US" sz="2200" dirty="0"/>
              <a:t>, Whittaker</a:t>
            </a:r>
          </a:p>
          <a:p>
            <a:endParaRPr lang="en-US" sz="2200" dirty="0"/>
          </a:p>
        </p:txBody>
      </p:sp>
      <p:sp>
        <p:nvSpPr>
          <p:cNvPr id="8" name="TextBox 7"/>
          <p:cNvSpPr txBox="1"/>
          <p:nvPr/>
        </p:nvSpPr>
        <p:spPr>
          <a:xfrm>
            <a:off x="666750" y="1277840"/>
            <a:ext cx="10382250" cy="1822037"/>
          </a:xfrm>
          <a:prstGeom prst="rect">
            <a:avLst/>
          </a:prstGeom>
          <a:noFill/>
        </p:spPr>
        <p:txBody>
          <a:bodyPr wrap="square" rtlCol="0">
            <a:spAutoFit/>
          </a:bodyPr>
          <a:lstStyle/>
          <a:p>
            <a:pPr marL="342900" indent="-342900">
              <a:lnSpc>
                <a:spcPct val="120000"/>
              </a:lnSpc>
              <a:spcBef>
                <a:spcPts val="300"/>
              </a:spcBef>
              <a:spcAft>
                <a:spcPts val="300"/>
              </a:spcAft>
              <a:buFont typeface="Wingdings" charset="2"/>
              <a:buChar char="§"/>
            </a:pPr>
            <a:r>
              <a:rPr lang="en-US" sz="2400" dirty="0"/>
              <a:t>Species with similar ecological tolerances develop into a plant community that has similar structural characteristics but distinctive species composition in different regions</a:t>
            </a:r>
          </a:p>
          <a:p>
            <a:pPr>
              <a:lnSpc>
                <a:spcPct val="120000"/>
              </a:lnSpc>
              <a:spcBef>
                <a:spcPts val="300"/>
              </a:spcBef>
              <a:spcAft>
                <a:spcPts val="300"/>
              </a:spcAft>
            </a:pPr>
            <a:endParaRPr lang="en-US" dirty="0"/>
          </a:p>
        </p:txBody>
      </p:sp>
      <p:sp>
        <p:nvSpPr>
          <p:cNvPr id="10" name="TextBox 9"/>
          <p:cNvSpPr txBox="1"/>
          <p:nvPr/>
        </p:nvSpPr>
        <p:spPr>
          <a:xfrm>
            <a:off x="4846320" y="3285590"/>
            <a:ext cx="1158240" cy="646331"/>
          </a:xfrm>
          <a:prstGeom prst="rect">
            <a:avLst/>
          </a:prstGeom>
          <a:noFill/>
        </p:spPr>
        <p:txBody>
          <a:bodyPr wrap="square" rtlCol="0">
            <a:spAutoFit/>
          </a:bodyPr>
          <a:lstStyle/>
          <a:p>
            <a:r>
              <a:rPr lang="en-US" dirty="0">
                <a:solidFill>
                  <a:srgbClr val="009E32"/>
                </a:solidFill>
              </a:rPr>
              <a:t>Tropical rain forest</a:t>
            </a:r>
          </a:p>
        </p:txBody>
      </p:sp>
      <p:sp>
        <p:nvSpPr>
          <p:cNvPr id="11" name="Oval 10"/>
          <p:cNvSpPr/>
          <p:nvPr/>
        </p:nvSpPr>
        <p:spPr>
          <a:xfrm>
            <a:off x="4739640" y="3962401"/>
            <a:ext cx="914400" cy="1600199"/>
          </a:xfrm>
          <a:prstGeom prst="ellipse">
            <a:avLst/>
          </a:prstGeom>
          <a:noFill/>
          <a:ln>
            <a:solidFill>
              <a:srgbClr val="009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9651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79761" y="5521794"/>
            <a:ext cx="5872622" cy="369332"/>
          </a:xfrm>
          <a:prstGeom prst="rect">
            <a:avLst/>
          </a:prstGeom>
          <a:solidFill>
            <a:schemeClr val="accent1">
              <a:lumMod val="75000"/>
            </a:schemeClr>
          </a:solidFill>
        </p:spPr>
        <p:txBody>
          <a:bodyPr wrap="square" rtlCol="0">
            <a:spAutoFit/>
          </a:bodyPr>
          <a:lstStyle/>
          <a:p>
            <a:endParaRPr lang="en-US" dirty="0"/>
          </a:p>
        </p:txBody>
      </p:sp>
      <p:pic>
        <p:nvPicPr>
          <p:cNvPr id="3074" name="Picture 2" descr="http://upload.wikimedia.org/wikipedia/commons/thumb/8/84/Zonobiome.png/800px-Zonobiom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59" y="1266679"/>
            <a:ext cx="6933500" cy="37614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Walter’s “Climate Zone System”</a:t>
            </a:r>
          </a:p>
        </p:txBody>
      </p:sp>
      <p:sp>
        <p:nvSpPr>
          <p:cNvPr id="3" name="Content Placeholder 2"/>
          <p:cNvSpPr>
            <a:spLocks noGrp="1"/>
          </p:cNvSpPr>
          <p:nvPr>
            <p:ph idx="4294967295"/>
          </p:nvPr>
        </p:nvSpPr>
        <p:spPr>
          <a:xfrm>
            <a:off x="8394700" y="1792288"/>
            <a:ext cx="3035300" cy="4525962"/>
          </a:xfrm>
        </p:spPr>
        <p:txBody>
          <a:bodyPr>
            <a:noAutofit/>
          </a:bodyPr>
          <a:lstStyle/>
          <a:p>
            <a:pPr>
              <a:lnSpc>
                <a:spcPct val="130000"/>
              </a:lnSpc>
            </a:pPr>
            <a:r>
              <a:rPr lang="en-US" sz="2000" dirty="0"/>
              <a:t>German ecologist </a:t>
            </a:r>
            <a:r>
              <a:rPr lang="en-US" sz="2000" b="1" dirty="0"/>
              <a:t>Heinrich Walter </a:t>
            </a:r>
            <a:r>
              <a:rPr lang="en-US" sz="2000" dirty="0"/>
              <a:t>classified regions on the basis of seasonal patterns of temperature and precipitation</a:t>
            </a:r>
          </a:p>
          <a:p>
            <a:pPr>
              <a:lnSpc>
                <a:spcPct val="130000"/>
              </a:lnSpc>
            </a:pPr>
            <a:r>
              <a:rPr lang="en-US" sz="2000" dirty="0"/>
              <a:t>Predicts similar ecosystems in places with similar climates (focuses on adaptation rather than history)</a:t>
            </a:r>
          </a:p>
          <a:p>
            <a:pPr>
              <a:lnSpc>
                <a:spcPct val="130000"/>
              </a:lnSpc>
            </a:pPr>
            <a:endParaRPr lang="en-US" sz="2000" dirty="0"/>
          </a:p>
        </p:txBody>
      </p:sp>
      <p:sp>
        <p:nvSpPr>
          <p:cNvPr id="9" name="TextBox 8"/>
          <p:cNvSpPr txBox="1"/>
          <p:nvPr/>
        </p:nvSpPr>
        <p:spPr>
          <a:xfrm>
            <a:off x="1379760" y="5522315"/>
            <a:ext cx="1530932" cy="923330"/>
          </a:xfrm>
          <a:prstGeom prst="rect">
            <a:avLst/>
          </a:prstGeom>
          <a:noFill/>
        </p:spPr>
        <p:txBody>
          <a:bodyPr wrap="none" rtlCol="0">
            <a:spAutoFit/>
          </a:bodyPr>
          <a:lstStyle/>
          <a:p>
            <a:r>
              <a:rPr lang="en-US" dirty="0">
                <a:solidFill>
                  <a:srgbClr val="005019"/>
                </a:solidFill>
              </a:rPr>
              <a:t>I: Equatorial</a:t>
            </a:r>
          </a:p>
          <a:p>
            <a:r>
              <a:rPr lang="en-US" dirty="0">
                <a:solidFill>
                  <a:srgbClr val="92D050"/>
                </a:solidFill>
              </a:rPr>
              <a:t>II: Tropical</a:t>
            </a:r>
          </a:p>
          <a:p>
            <a:r>
              <a:rPr lang="en-US" dirty="0">
                <a:solidFill>
                  <a:srgbClr val="FFC000"/>
                </a:solidFill>
              </a:rPr>
              <a:t>III: Subtropical</a:t>
            </a:r>
          </a:p>
        </p:txBody>
      </p:sp>
      <p:sp>
        <p:nvSpPr>
          <p:cNvPr id="11" name="TextBox 10"/>
          <p:cNvSpPr txBox="1"/>
          <p:nvPr/>
        </p:nvSpPr>
        <p:spPr>
          <a:xfrm>
            <a:off x="2904942" y="5521840"/>
            <a:ext cx="2205006" cy="1477328"/>
          </a:xfrm>
          <a:prstGeom prst="rect">
            <a:avLst/>
          </a:prstGeom>
          <a:noFill/>
        </p:spPr>
        <p:txBody>
          <a:bodyPr wrap="square" rtlCol="0">
            <a:spAutoFit/>
          </a:bodyPr>
          <a:lstStyle/>
          <a:p>
            <a:r>
              <a:rPr lang="en-US" dirty="0">
                <a:solidFill>
                  <a:srgbClr val="FFCCCC"/>
                </a:solidFill>
              </a:rPr>
              <a:t>IV: Mediterranean</a:t>
            </a:r>
          </a:p>
          <a:p>
            <a:r>
              <a:rPr lang="en-US" dirty="0">
                <a:solidFill>
                  <a:srgbClr val="00B0F0"/>
                </a:solidFill>
              </a:rPr>
              <a:t>V: Warm temperate</a:t>
            </a:r>
            <a:endParaRPr lang="en-US" dirty="0">
              <a:solidFill>
                <a:srgbClr val="33CC33"/>
              </a:solidFill>
            </a:endParaRPr>
          </a:p>
          <a:p>
            <a:r>
              <a:rPr lang="en-US" dirty="0">
                <a:solidFill>
                  <a:srgbClr val="33CC33"/>
                </a:solidFill>
              </a:rPr>
              <a:t>VI: </a:t>
            </a:r>
            <a:r>
              <a:rPr lang="en-US" dirty="0" err="1">
                <a:solidFill>
                  <a:srgbClr val="33CC33"/>
                </a:solidFill>
              </a:rPr>
              <a:t>Nemoral</a:t>
            </a:r>
            <a:endParaRPr lang="en-US" dirty="0">
              <a:solidFill>
                <a:srgbClr val="33CC33"/>
              </a:solidFill>
            </a:endParaRPr>
          </a:p>
          <a:p>
            <a:endParaRPr lang="en-US" dirty="0"/>
          </a:p>
          <a:p>
            <a:endParaRPr lang="en-US" dirty="0"/>
          </a:p>
        </p:txBody>
      </p:sp>
      <p:sp>
        <p:nvSpPr>
          <p:cNvPr id="7" name="TextBox 6"/>
          <p:cNvSpPr txBox="1"/>
          <p:nvPr/>
        </p:nvSpPr>
        <p:spPr>
          <a:xfrm>
            <a:off x="4929612" y="5521840"/>
            <a:ext cx="1896493" cy="923330"/>
          </a:xfrm>
          <a:prstGeom prst="rect">
            <a:avLst/>
          </a:prstGeom>
          <a:noFill/>
        </p:spPr>
        <p:txBody>
          <a:bodyPr wrap="square" rtlCol="0">
            <a:spAutoFit/>
          </a:bodyPr>
          <a:lstStyle/>
          <a:p>
            <a:r>
              <a:rPr lang="en-US" dirty="0">
                <a:solidFill>
                  <a:srgbClr val="FFFF00"/>
                </a:solidFill>
              </a:rPr>
              <a:t>VII: Continental</a:t>
            </a:r>
          </a:p>
          <a:p>
            <a:r>
              <a:rPr lang="en-US" dirty="0">
                <a:solidFill>
                  <a:schemeClr val="accent5">
                    <a:lumMod val="75000"/>
                  </a:schemeClr>
                </a:solidFill>
              </a:rPr>
              <a:t>VIII: Boreal</a:t>
            </a:r>
          </a:p>
          <a:p>
            <a:r>
              <a:rPr lang="en-US" dirty="0">
                <a:solidFill>
                  <a:schemeClr val="accent4">
                    <a:lumMod val="60000"/>
                    <a:lumOff val="40000"/>
                  </a:schemeClr>
                </a:solidFill>
              </a:rPr>
              <a:t>IX: Polar</a:t>
            </a:r>
          </a:p>
        </p:txBody>
      </p:sp>
    </p:spTree>
    <p:extLst>
      <p:ext uri="{BB962C8B-B14F-4D97-AF65-F5344CB8AC3E}">
        <p14:creationId xmlns:p14="http://schemas.microsoft.com/office/powerpoint/2010/main" val="4244900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Walter’s climate diagrams</a:t>
            </a:r>
          </a:p>
        </p:txBody>
      </p:sp>
      <p:sp>
        <p:nvSpPr>
          <p:cNvPr id="3" name="Content Placeholder 2"/>
          <p:cNvSpPr>
            <a:spLocks noGrp="1"/>
          </p:cNvSpPr>
          <p:nvPr>
            <p:ph idx="4294967295"/>
          </p:nvPr>
        </p:nvSpPr>
        <p:spPr>
          <a:xfrm>
            <a:off x="1162050" y="1614227"/>
            <a:ext cx="4081463" cy="4525963"/>
          </a:xfrm>
        </p:spPr>
        <p:txBody>
          <a:bodyPr>
            <a:normAutofit/>
          </a:bodyPr>
          <a:lstStyle/>
          <a:p>
            <a:pPr>
              <a:spcAft>
                <a:spcPts val="600"/>
              </a:spcAft>
            </a:pPr>
            <a:r>
              <a:rPr lang="en-US" sz="2400" dirty="0"/>
              <a:t>Useful for comparing climates between localities</a:t>
            </a:r>
          </a:p>
          <a:p>
            <a:pPr>
              <a:spcAft>
                <a:spcPts val="600"/>
              </a:spcAft>
            </a:pPr>
            <a:r>
              <a:rPr lang="en-US" sz="2400" dirty="0"/>
              <a:t>Temperature and rainfall lines depict the seasonal availability of water</a:t>
            </a:r>
          </a:p>
          <a:p>
            <a:pPr>
              <a:spcAft>
                <a:spcPts val="600"/>
              </a:spcAft>
            </a:pPr>
            <a:r>
              <a:rPr lang="en-US" sz="2400" dirty="0"/>
              <a:t>Walter’s biome scheme predicts similar ecosystems in places with “</a:t>
            </a:r>
            <a:r>
              <a:rPr lang="en-US" sz="2400" dirty="0" err="1"/>
              <a:t>homoclimates</a:t>
            </a:r>
            <a:r>
              <a:rPr lang="en-US" sz="2400" dirty="0"/>
              <a:t>”</a:t>
            </a:r>
          </a:p>
          <a:p>
            <a:pPr>
              <a:spcAft>
                <a:spcPts val="600"/>
              </a:spcAft>
            </a:pPr>
            <a:endParaRPr lang="en-US" sz="2400" dirty="0"/>
          </a:p>
        </p:txBody>
      </p:sp>
      <p:pic>
        <p:nvPicPr>
          <p:cNvPr id="7" name="Picture 2" descr="http://sky.scnu.edu.cn/life/class/ecology/image/2/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1447801"/>
            <a:ext cx="4053840" cy="4858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928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dirty="0"/>
              <a:t>Module 1: Introduction to Climate Change</a:t>
            </a:r>
            <a:endParaRPr lang="en-US" dirty="0"/>
          </a:p>
        </p:txBody>
      </p:sp>
      <p:sp>
        <p:nvSpPr>
          <p:cNvPr id="3" name="Subtitle 2"/>
          <p:cNvSpPr>
            <a:spLocks noGrp="1"/>
          </p:cNvSpPr>
          <p:nvPr>
            <p:ph type="subTitle" idx="1"/>
          </p:nvPr>
        </p:nvSpPr>
        <p:spPr>
          <a:xfrm>
            <a:off x="647700" y="3650977"/>
            <a:ext cx="11357754" cy="2768873"/>
          </a:xfrm>
        </p:spPr>
        <p:txBody>
          <a:bodyPr>
            <a:noAutofit/>
          </a:bodyPr>
          <a:lstStyle/>
          <a:p>
            <a:pPr algn="l"/>
            <a:r>
              <a:rPr lang="de-DE" sz="3600" dirty="0"/>
              <a:t>SECTION II: 	</a:t>
            </a:r>
            <a:r>
              <a:rPr lang="en-US" sz="3600" dirty="0"/>
              <a:t>IMPACTS OF CLIMATE CHANGE ON PEOPLE 				AND THE ENVIRONMENT</a:t>
            </a:r>
          </a:p>
          <a:p>
            <a:pPr algn="l"/>
            <a:r>
              <a:rPr lang="en-US" dirty="0">
                <a:solidFill>
                  <a:srgbClr val="FFC000"/>
                </a:solidFill>
              </a:rPr>
              <a:t>2.6.	 Climate Change and Terrestrial </a:t>
            </a:r>
            <a:r>
              <a:rPr lang="de-DE" dirty="0">
                <a:solidFill>
                  <a:srgbClr val="FFC000"/>
                </a:solidFill>
              </a:rPr>
              <a:t>Ecosystems</a:t>
            </a:r>
            <a:endParaRPr lang="en-US" dirty="0">
              <a:solidFill>
                <a:srgbClr val="FFC000"/>
              </a:solidFill>
            </a:endParaRPr>
          </a:p>
        </p:txBody>
      </p:sp>
    </p:spTree>
    <p:extLst>
      <p:ext uri="{BB962C8B-B14F-4D97-AF65-F5344CB8AC3E}">
        <p14:creationId xmlns:p14="http://schemas.microsoft.com/office/powerpoint/2010/main" val="500284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Tropical rain forest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914525"/>
            <a:ext cx="8290941" cy="4906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ttp://tourists360.com/wp-content/uploads/2014/02/Tropical-Rainforest-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45844"/>
          <a:stretch/>
        </p:blipFill>
        <p:spPr bwMode="auto">
          <a:xfrm>
            <a:off x="9344025" y="2257425"/>
            <a:ext cx="2426675" cy="3360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39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22866" y="1469243"/>
            <a:ext cx="7828280" cy="5260340"/>
            <a:chOff x="706120" y="1463040"/>
            <a:chExt cx="7828280" cy="5260340"/>
          </a:xfrm>
        </p:grpSpPr>
        <p:pic>
          <p:nvPicPr>
            <p:cNvPr id="8196" name="Picture 4" descr="http://science.kennesaw.edu/~jdirnber/ecology/Lecture/LecPhyEcol/TropDryFor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120" y="1524000"/>
              <a:ext cx="7828280" cy="51993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0" y="1463040"/>
              <a:ext cx="4754880" cy="369332"/>
            </a:xfrm>
            <a:prstGeom prst="rect">
              <a:avLst/>
            </a:prstGeom>
            <a:solidFill>
              <a:schemeClr val="bg1"/>
            </a:solidFill>
          </p:spPr>
          <p:txBody>
            <a:bodyPr wrap="square" rtlCol="0">
              <a:spAutoFit/>
            </a:bodyPr>
            <a:lstStyle/>
            <a:p>
              <a:endParaRPr lang="en-US" dirty="0"/>
            </a:p>
          </p:txBody>
        </p:sp>
      </p:grpSp>
      <p:sp>
        <p:nvSpPr>
          <p:cNvPr id="2" name="Title 1"/>
          <p:cNvSpPr>
            <a:spLocks noGrp="1"/>
          </p:cNvSpPr>
          <p:nvPr>
            <p:ph type="title"/>
          </p:nvPr>
        </p:nvSpPr>
        <p:spPr/>
        <p:txBody>
          <a:bodyPr/>
          <a:lstStyle/>
          <a:p>
            <a:pPr algn="l"/>
            <a:r>
              <a:rPr lang="en-US" dirty="0"/>
              <a:t>Tropical dry forest</a:t>
            </a:r>
          </a:p>
        </p:txBody>
      </p:sp>
      <p:pic>
        <p:nvPicPr>
          <p:cNvPr id="5122" name="Picture 2" descr="http://archive.sciencewatch.com/inter/aut/images-aut/2009/09maySCIAzof3XL.jpeg"/>
          <p:cNvPicPr>
            <a:picLocks noChangeAspect="1" noChangeArrowheads="1"/>
          </p:cNvPicPr>
          <p:nvPr/>
        </p:nvPicPr>
        <p:blipFill rotWithShape="1">
          <a:blip r:embed="rId4">
            <a:extLst>
              <a:ext uri="{28A0092B-C50C-407E-A947-70E740481C1C}">
                <a14:useLocalDpi xmlns:a14="http://schemas.microsoft.com/office/drawing/2010/main" val="0"/>
              </a:ext>
            </a:extLst>
          </a:blip>
          <a:srcRect r="51048" b="3835"/>
          <a:stretch/>
        </p:blipFill>
        <p:spPr bwMode="auto">
          <a:xfrm>
            <a:off x="8706862" y="1469243"/>
            <a:ext cx="3318913" cy="434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73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Temperate Forest</a:t>
            </a:r>
          </a:p>
        </p:txBody>
      </p:sp>
      <p:pic>
        <p:nvPicPr>
          <p:cNvPr id="10242" name="Picture 2" descr="http://sky.scnu.edu.cn/life/class/ecology/image/2/2-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1438275"/>
            <a:ext cx="7483602" cy="488975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wildtracks.files.wordpress.com/2012/01/autumn-foliage.jpg"/>
          <p:cNvPicPr>
            <a:picLocks noChangeAspect="1" noChangeArrowheads="1"/>
          </p:cNvPicPr>
          <p:nvPr/>
        </p:nvPicPr>
        <p:blipFill rotWithShape="1">
          <a:blip r:embed="rId4">
            <a:extLst>
              <a:ext uri="{28A0092B-C50C-407E-A947-70E740481C1C}">
                <a14:useLocalDpi xmlns:a14="http://schemas.microsoft.com/office/drawing/2010/main" val="0"/>
              </a:ext>
            </a:extLst>
          </a:blip>
          <a:srcRect r="45665"/>
          <a:stretch/>
        </p:blipFill>
        <p:spPr bwMode="auto">
          <a:xfrm>
            <a:off x="8442251" y="1692372"/>
            <a:ext cx="3360861" cy="433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78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Boreal forest</a:t>
            </a:r>
          </a:p>
        </p:txBody>
      </p:sp>
      <p:pic>
        <p:nvPicPr>
          <p:cNvPr id="11266" name="Picture 2" descr="http://sky.scnu.edu.cn/life/class/ecology/image/2/2-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390650"/>
            <a:ext cx="7509891" cy="488099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upload.wikimedia.org/wikipedia/commons/2/2d/Picea_glauca_taiga.jpg"/>
          <p:cNvPicPr>
            <a:picLocks noChangeAspect="1" noChangeArrowheads="1"/>
          </p:cNvPicPr>
          <p:nvPr/>
        </p:nvPicPr>
        <p:blipFill rotWithShape="1">
          <a:blip r:embed="rId4">
            <a:extLst>
              <a:ext uri="{28A0092B-C50C-407E-A947-70E740481C1C}">
                <a14:useLocalDpi xmlns:a14="http://schemas.microsoft.com/office/drawing/2010/main" val="0"/>
              </a:ext>
            </a:extLst>
          </a:blip>
          <a:srcRect t="13009" r="56410"/>
          <a:stretch/>
        </p:blipFill>
        <p:spPr bwMode="auto">
          <a:xfrm>
            <a:off x="8278819" y="1627003"/>
            <a:ext cx="3389040" cy="445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09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Tundra</a:t>
            </a:r>
          </a:p>
        </p:txBody>
      </p:sp>
      <p:pic>
        <p:nvPicPr>
          <p:cNvPr id="9218" name="Picture 2" descr="http://sky.scnu.edu.cn/life/class/ecology/image/2/2-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1457325"/>
            <a:ext cx="7509891" cy="488099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dev.epubbud.com/uploads/1/2/5/1255998/images/tundra.jpg"/>
          <p:cNvPicPr>
            <a:picLocks noChangeAspect="1" noChangeArrowheads="1"/>
          </p:cNvPicPr>
          <p:nvPr/>
        </p:nvPicPr>
        <p:blipFill rotWithShape="1">
          <a:blip r:embed="rId4">
            <a:extLst>
              <a:ext uri="{28A0092B-C50C-407E-A947-70E740481C1C}">
                <a14:useLocalDpi xmlns:a14="http://schemas.microsoft.com/office/drawing/2010/main" val="0"/>
              </a:ext>
            </a:extLst>
          </a:blip>
          <a:srcRect l="12513" r="36275"/>
          <a:stretch/>
        </p:blipFill>
        <p:spPr bwMode="auto">
          <a:xfrm>
            <a:off x="8580780" y="1741302"/>
            <a:ext cx="3193633" cy="4214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7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marietta.edu/~biol/biomes/images/woodland/whittaker_v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076525"/>
            <a:ext cx="6838950" cy="58359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Whittaker’s biome scheme</a:t>
            </a:r>
          </a:p>
        </p:txBody>
      </p:sp>
      <p:sp>
        <p:nvSpPr>
          <p:cNvPr id="3" name="Content Placeholder 2"/>
          <p:cNvSpPr>
            <a:spLocks noGrp="1"/>
          </p:cNvSpPr>
          <p:nvPr>
            <p:ph idx="4294967295"/>
          </p:nvPr>
        </p:nvSpPr>
        <p:spPr>
          <a:xfrm>
            <a:off x="7105650" y="1428750"/>
            <a:ext cx="4705350" cy="4667250"/>
          </a:xfrm>
        </p:spPr>
        <p:txBody>
          <a:bodyPr>
            <a:normAutofit/>
          </a:bodyPr>
          <a:lstStyle/>
          <a:p>
            <a:r>
              <a:rPr lang="en-US" sz="2200" dirty="0"/>
              <a:t>American plant ecologist </a:t>
            </a:r>
            <a:r>
              <a:rPr lang="en-US" sz="2200" b="1" dirty="0"/>
              <a:t>Robert Whittaker </a:t>
            </a:r>
            <a:r>
              <a:rPr lang="en-US" sz="2200" dirty="0"/>
              <a:t>classified regions according to their dominant vegetation which generally reflects local climate</a:t>
            </a:r>
          </a:p>
          <a:p>
            <a:r>
              <a:rPr lang="en-US" sz="2200" dirty="0"/>
              <a:t>Simplification of the </a:t>
            </a:r>
            <a:r>
              <a:rPr lang="en-US" sz="2200" b="1" dirty="0" err="1"/>
              <a:t>Holdridge</a:t>
            </a:r>
            <a:r>
              <a:rPr lang="en-US" sz="2200" dirty="0"/>
              <a:t> biome scheme</a:t>
            </a:r>
          </a:p>
          <a:p>
            <a:endParaRPr lang="en-US" sz="2200" dirty="0"/>
          </a:p>
        </p:txBody>
      </p:sp>
    </p:spTree>
    <p:extLst>
      <p:ext uri="{BB962C8B-B14F-4D97-AF65-F5344CB8AC3E}">
        <p14:creationId xmlns:p14="http://schemas.microsoft.com/office/powerpoint/2010/main" val="874259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marietta.edu/~biol/biomes/biome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577" y="1080001"/>
            <a:ext cx="8788362" cy="577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Biomes of the world</a:t>
            </a:r>
          </a:p>
        </p:txBody>
      </p:sp>
    </p:spTree>
    <p:extLst>
      <p:ext uri="{BB962C8B-B14F-4D97-AF65-F5344CB8AC3E}">
        <p14:creationId xmlns:p14="http://schemas.microsoft.com/office/powerpoint/2010/main" val="3201428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spcBef>
                <a:spcPts val="1200"/>
              </a:spcBef>
              <a:spcAft>
                <a:spcPts val="1200"/>
              </a:spcAft>
            </a:pPr>
            <a:r>
              <a:rPr lang="en-US" sz="3000" dirty="0"/>
              <a:t>Factors that influence landscape/local scale plant distribution : </a:t>
            </a:r>
          </a:p>
        </p:txBody>
      </p:sp>
      <p:sp>
        <p:nvSpPr>
          <p:cNvPr id="9" name="Content Placeholder 8"/>
          <p:cNvSpPr>
            <a:spLocks noGrp="1"/>
          </p:cNvSpPr>
          <p:nvPr>
            <p:ph idx="4294967295"/>
          </p:nvPr>
        </p:nvSpPr>
        <p:spPr>
          <a:xfrm>
            <a:off x="458529" y="1447800"/>
            <a:ext cx="4362450" cy="4351338"/>
          </a:xfrm>
        </p:spPr>
        <p:txBody>
          <a:bodyPr>
            <a:noAutofit/>
          </a:bodyPr>
          <a:lstStyle/>
          <a:p>
            <a:r>
              <a:rPr lang="en-US" sz="3600" dirty="0"/>
              <a:t>Topography </a:t>
            </a:r>
          </a:p>
          <a:p>
            <a:r>
              <a:rPr lang="en-US" sz="3600" dirty="0"/>
              <a:t>Geology/soil characteristics </a:t>
            </a:r>
          </a:p>
          <a:p>
            <a:r>
              <a:rPr lang="en-US" sz="3600" dirty="0"/>
              <a:t>Chance and history</a:t>
            </a:r>
          </a:p>
          <a:p>
            <a:r>
              <a:rPr lang="en-US" sz="3600" dirty="0"/>
              <a:t>Species interactions</a:t>
            </a:r>
          </a:p>
          <a:p>
            <a:r>
              <a:rPr lang="en-US" sz="3600" dirty="0"/>
              <a:t>Fire</a:t>
            </a:r>
          </a:p>
          <a:p>
            <a:r>
              <a:rPr lang="en-US" sz="3600" dirty="0"/>
              <a:t>Herbivory (plant consumption)</a:t>
            </a:r>
          </a:p>
          <a:p>
            <a:pPr marL="0" indent="0">
              <a:buNone/>
            </a:pPr>
            <a:endParaRPr lang="en-US" sz="3600"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596" y="1080001"/>
            <a:ext cx="3933205" cy="2798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2751" y="4066804"/>
            <a:ext cx="4362894" cy="2667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100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spcBef>
                <a:spcPts val="1200"/>
              </a:spcBef>
              <a:spcAft>
                <a:spcPts val="1200"/>
              </a:spcAft>
            </a:pPr>
            <a:r>
              <a:rPr lang="en-US" sz="3000" dirty="0"/>
              <a:t>Soil Factors that influence landscape/local scale plant distribution : </a:t>
            </a:r>
          </a:p>
        </p:txBody>
      </p:sp>
      <p:pic>
        <p:nvPicPr>
          <p:cNvPr id="9218" name="Picture 2" descr="http://www.growing-life.com/shop/gl_soil_ph_ta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369" y="1175969"/>
            <a:ext cx="7360811" cy="568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45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Humid climates tend to produce more acidic soils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866" y="1600200"/>
            <a:ext cx="8779001" cy="445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le 10"/>
          <p:cNvGraphicFramePr>
            <a:graphicFrameLocks noGrp="1"/>
          </p:cNvGraphicFramePr>
          <p:nvPr>
            <p:extLst/>
          </p:nvPr>
        </p:nvGraphicFramePr>
        <p:xfrm>
          <a:off x="1795865" y="4893411"/>
          <a:ext cx="1371600" cy="1116330"/>
        </p:xfrm>
        <a:graphic>
          <a:graphicData uri="http://schemas.openxmlformats.org/drawingml/2006/table">
            <a:tbl>
              <a:tblPr/>
              <a:tblGrid>
                <a:gridCol w="1371600">
                  <a:extLst>
                    <a:ext uri="{9D8B030D-6E8A-4147-A177-3AD203B41FA5}">
                      <a16:colId xmlns:a16="http://schemas.microsoft.com/office/drawing/2014/main" val="20000"/>
                    </a:ext>
                  </a:extLst>
                </a:gridCol>
              </a:tblGrid>
              <a:tr h="1105452">
                <a:tc>
                  <a:txBody>
                    <a:bodyPr/>
                    <a:lstStyle/>
                    <a:p>
                      <a:pPr rtl="0"/>
                      <a:r>
                        <a:rPr lang="en-US" dirty="0">
                          <a:effectLst/>
                        </a:rPr>
                        <a:t>   </a:t>
                      </a:r>
                      <a:r>
                        <a:rPr lang="en-US" dirty="0">
                          <a:solidFill>
                            <a:srgbClr val="FF0000"/>
                          </a:solidFill>
                          <a:effectLst/>
                        </a:rPr>
                        <a:t>Acidic pH</a:t>
                      </a:r>
                      <a:br>
                        <a:rPr lang="en-US" dirty="0"/>
                      </a:br>
                      <a:r>
                        <a:rPr lang="en-US" dirty="0">
                          <a:effectLst/>
                        </a:rPr>
                        <a:t>   </a:t>
                      </a:r>
                      <a:r>
                        <a:rPr lang="en-US" dirty="0">
                          <a:solidFill>
                            <a:srgbClr val="FFFF00"/>
                          </a:solidFill>
                          <a:effectLst/>
                        </a:rPr>
                        <a:t>Neutral pH</a:t>
                      </a:r>
                      <a:br>
                        <a:rPr lang="en-US" dirty="0"/>
                      </a:br>
                      <a:r>
                        <a:rPr lang="en-US" dirty="0">
                          <a:solidFill>
                            <a:srgbClr val="0000FF"/>
                          </a:solidFill>
                          <a:effectLst/>
                        </a:rPr>
                        <a:t>   Basic pH</a:t>
                      </a:r>
                      <a:br>
                        <a:rPr lang="en-US" dirty="0"/>
                      </a:br>
                      <a:r>
                        <a:rPr lang="en-US" dirty="0">
                          <a:effectLst/>
                        </a:rPr>
                        <a:t>   No data</a:t>
                      </a:r>
                    </a:p>
                  </a:txBody>
                  <a:tcPr marL="9525" marR="9525" marT="9525" marB="9525">
                    <a:lnL>
                      <a:noFill/>
                    </a:lnL>
                    <a:lnR>
                      <a:noFill/>
                    </a:lnR>
                    <a:lnT>
                      <a:noFill/>
                    </a:lnT>
                    <a:lnB>
                      <a:noFill/>
                    </a:lnB>
                    <a:solidFill>
                      <a:srgbClr val="376092">
                        <a:alpha val="73000"/>
                      </a:srgbClr>
                    </a:solidFill>
                  </a:tcPr>
                </a:tc>
                <a:extLst>
                  <a:ext uri="{0D108BD9-81ED-4DB2-BD59-A6C34878D82A}">
                    <a16:rowId xmlns:a16="http://schemas.microsoft.com/office/drawing/2014/main" val="10000"/>
                  </a:ext>
                </a:extLst>
              </a:tr>
            </a:tbl>
          </a:graphicData>
        </a:graphic>
      </p:graphicFrame>
      <p:sp>
        <p:nvSpPr>
          <p:cNvPr id="13" name="Rectangle 12"/>
          <p:cNvSpPr/>
          <p:nvPr/>
        </p:nvSpPr>
        <p:spPr>
          <a:xfrm>
            <a:off x="2159000" y="6265277"/>
            <a:ext cx="7582440" cy="338554"/>
          </a:xfrm>
          <a:prstGeom prst="rect">
            <a:avLst/>
          </a:prstGeom>
        </p:spPr>
        <p:txBody>
          <a:bodyPr wrap="square">
            <a:spAutoFit/>
          </a:bodyPr>
          <a:lstStyle/>
          <a:p>
            <a:r>
              <a:rPr lang="en-US" sz="1600" b="1" dirty="0"/>
              <a:t>Source</a:t>
            </a:r>
            <a:r>
              <a:rPr lang="en-US" sz="1600" dirty="0"/>
              <a:t>: </a:t>
            </a:r>
            <a:r>
              <a:rPr lang="en-US" sz="1600" dirty="0">
                <a:solidFill>
                  <a:schemeClr val="hlink"/>
                </a:solidFill>
              </a:rPr>
              <a:t>http://commons.wikimedia.org/wiki/File:World_Soil_pH.svg </a:t>
            </a:r>
            <a:endParaRPr lang="en-US" sz="1600" dirty="0"/>
          </a:p>
        </p:txBody>
      </p:sp>
    </p:spTree>
    <p:extLst>
      <p:ext uri="{BB962C8B-B14F-4D97-AF65-F5344CB8AC3E}">
        <p14:creationId xmlns:p14="http://schemas.microsoft.com/office/powerpoint/2010/main" val="3854730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de-DE" dirty="0"/>
              <a:t>Introduction to Climate Change (ICC)</a:t>
            </a:r>
            <a:endParaRPr lang="en-US" dirty="0"/>
          </a:p>
        </p:txBody>
      </p:sp>
      <p:sp>
        <p:nvSpPr>
          <p:cNvPr id="4" name="Rectangle 3"/>
          <p:cNvSpPr/>
          <p:nvPr/>
        </p:nvSpPr>
        <p:spPr>
          <a:xfrm>
            <a:off x="1761564" y="350331"/>
            <a:ext cx="10082093" cy="6410986"/>
          </a:xfrm>
          <a:prstGeom prst="rect">
            <a:avLst/>
          </a:prstGeom>
        </p:spPr>
        <p:txBody>
          <a:bodyPr wrap="square">
            <a:spAutoFit/>
          </a:bodyPr>
          <a:lstStyle/>
          <a:p>
            <a:pPr marL="400050" lvl="0" indent="-400050">
              <a:lnSpc>
                <a:spcPct val="105000"/>
              </a:lnSpc>
              <a:spcBef>
                <a:spcPts val="600"/>
              </a:spcBef>
              <a:buFont typeface="+mj-lt"/>
              <a:buAutoNum type="romanUcPeriod"/>
            </a:pPr>
            <a:r>
              <a:rPr lang="en-US" sz="2400" b="1" dirty="0">
                <a:solidFill>
                  <a:schemeClr val="bg2">
                    <a:lumMod val="10000"/>
                  </a:schemeClr>
                </a:solidFill>
              </a:rPr>
              <a:t>HOW AND WHY THE CLIMATE IS CHANGING</a:t>
            </a:r>
            <a:endParaRPr lang="en-US" sz="2400" dirty="0">
              <a:solidFill>
                <a:schemeClr val="bg2">
                  <a:lumMod val="10000"/>
                </a:schemeClr>
              </a:solidFill>
            </a:endParaRPr>
          </a:p>
          <a:p>
            <a:pPr lvl="1">
              <a:lnSpc>
                <a:spcPct val="105000"/>
              </a:lnSpc>
            </a:pPr>
            <a:r>
              <a:rPr lang="en-US" sz="2000" dirty="0"/>
              <a:t>1.1.	Introduction to Climate Science and Climate Change</a:t>
            </a:r>
          </a:p>
          <a:p>
            <a:pPr lvl="1">
              <a:lnSpc>
                <a:spcPct val="105000"/>
              </a:lnSpc>
            </a:pPr>
            <a:r>
              <a:rPr lang="en-US" sz="2000" dirty="0"/>
              <a:t>1.2.	Causes of Climate Change</a:t>
            </a:r>
          </a:p>
          <a:p>
            <a:pPr lvl="1">
              <a:lnSpc>
                <a:spcPct val="105000"/>
              </a:lnSpc>
            </a:pPr>
            <a:r>
              <a:rPr lang="en-US" sz="2000" dirty="0"/>
              <a:t>1.3.	Climate Intensification: Floods, Droughts and Cyclone</a:t>
            </a:r>
          </a:p>
          <a:p>
            <a:pPr marL="400050" lvl="0" indent="-400050">
              <a:lnSpc>
                <a:spcPct val="105000"/>
              </a:lnSpc>
              <a:spcBef>
                <a:spcPts val="1200"/>
              </a:spcBef>
              <a:buFont typeface="+mj-lt"/>
              <a:buAutoNum type="romanUcPeriod"/>
            </a:pPr>
            <a:r>
              <a:rPr lang="en-US" sz="2400" b="1" dirty="0">
                <a:solidFill>
                  <a:schemeClr val="bg2">
                    <a:lumMod val="10000"/>
                  </a:schemeClr>
                </a:solidFill>
              </a:rPr>
              <a:t>IMPACTS OF CLIMATE CHANGE ON PEOPLE AND THE ENVIRONMENT</a:t>
            </a:r>
            <a:endParaRPr lang="en-US" sz="2400" dirty="0">
              <a:solidFill>
                <a:schemeClr val="bg2">
                  <a:lumMod val="10000"/>
                </a:schemeClr>
              </a:solidFill>
            </a:endParaRPr>
          </a:p>
          <a:p>
            <a:pPr lvl="1">
              <a:lnSpc>
                <a:spcPct val="105000"/>
              </a:lnSpc>
            </a:pPr>
            <a:r>
              <a:rPr lang="en-US" sz="2000" dirty="0"/>
              <a:t>2.1.	Introduction to Climate Change Impacts</a:t>
            </a:r>
          </a:p>
          <a:p>
            <a:pPr lvl="1">
              <a:lnSpc>
                <a:spcPct val="105000"/>
              </a:lnSpc>
            </a:pPr>
            <a:r>
              <a:rPr lang="en-US" sz="2000" dirty="0"/>
              <a:t>2.2.	Sea Level Rise</a:t>
            </a:r>
          </a:p>
          <a:p>
            <a:pPr lvl="1">
              <a:lnSpc>
                <a:spcPct val="105000"/>
              </a:lnSpc>
            </a:pPr>
            <a:r>
              <a:rPr lang="en-US" sz="2000" dirty="0"/>
              <a:t>2.3.	Climate Change and Water Resources</a:t>
            </a:r>
          </a:p>
          <a:p>
            <a:pPr lvl="1">
              <a:lnSpc>
                <a:spcPct val="105000"/>
              </a:lnSpc>
            </a:pPr>
            <a:r>
              <a:rPr lang="en-US" sz="2000" dirty="0"/>
              <a:t>2.4.	Climate Change and Food Security</a:t>
            </a:r>
          </a:p>
          <a:p>
            <a:pPr lvl="1">
              <a:lnSpc>
                <a:spcPct val="105000"/>
              </a:lnSpc>
            </a:pPr>
            <a:r>
              <a:rPr lang="en-US" sz="2000" dirty="0"/>
              <a:t>2.5.	Climate Change and Human Health</a:t>
            </a:r>
          </a:p>
          <a:p>
            <a:pPr lvl="1">
              <a:lnSpc>
                <a:spcPct val="105000"/>
              </a:lnSpc>
            </a:pPr>
            <a:r>
              <a:rPr lang="en-US" sz="2000" b="1" dirty="0">
                <a:solidFill>
                  <a:srgbClr val="FF0000"/>
                </a:solidFill>
              </a:rPr>
              <a:t>2.6.	Climate Change and Terrestrial Ecosystems</a:t>
            </a:r>
          </a:p>
          <a:p>
            <a:pPr marL="400050" lvl="0" indent="-400050">
              <a:lnSpc>
                <a:spcPct val="105000"/>
              </a:lnSpc>
              <a:spcBef>
                <a:spcPts val="1200"/>
              </a:spcBef>
              <a:buFont typeface="+mj-lt"/>
              <a:buAutoNum type="romanUcPeriod"/>
            </a:pPr>
            <a:r>
              <a:rPr lang="en-US" sz="2400" b="1" dirty="0">
                <a:solidFill>
                  <a:schemeClr val="bg2">
                    <a:lumMod val="10000"/>
                  </a:schemeClr>
                </a:solidFill>
              </a:rPr>
              <a:t>RESPONSES TO CLIMATE CHANGE – MITIGATION AND ADAPTATION</a:t>
            </a:r>
            <a:endParaRPr lang="en-US" sz="2400" dirty="0">
              <a:solidFill>
                <a:schemeClr val="bg2">
                  <a:lumMod val="10000"/>
                </a:schemeClr>
              </a:solidFill>
            </a:endParaRPr>
          </a:p>
          <a:p>
            <a:pPr lvl="1">
              <a:lnSpc>
                <a:spcPct val="105000"/>
              </a:lnSpc>
            </a:pPr>
            <a:r>
              <a:rPr lang="en-US" sz="2000" dirty="0">
                <a:solidFill>
                  <a:schemeClr val="bg2">
                    <a:lumMod val="10000"/>
                  </a:schemeClr>
                </a:solidFill>
              </a:rPr>
              <a:t>3.1.	Climate Change and Forest Management</a:t>
            </a:r>
          </a:p>
          <a:p>
            <a:pPr lvl="1">
              <a:lnSpc>
                <a:spcPct val="105000"/>
              </a:lnSpc>
            </a:pPr>
            <a:r>
              <a:rPr lang="en-US" sz="2000" dirty="0">
                <a:solidFill>
                  <a:schemeClr val="bg2">
                    <a:lumMod val="10000"/>
                  </a:schemeClr>
                </a:solidFill>
              </a:rPr>
              <a:t>3.2.	Climate Change and Water Resources: Responses and Adaptation</a:t>
            </a:r>
          </a:p>
          <a:p>
            <a:pPr lvl="1">
              <a:lnSpc>
                <a:spcPct val="105000"/>
              </a:lnSpc>
            </a:pPr>
            <a:r>
              <a:rPr lang="en-US" sz="2000" dirty="0">
                <a:solidFill>
                  <a:schemeClr val="bg2">
                    <a:lumMod val="10000"/>
                  </a:schemeClr>
                </a:solidFill>
              </a:rPr>
              <a:t>3.3.	Principles and Practices of Climate Change Vulnerability Assessment</a:t>
            </a:r>
          </a:p>
          <a:p>
            <a:pPr lvl="1">
              <a:lnSpc>
                <a:spcPct val="105000"/>
              </a:lnSpc>
            </a:pPr>
            <a:r>
              <a:rPr lang="en-US" sz="2000" dirty="0">
                <a:solidFill>
                  <a:schemeClr val="bg2">
                    <a:lumMod val="10000"/>
                  </a:schemeClr>
                </a:solidFill>
              </a:rPr>
              <a:t>3.4.	Uncertainties in Climate Change</a:t>
            </a:r>
          </a:p>
          <a:p>
            <a:pPr lvl="1">
              <a:lnSpc>
                <a:spcPct val="105000"/>
              </a:lnSpc>
            </a:pPr>
            <a:r>
              <a:rPr lang="en-US" sz="2000" dirty="0">
                <a:solidFill>
                  <a:schemeClr val="bg2">
                    <a:lumMod val="10000"/>
                  </a:schemeClr>
                </a:solidFill>
              </a:rPr>
              <a:t>3.5.	Climate Change and Ecosystem Services</a:t>
            </a:r>
          </a:p>
          <a:p>
            <a:pPr lvl="1">
              <a:lnSpc>
                <a:spcPct val="105000"/>
              </a:lnSpc>
            </a:pPr>
            <a:r>
              <a:rPr lang="en-US" sz="2000" dirty="0">
                <a:solidFill>
                  <a:schemeClr val="bg2">
                    <a:lumMod val="10000"/>
                  </a:schemeClr>
                </a:solidFill>
              </a:rPr>
              <a:t>3.6.	Effective Communications in Climate Change</a:t>
            </a:r>
            <a:endParaRPr lang="en-US" sz="2000" dirty="0"/>
          </a:p>
        </p:txBody>
      </p:sp>
      <p:sp>
        <p:nvSpPr>
          <p:cNvPr id="5" name="Right Arrow 4"/>
          <p:cNvSpPr>
            <a:spLocks noChangeArrowheads="1"/>
          </p:cNvSpPr>
          <p:nvPr/>
        </p:nvSpPr>
        <p:spPr bwMode="auto">
          <a:xfrm>
            <a:off x="1761564" y="3894359"/>
            <a:ext cx="385763" cy="242888"/>
          </a:xfrm>
          <a:prstGeom prst="rightArrow">
            <a:avLst>
              <a:gd name="adj1" fmla="val 50000"/>
              <a:gd name="adj2" fmla="val 49993"/>
            </a:avLst>
          </a:prstGeom>
          <a:solidFill>
            <a:srgbClr val="FF0000"/>
          </a:solidFill>
          <a:ln w="9525">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267575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1200"/>
              </a:spcBef>
              <a:spcAft>
                <a:spcPts val="1200"/>
              </a:spcAft>
            </a:pPr>
            <a:r>
              <a:rPr lang="en-US" dirty="0"/>
              <a:t>History: </a:t>
            </a:r>
            <a:r>
              <a:rPr lang="en-US" dirty="0" err="1"/>
              <a:t>Ecozones</a:t>
            </a:r>
            <a:endParaRPr lang="en-US" dirty="0"/>
          </a:p>
        </p:txBody>
      </p:sp>
      <p:sp>
        <p:nvSpPr>
          <p:cNvPr id="3" name="Content Placeholder 2"/>
          <p:cNvSpPr>
            <a:spLocks noGrp="1"/>
          </p:cNvSpPr>
          <p:nvPr>
            <p:ph idx="4294967295"/>
          </p:nvPr>
        </p:nvSpPr>
        <p:spPr>
          <a:xfrm>
            <a:off x="783505" y="1600200"/>
            <a:ext cx="4457700" cy="4525963"/>
          </a:xfrm>
        </p:spPr>
        <p:txBody>
          <a:bodyPr>
            <a:normAutofit/>
          </a:bodyPr>
          <a:lstStyle/>
          <a:p>
            <a:pPr marL="457200" lvl="1" indent="-457200"/>
            <a:r>
              <a:rPr lang="en-US" sz="2200" b="1" dirty="0" err="1"/>
              <a:t>Ecozones</a:t>
            </a:r>
            <a:r>
              <a:rPr lang="en-US" sz="2200" dirty="0"/>
              <a:t> delineate large areas of the Earth's surface within which organisms have been evolving in relative isolation over long periods of time</a:t>
            </a:r>
          </a:p>
          <a:p>
            <a:pPr marL="457200" lvl="1" indent="-457200"/>
            <a:r>
              <a:rPr lang="en-US" sz="2200" dirty="0"/>
              <a:t>Biogeographic approach to classifying organisms based on their history rather than adaptation</a:t>
            </a:r>
            <a:endParaRPr lang="en-US" sz="2200" b="1" dirty="0"/>
          </a:p>
          <a:p>
            <a:pPr marL="457200" lvl="1" indent="-457200"/>
            <a:endParaRPr lang="en-US" sz="2200" dirty="0"/>
          </a:p>
        </p:txBody>
      </p:sp>
      <p:pic>
        <p:nvPicPr>
          <p:cNvPr id="11" name="Picture 4" descr="http://upload.wikimedia.org/wikipedia/commons/thumb/3/3c/Ecozones.svg/400px-Ecozones.svg.png"/>
          <p:cNvPicPr>
            <a:picLocks noChangeAspect="1" noChangeArrowheads="1"/>
          </p:cNvPicPr>
          <p:nvPr/>
        </p:nvPicPr>
        <p:blipFill rotWithShape="1">
          <a:blip r:embed="rId3">
            <a:extLst>
              <a:ext uri="{28A0092B-C50C-407E-A947-70E740481C1C}">
                <a14:useLocalDpi xmlns:a14="http://schemas.microsoft.com/office/drawing/2010/main" val="0"/>
              </a:ext>
            </a:extLst>
          </a:blip>
          <a:srcRect l="8802"/>
          <a:stretch/>
        </p:blipFill>
        <p:spPr bwMode="auto">
          <a:xfrm>
            <a:off x="6537739" y="1752597"/>
            <a:ext cx="3787361" cy="18376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5130" y="3810001"/>
            <a:ext cx="3065670" cy="2439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795646" y="1230868"/>
            <a:ext cx="1043555" cy="369332"/>
          </a:xfrm>
          <a:prstGeom prst="rect">
            <a:avLst/>
          </a:prstGeom>
          <a:noFill/>
        </p:spPr>
        <p:txBody>
          <a:bodyPr wrap="none" rtlCol="0">
            <a:spAutoFit/>
          </a:bodyPr>
          <a:lstStyle/>
          <a:p>
            <a:r>
              <a:rPr lang="en-US" dirty="0" err="1"/>
              <a:t>Ecozones</a:t>
            </a:r>
            <a:endParaRPr lang="en-US" dirty="0"/>
          </a:p>
        </p:txBody>
      </p:sp>
      <p:sp>
        <p:nvSpPr>
          <p:cNvPr id="7" name="Rectangle 6"/>
          <p:cNvSpPr/>
          <p:nvPr/>
        </p:nvSpPr>
        <p:spPr>
          <a:xfrm>
            <a:off x="7796312" y="3440668"/>
            <a:ext cx="1119089" cy="369332"/>
          </a:xfrm>
          <a:prstGeom prst="rect">
            <a:avLst/>
          </a:prstGeom>
        </p:spPr>
        <p:txBody>
          <a:bodyPr wrap="none">
            <a:spAutoFit/>
          </a:bodyPr>
          <a:lstStyle/>
          <a:p>
            <a:r>
              <a:rPr lang="en-US" dirty="0"/>
              <a:t>Ecoregion</a:t>
            </a:r>
          </a:p>
        </p:txBody>
      </p:sp>
    </p:spTree>
    <p:extLst>
      <p:ext uri="{BB962C8B-B14F-4D97-AF65-F5344CB8AC3E}">
        <p14:creationId xmlns:p14="http://schemas.microsoft.com/office/powerpoint/2010/main" val="2244643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376013422"/>
              </p:ext>
            </p:extLst>
          </p:nvPr>
        </p:nvGraphicFramePr>
        <p:xfrm>
          <a:off x="838200" y="1463675"/>
          <a:ext cx="10515600" cy="4937758"/>
        </p:xfrm>
        <a:graphic>
          <a:graphicData uri="http://schemas.openxmlformats.org/drawingml/2006/table">
            <a:tbl>
              <a:tblPr/>
              <a:tblGrid>
                <a:gridCol w="2082799">
                  <a:extLst>
                    <a:ext uri="{9D8B030D-6E8A-4147-A177-3AD203B41FA5}">
                      <a16:colId xmlns:a16="http://schemas.microsoft.com/office/drawing/2014/main" val="20000"/>
                    </a:ext>
                  </a:extLst>
                </a:gridCol>
                <a:gridCol w="1071881">
                  <a:extLst>
                    <a:ext uri="{9D8B030D-6E8A-4147-A177-3AD203B41FA5}">
                      <a16:colId xmlns:a16="http://schemas.microsoft.com/office/drawing/2014/main" val="20001"/>
                    </a:ext>
                  </a:extLst>
                </a:gridCol>
                <a:gridCol w="1327009">
                  <a:extLst>
                    <a:ext uri="{9D8B030D-6E8A-4147-A177-3AD203B41FA5}">
                      <a16:colId xmlns:a16="http://schemas.microsoft.com/office/drawing/2014/main" val="20002"/>
                    </a:ext>
                  </a:extLst>
                </a:gridCol>
                <a:gridCol w="6033911">
                  <a:extLst>
                    <a:ext uri="{9D8B030D-6E8A-4147-A177-3AD203B41FA5}">
                      <a16:colId xmlns:a16="http://schemas.microsoft.com/office/drawing/2014/main" val="20003"/>
                    </a:ext>
                  </a:extLst>
                </a:gridCol>
              </a:tblGrid>
              <a:tr h="322549">
                <a:tc rowSpan="2">
                  <a:txBody>
                    <a:bodyPr/>
                    <a:lstStyle/>
                    <a:p>
                      <a:pPr algn="l"/>
                      <a:r>
                        <a:rPr lang="en-US" sz="1800" dirty="0" err="1">
                          <a:effectLst/>
                        </a:rPr>
                        <a:t>Ecozone</a:t>
                      </a:r>
                      <a:endParaRPr lang="en-US" sz="1800" dirty="0">
                        <a:effectLst/>
                      </a:endParaRPr>
                    </a:p>
                    <a:p>
                      <a:pPr algn="l"/>
                      <a:r>
                        <a:rPr lang="en-US" sz="1800" dirty="0">
                          <a:effectLst/>
                        </a:rPr>
                        <a:t> (</a:t>
                      </a:r>
                      <a:r>
                        <a:rPr lang="en-US" sz="1800" u="none" strike="noStrike" dirty="0">
                          <a:solidFill>
                            <a:srgbClr val="0B0080"/>
                          </a:solidFill>
                          <a:effectLst/>
                          <a:hlinkClick r:id="rId3" tooltip="World Wildlife Fund"/>
                        </a:rPr>
                        <a:t>WWF</a:t>
                      </a:r>
                      <a:r>
                        <a:rPr lang="en-US" sz="1800" u="none" strike="noStrike" dirty="0">
                          <a:solidFill>
                            <a:srgbClr val="0B0080"/>
                          </a:solidFill>
                          <a:effectLst/>
                        </a:rPr>
                        <a:t> </a:t>
                      </a:r>
                      <a:r>
                        <a:rPr lang="en-US" sz="1800" dirty="0">
                          <a:effectLst/>
                        </a:rPr>
                        <a:t>definition)</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gridSpan="2">
                  <a:txBody>
                    <a:bodyPr/>
                    <a:lstStyle/>
                    <a:p>
                      <a:pPr algn="l"/>
                      <a:r>
                        <a:rPr lang="en-US" sz="1800" dirty="0">
                          <a:effectLst/>
                        </a:rPr>
                        <a:t>Area</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hMerge="1">
                  <a:txBody>
                    <a:bodyPr/>
                    <a:lstStyle/>
                    <a:p>
                      <a:endParaRPr lang="en-US"/>
                    </a:p>
                  </a:txBody>
                  <a:tcPr/>
                </a:tc>
                <a:tc rowSpan="2">
                  <a:txBody>
                    <a:bodyPr/>
                    <a:lstStyle/>
                    <a:p>
                      <a:pPr algn="l"/>
                      <a:r>
                        <a:rPr lang="en-US" sz="1800" dirty="0">
                          <a:effectLst/>
                        </a:rPr>
                        <a:t>Notes</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607927">
                <a:tc vMerge="1">
                  <a:txBody>
                    <a:bodyPr/>
                    <a:lstStyle/>
                    <a:p>
                      <a:endParaRPr lang="en-US"/>
                    </a:p>
                  </a:txBody>
                  <a:tcPr/>
                </a:tc>
                <a:tc>
                  <a:txBody>
                    <a:bodyPr/>
                    <a:lstStyle/>
                    <a:p>
                      <a:pPr algn="l"/>
                      <a:r>
                        <a:rPr lang="en-US" sz="1800" dirty="0">
                          <a:effectLst/>
                        </a:rPr>
                        <a:t>million km2</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l"/>
                      <a:r>
                        <a:rPr lang="en-US" sz="1800" dirty="0">
                          <a:effectLst/>
                        </a:rPr>
                        <a:t>million km2</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10001"/>
                  </a:ext>
                </a:extLst>
              </a:tr>
              <a:tr h="322549">
                <a:tc>
                  <a:txBody>
                    <a:bodyPr/>
                    <a:lstStyle/>
                    <a:p>
                      <a:pPr algn="l"/>
                      <a:r>
                        <a:rPr lang="en-US" sz="1800" u="none" strike="noStrike" dirty="0">
                          <a:solidFill>
                            <a:srgbClr val="0B0080"/>
                          </a:solidFill>
                          <a:effectLst/>
                          <a:hlinkClick r:id="rId4" tooltip="Palearctic ecozone"/>
                        </a:rPr>
                        <a:t>Palearctic</a:t>
                      </a:r>
                      <a:endParaRPr lang="en-US" sz="1800" u="none" dirty="0">
                        <a:effectLst/>
                      </a:endParaRP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dirty="0">
                          <a:effectLst/>
                        </a:rPr>
                        <a:t>54.1</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dirty="0">
                          <a:effectLst/>
                        </a:rPr>
                        <a:t>20.9</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dirty="0">
                          <a:effectLst/>
                        </a:rPr>
                        <a:t>including the bulk of </a:t>
                      </a:r>
                      <a:r>
                        <a:rPr lang="en-US" sz="1800" u="none" strike="noStrike" dirty="0">
                          <a:solidFill>
                            <a:srgbClr val="0B0080"/>
                          </a:solidFill>
                          <a:effectLst/>
                          <a:hlinkClick r:id="rId5" tooltip="Eurasia"/>
                        </a:rPr>
                        <a:t>Eurasia</a:t>
                      </a:r>
                      <a:r>
                        <a:rPr lang="en-US" sz="1800" dirty="0">
                          <a:effectLst/>
                        </a:rPr>
                        <a:t> and </a:t>
                      </a:r>
                      <a:r>
                        <a:rPr lang="en-US" sz="1800" u="none" strike="noStrike" dirty="0">
                          <a:solidFill>
                            <a:srgbClr val="0B0080"/>
                          </a:solidFill>
                          <a:effectLst/>
                          <a:hlinkClick r:id="rId6" tooltip="North Africa"/>
                        </a:rPr>
                        <a:t>North Africa</a:t>
                      </a:r>
                      <a:endParaRPr lang="en-US" sz="1800" dirty="0">
                        <a:effectLst/>
                      </a:endParaRP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2"/>
                  </a:ext>
                </a:extLst>
              </a:tr>
              <a:tr h="322549">
                <a:tc>
                  <a:txBody>
                    <a:bodyPr/>
                    <a:lstStyle/>
                    <a:p>
                      <a:pPr algn="l"/>
                      <a:r>
                        <a:rPr lang="en-US" sz="1800" u="none" strike="noStrike" dirty="0">
                          <a:solidFill>
                            <a:srgbClr val="0B0080"/>
                          </a:solidFill>
                          <a:effectLst/>
                          <a:hlinkClick r:id="rId7" tooltip="Nearctic ecozone"/>
                        </a:rPr>
                        <a:t>Nearctic</a:t>
                      </a:r>
                      <a:endParaRPr lang="en-US" sz="1800" u="none" dirty="0">
                        <a:effectLst/>
                      </a:endParaRP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a:effectLst/>
                        </a:rPr>
                        <a:t>22.9</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dirty="0">
                          <a:effectLst/>
                        </a:rPr>
                        <a:t>8.8</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dirty="0">
                          <a:effectLst/>
                        </a:rPr>
                        <a:t>including most of </a:t>
                      </a:r>
                      <a:r>
                        <a:rPr lang="en-US" sz="1800" u="none" strike="noStrike" dirty="0">
                          <a:solidFill>
                            <a:srgbClr val="0B0080"/>
                          </a:solidFill>
                          <a:effectLst/>
                          <a:hlinkClick r:id="rId8" tooltip="North America"/>
                        </a:rPr>
                        <a:t>North America</a:t>
                      </a:r>
                      <a:endParaRPr lang="en-US" sz="1800" dirty="0">
                        <a:effectLst/>
                      </a:endParaRP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3"/>
                  </a:ext>
                </a:extLst>
              </a:tr>
              <a:tr h="322549">
                <a:tc>
                  <a:txBody>
                    <a:bodyPr/>
                    <a:lstStyle/>
                    <a:p>
                      <a:pPr algn="l"/>
                      <a:r>
                        <a:rPr lang="en-US" sz="1800" u="none" strike="noStrike" dirty="0" err="1">
                          <a:solidFill>
                            <a:srgbClr val="0B0080"/>
                          </a:solidFill>
                          <a:effectLst/>
                          <a:hlinkClick r:id="rId9" tooltip="Afrotropic ecozone"/>
                        </a:rPr>
                        <a:t>Afrotropic</a:t>
                      </a:r>
                      <a:endParaRPr lang="en-US" sz="1800" u="none" dirty="0">
                        <a:effectLst/>
                      </a:endParaRP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a:effectLst/>
                        </a:rPr>
                        <a:t>22.1</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dirty="0">
                          <a:effectLst/>
                        </a:rPr>
                        <a:t>8.5</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dirty="0">
                          <a:effectLst/>
                        </a:rPr>
                        <a:t>including </a:t>
                      </a:r>
                      <a:r>
                        <a:rPr lang="en-US" sz="1800" u="none" strike="noStrike" dirty="0">
                          <a:solidFill>
                            <a:srgbClr val="0B0080"/>
                          </a:solidFill>
                          <a:effectLst/>
                          <a:hlinkClick r:id="rId10" tooltip="Sub-Saharan Africa"/>
                        </a:rPr>
                        <a:t>Sub-Saharan Africa</a:t>
                      </a:r>
                      <a:endParaRPr lang="en-US" sz="1800" dirty="0">
                        <a:effectLst/>
                      </a:endParaRP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4"/>
                  </a:ext>
                </a:extLst>
              </a:tr>
              <a:tr h="607927">
                <a:tc>
                  <a:txBody>
                    <a:bodyPr/>
                    <a:lstStyle/>
                    <a:p>
                      <a:pPr algn="l"/>
                      <a:r>
                        <a:rPr lang="en-US" sz="1800" u="none" strike="noStrike" dirty="0" err="1">
                          <a:solidFill>
                            <a:srgbClr val="0B0080"/>
                          </a:solidFill>
                          <a:effectLst/>
                          <a:hlinkClick r:id="rId11" tooltip="Neotropic ecozone"/>
                        </a:rPr>
                        <a:t>Neotropic</a:t>
                      </a:r>
                      <a:endParaRPr lang="en-US" sz="1800" u="none" dirty="0">
                        <a:effectLst/>
                      </a:endParaRP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dirty="0">
                          <a:effectLst/>
                        </a:rPr>
                        <a:t>19.0</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dirty="0">
                          <a:effectLst/>
                        </a:rPr>
                        <a:t>7.3</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dirty="0">
                          <a:effectLst/>
                        </a:rPr>
                        <a:t>including </a:t>
                      </a:r>
                      <a:r>
                        <a:rPr lang="en-US" sz="1800" u="none" strike="noStrike" dirty="0">
                          <a:solidFill>
                            <a:srgbClr val="0B0080"/>
                          </a:solidFill>
                          <a:effectLst/>
                          <a:hlinkClick r:id="rId12" tooltip="South America"/>
                        </a:rPr>
                        <a:t>South America</a:t>
                      </a:r>
                      <a:r>
                        <a:rPr lang="en-US" sz="1800" dirty="0">
                          <a:effectLst/>
                        </a:rPr>
                        <a:t>, </a:t>
                      </a:r>
                      <a:r>
                        <a:rPr lang="en-US" sz="1800" u="none" strike="noStrike" dirty="0">
                          <a:solidFill>
                            <a:srgbClr val="0B0080"/>
                          </a:solidFill>
                          <a:effectLst/>
                          <a:hlinkClick r:id="rId13" tooltip="Central America"/>
                        </a:rPr>
                        <a:t>Central America</a:t>
                      </a:r>
                      <a:r>
                        <a:rPr lang="en-US" sz="1800" dirty="0">
                          <a:effectLst/>
                        </a:rPr>
                        <a:t>, and the </a:t>
                      </a:r>
                      <a:r>
                        <a:rPr lang="en-US" sz="1800" u="none" strike="noStrike" dirty="0">
                          <a:solidFill>
                            <a:srgbClr val="0B0080"/>
                          </a:solidFill>
                          <a:effectLst/>
                          <a:hlinkClick r:id="rId14" tooltip="Caribbean"/>
                        </a:rPr>
                        <a:t>Caribbean</a:t>
                      </a:r>
                      <a:endParaRPr lang="en-US" sz="1800" dirty="0">
                        <a:effectLst/>
                      </a:endParaRP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5"/>
                  </a:ext>
                </a:extLst>
              </a:tr>
              <a:tr h="893305">
                <a:tc>
                  <a:txBody>
                    <a:bodyPr/>
                    <a:lstStyle/>
                    <a:p>
                      <a:pPr algn="l"/>
                      <a:r>
                        <a:rPr lang="en-US" sz="1800" u="none" strike="noStrike" dirty="0">
                          <a:solidFill>
                            <a:srgbClr val="0B0080"/>
                          </a:solidFill>
                          <a:effectLst/>
                          <a:hlinkClick r:id="rId15" tooltip="Australasia ecozone"/>
                        </a:rPr>
                        <a:t>Australasia</a:t>
                      </a:r>
                      <a:endParaRPr lang="en-US" sz="1800" u="none" dirty="0">
                        <a:effectLst/>
                      </a:endParaRP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dirty="0">
                          <a:effectLst/>
                        </a:rPr>
                        <a:t>7.6</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dirty="0">
                          <a:effectLst/>
                        </a:rPr>
                        <a:t>2.9</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dirty="0">
                          <a:effectLst/>
                        </a:rPr>
                        <a:t>including </a:t>
                      </a:r>
                      <a:r>
                        <a:rPr lang="en-US" sz="1800" u="none" strike="noStrike" dirty="0">
                          <a:solidFill>
                            <a:srgbClr val="0B0080"/>
                          </a:solidFill>
                          <a:effectLst/>
                          <a:hlinkClick r:id="rId16" tooltip="Australia"/>
                        </a:rPr>
                        <a:t>Australia</a:t>
                      </a:r>
                      <a:r>
                        <a:rPr lang="en-US" sz="1800" dirty="0">
                          <a:effectLst/>
                        </a:rPr>
                        <a:t>, </a:t>
                      </a:r>
                      <a:r>
                        <a:rPr lang="en-US" sz="1800" u="none" strike="noStrike" dirty="0">
                          <a:solidFill>
                            <a:srgbClr val="0B0080"/>
                          </a:solidFill>
                          <a:effectLst/>
                          <a:hlinkClick r:id="rId17" tooltip="New Guinea"/>
                        </a:rPr>
                        <a:t>New Guinea</a:t>
                      </a:r>
                      <a:r>
                        <a:rPr lang="en-US" sz="1800" dirty="0">
                          <a:effectLst/>
                        </a:rPr>
                        <a:t>, </a:t>
                      </a:r>
                      <a:r>
                        <a:rPr lang="en-US" sz="1800" u="none" strike="noStrike" dirty="0">
                          <a:solidFill>
                            <a:srgbClr val="0B0080"/>
                          </a:solidFill>
                          <a:effectLst/>
                          <a:hlinkClick r:id="rId18" tooltip="New Zealand"/>
                        </a:rPr>
                        <a:t>New Zealand</a:t>
                      </a:r>
                      <a:r>
                        <a:rPr lang="en-US" sz="1800" dirty="0">
                          <a:effectLst/>
                        </a:rPr>
                        <a:t>, and </a:t>
                      </a:r>
                      <a:r>
                        <a:rPr lang="en-US" sz="1800" dirty="0" err="1">
                          <a:effectLst/>
                        </a:rPr>
                        <a:t>neighbouring</a:t>
                      </a:r>
                      <a:r>
                        <a:rPr lang="en-US" sz="1800" dirty="0">
                          <a:effectLst/>
                        </a:rPr>
                        <a:t> islands. The northern boundary of this zone is known as the </a:t>
                      </a:r>
                      <a:r>
                        <a:rPr lang="en-US" sz="1800" u="none" strike="noStrike" dirty="0">
                          <a:solidFill>
                            <a:srgbClr val="0B0080"/>
                          </a:solidFill>
                          <a:effectLst/>
                          <a:hlinkClick r:id="rId19" tooltip="Wallace line"/>
                        </a:rPr>
                        <a:t>Wallace line</a:t>
                      </a:r>
                      <a:r>
                        <a:rPr lang="en-US" sz="1800" dirty="0">
                          <a:effectLst/>
                        </a:rPr>
                        <a:t>.</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6"/>
                  </a:ext>
                </a:extLst>
              </a:tr>
              <a:tr h="607927">
                <a:tc>
                  <a:txBody>
                    <a:bodyPr/>
                    <a:lstStyle/>
                    <a:p>
                      <a:pPr algn="l"/>
                      <a:r>
                        <a:rPr lang="en-US" sz="1800" u="none" strike="noStrike" dirty="0">
                          <a:solidFill>
                            <a:srgbClr val="0B0080"/>
                          </a:solidFill>
                          <a:effectLst/>
                          <a:hlinkClick r:id="rId20" tooltip="Indomalaya ecozone"/>
                        </a:rPr>
                        <a:t>Indo-Malaya</a:t>
                      </a:r>
                      <a:endParaRPr lang="en-US" sz="1800" u="none" dirty="0">
                        <a:effectLst/>
                      </a:endParaRP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a:effectLst/>
                        </a:rPr>
                        <a:t>7.5</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a:effectLst/>
                        </a:rPr>
                        <a:t>2.9</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dirty="0">
                          <a:effectLst/>
                        </a:rPr>
                        <a:t>including the </a:t>
                      </a:r>
                      <a:r>
                        <a:rPr lang="en-US" sz="1800" u="none" strike="noStrike" dirty="0">
                          <a:solidFill>
                            <a:srgbClr val="0B0080"/>
                          </a:solidFill>
                          <a:effectLst/>
                          <a:hlinkClick r:id="rId21" tooltip="Indian subcontinent"/>
                        </a:rPr>
                        <a:t>Indian subcontinent</a:t>
                      </a:r>
                      <a:r>
                        <a:rPr lang="en-US" sz="1800" dirty="0">
                          <a:effectLst/>
                        </a:rPr>
                        <a:t>, </a:t>
                      </a:r>
                      <a:r>
                        <a:rPr lang="en-US" sz="1800" u="none" strike="noStrike" dirty="0">
                          <a:solidFill>
                            <a:srgbClr val="0B0080"/>
                          </a:solidFill>
                          <a:effectLst/>
                          <a:hlinkClick r:id="rId22" tooltip="Southeast Asia"/>
                        </a:rPr>
                        <a:t>Southeast Asia</a:t>
                      </a:r>
                      <a:r>
                        <a:rPr lang="en-US" sz="1800" dirty="0">
                          <a:effectLst/>
                        </a:rPr>
                        <a:t>, and southern </a:t>
                      </a:r>
                      <a:r>
                        <a:rPr lang="en-US" sz="1800" u="none" strike="noStrike" dirty="0">
                          <a:solidFill>
                            <a:srgbClr val="0B0080"/>
                          </a:solidFill>
                          <a:effectLst/>
                          <a:hlinkClick r:id="rId23" tooltip="China"/>
                        </a:rPr>
                        <a:t>China</a:t>
                      </a:r>
                      <a:endParaRPr lang="en-US" sz="1800" dirty="0">
                        <a:effectLst/>
                      </a:endParaRP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7"/>
                  </a:ext>
                </a:extLst>
              </a:tr>
              <a:tr h="607927">
                <a:tc>
                  <a:txBody>
                    <a:bodyPr/>
                    <a:lstStyle/>
                    <a:p>
                      <a:pPr algn="l"/>
                      <a:r>
                        <a:rPr lang="en-US" sz="1800" u="none" strike="noStrike" dirty="0">
                          <a:solidFill>
                            <a:srgbClr val="0B0080"/>
                          </a:solidFill>
                          <a:effectLst/>
                          <a:hlinkClick r:id="rId24" tooltip="Oceania ecozone"/>
                        </a:rPr>
                        <a:t>Oceania</a:t>
                      </a:r>
                      <a:endParaRPr lang="en-US" sz="1800" u="none" dirty="0">
                        <a:effectLst/>
                      </a:endParaRP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a:effectLst/>
                        </a:rPr>
                        <a:t>1.0</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a:effectLst/>
                        </a:rPr>
                        <a:t>0.39</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dirty="0">
                          <a:effectLst/>
                        </a:rPr>
                        <a:t>including </a:t>
                      </a:r>
                      <a:r>
                        <a:rPr lang="en-US" sz="1800" u="none" strike="noStrike" dirty="0">
                          <a:solidFill>
                            <a:srgbClr val="0B0080"/>
                          </a:solidFill>
                          <a:effectLst/>
                          <a:hlinkClick r:id="rId25" tooltip="Polynesia"/>
                        </a:rPr>
                        <a:t>Polynesia</a:t>
                      </a:r>
                      <a:r>
                        <a:rPr lang="en-US" sz="1800" dirty="0">
                          <a:effectLst/>
                        </a:rPr>
                        <a:t> (except New Zealand), </a:t>
                      </a:r>
                      <a:r>
                        <a:rPr lang="en-US" sz="1800" u="none" strike="noStrike" dirty="0">
                          <a:solidFill>
                            <a:srgbClr val="0B0080"/>
                          </a:solidFill>
                          <a:effectLst/>
                          <a:hlinkClick r:id="rId26" tooltip="Micronesia"/>
                        </a:rPr>
                        <a:t>Micronesia</a:t>
                      </a:r>
                      <a:r>
                        <a:rPr lang="en-US" sz="1800" dirty="0">
                          <a:effectLst/>
                        </a:rPr>
                        <a:t>, and the </a:t>
                      </a:r>
                      <a:r>
                        <a:rPr lang="en-US" sz="1800" u="none" strike="noStrike" dirty="0">
                          <a:solidFill>
                            <a:srgbClr val="0B0080"/>
                          </a:solidFill>
                          <a:effectLst/>
                          <a:hlinkClick r:id="rId27" tooltip="Fijian Islands"/>
                        </a:rPr>
                        <a:t>Fijian Islands</a:t>
                      </a:r>
                      <a:endParaRPr lang="en-US" sz="1800" dirty="0">
                        <a:effectLst/>
                      </a:endParaRP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8"/>
                  </a:ext>
                </a:extLst>
              </a:tr>
              <a:tr h="322549">
                <a:tc>
                  <a:txBody>
                    <a:bodyPr/>
                    <a:lstStyle/>
                    <a:p>
                      <a:pPr algn="l"/>
                      <a:r>
                        <a:rPr lang="en-US" sz="1800" u="none" strike="noStrike" dirty="0">
                          <a:solidFill>
                            <a:srgbClr val="0B0080"/>
                          </a:solidFill>
                          <a:effectLst/>
                          <a:hlinkClick r:id="rId28" tooltip="Antarctic ecozone"/>
                        </a:rPr>
                        <a:t>Antarctic</a:t>
                      </a:r>
                      <a:endParaRPr lang="en-US" sz="1800" u="none" dirty="0">
                        <a:effectLst/>
                      </a:endParaRP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a:effectLst/>
                        </a:rPr>
                        <a:t>0.3</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a:effectLst/>
                        </a:rPr>
                        <a:t>0.12</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en-US" sz="1800" dirty="0">
                          <a:effectLst/>
                        </a:rPr>
                        <a:t>including </a:t>
                      </a:r>
                      <a:r>
                        <a:rPr lang="en-US" sz="1800" u="none" strike="noStrike" dirty="0">
                          <a:solidFill>
                            <a:srgbClr val="0B0080"/>
                          </a:solidFill>
                          <a:effectLst/>
                          <a:hlinkClick r:id="rId29" tooltip="Antarctica"/>
                        </a:rPr>
                        <a:t>Antarctica</a:t>
                      </a:r>
                      <a:r>
                        <a:rPr lang="en-US" sz="1800" dirty="0">
                          <a:effectLst/>
                        </a:rPr>
                        <a:t>.</a:t>
                      </a:r>
                    </a:p>
                  </a:txBody>
                  <a:tcPr marL="44869" marR="44869" marT="18858" marB="1885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9"/>
                  </a:ext>
                </a:extLst>
              </a:tr>
            </a:tbl>
          </a:graphicData>
        </a:graphic>
      </p:graphicFrame>
      <p:sp>
        <p:nvSpPr>
          <p:cNvPr id="2" name="Title 1"/>
          <p:cNvSpPr>
            <a:spLocks noGrp="1"/>
          </p:cNvSpPr>
          <p:nvPr>
            <p:ph type="title"/>
          </p:nvPr>
        </p:nvSpPr>
        <p:spPr/>
        <p:txBody>
          <a:bodyPr/>
          <a:lstStyle/>
          <a:p>
            <a:r>
              <a:rPr lang="en-US" dirty="0"/>
              <a:t>WWF </a:t>
            </a:r>
            <a:r>
              <a:rPr lang="en-US" dirty="0" err="1"/>
              <a:t>Ecozones</a:t>
            </a:r>
            <a:r>
              <a:rPr lang="en-US" dirty="0"/>
              <a:t> </a:t>
            </a:r>
          </a:p>
        </p:txBody>
      </p:sp>
    </p:spTree>
    <p:extLst>
      <p:ext uri="{BB962C8B-B14F-4D97-AF65-F5344CB8AC3E}">
        <p14:creationId xmlns:p14="http://schemas.microsoft.com/office/powerpoint/2010/main" val="1453159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South East Asian terrestrial </a:t>
            </a:r>
            <a:r>
              <a:rPr lang="en-US" dirty="0" err="1"/>
              <a:t>ecozones</a:t>
            </a:r>
            <a:r>
              <a:rPr lang="en-US" dirty="0"/>
              <a:t>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215" y="1237811"/>
            <a:ext cx="7423570" cy="5398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8119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vert="horz" lIns="91440" tIns="45720" rIns="91440" bIns="45720" rtlCol="0" anchor="t">
            <a:normAutofit/>
          </a:bodyPr>
          <a:lstStyle/>
          <a:p>
            <a:pPr marL="0" indent="0">
              <a:buNone/>
            </a:pPr>
            <a:r>
              <a:rPr lang="en-US" sz="2400" b="1" dirty="0"/>
              <a:t>Option 1</a:t>
            </a:r>
            <a:r>
              <a:rPr lang="en-US" sz="2400" dirty="0"/>
              <a:t>:  Outline the factors influencing the distribution of a specific biome.</a:t>
            </a:r>
          </a:p>
          <a:p>
            <a:pPr marL="0" indent="0">
              <a:buNone/>
            </a:pPr>
            <a:endParaRPr lang="en-US" sz="2400" dirty="0"/>
          </a:p>
          <a:p>
            <a:pPr marL="0" indent="0">
              <a:buNone/>
            </a:pPr>
            <a:r>
              <a:rPr lang="en-US" sz="2400" b="1" dirty="0"/>
              <a:t>Option 2</a:t>
            </a:r>
            <a:r>
              <a:rPr lang="en-US" sz="2400" dirty="0"/>
              <a:t>: Create a Walter climate diagram of current temperature and precipitation conditions for Bangladesh.  Redraw your climate diagram based on what you know about climate change projections for 2100.  Discuss what the new graph suggests about water availability throughout the year and how likely ecosystem shifts are in the next century.</a:t>
            </a:r>
          </a:p>
          <a:p>
            <a:pPr marL="0" indent="0">
              <a:buNone/>
            </a:pPr>
            <a:endParaRPr lang="en-US" sz="2400" dirty="0"/>
          </a:p>
        </p:txBody>
      </p:sp>
      <p:sp>
        <p:nvSpPr>
          <p:cNvPr id="4" name="Title 3"/>
          <p:cNvSpPr>
            <a:spLocks noGrp="1"/>
          </p:cNvSpPr>
          <p:nvPr>
            <p:ph type="title"/>
          </p:nvPr>
        </p:nvSpPr>
        <p:spPr/>
        <p:txBody>
          <a:bodyPr/>
          <a:lstStyle/>
          <a:p>
            <a:r>
              <a:rPr lang="en-US" dirty="0"/>
              <a:t>Class exercises</a:t>
            </a:r>
          </a:p>
        </p:txBody>
      </p:sp>
    </p:spTree>
    <p:extLst>
      <p:ext uri="{BB962C8B-B14F-4D97-AF65-F5344CB8AC3E}">
        <p14:creationId xmlns:p14="http://schemas.microsoft.com/office/powerpoint/2010/main" val="841243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87"/>
          <p:cNvPicPr preferRelativeResize="0"/>
          <p:nvPr/>
        </p:nvPicPr>
        <p:blipFill>
          <a:blip r:embed="rId3"/>
          <a:stretch>
            <a:fillRect/>
          </a:stretch>
        </p:blipFill>
        <p:spPr>
          <a:xfrm>
            <a:off x="1486677" y="54340"/>
            <a:ext cx="10269894" cy="6768682"/>
          </a:xfrm>
          <a:prstGeom prst="rect">
            <a:avLst/>
          </a:prstGeom>
        </p:spPr>
      </p:pic>
      <p:sp>
        <p:nvSpPr>
          <p:cNvPr id="2" name="Title 1"/>
          <p:cNvSpPr>
            <a:spLocks noGrp="1"/>
          </p:cNvSpPr>
          <p:nvPr>
            <p:ph type="title"/>
          </p:nvPr>
        </p:nvSpPr>
        <p:spPr/>
        <p:txBody>
          <a:bodyPr>
            <a:noAutofit/>
          </a:bodyPr>
          <a:lstStyle/>
          <a:p>
            <a:r>
              <a:rPr lang="en-US" sz="3000" dirty="0"/>
              <a:t>Terrestrial ecosystems and changing climate</a:t>
            </a:r>
          </a:p>
        </p:txBody>
      </p:sp>
    </p:spTree>
    <p:extLst>
      <p:ext uri="{BB962C8B-B14F-4D97-AF65-F5344CB8AC3E}">
        <p14:creationId xmlns:p14="http://schemas.microsoft.com/office/powerpoint/2010/main" val="2036828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altLang="en-US" sz="2200" dirty="0"/>
              <a:t>Living things are intimately connected to their physical environment. </a:t>
            </a:r>
          </a:p>
          <a:p>
            <a:pPr>
              <a:buFontTx/>
              <a:buNone/>
            </a:pPr>
            <a:r>
              <a:rPr lang="en-US" altLang="en-US" sz="2200" dirty="0"/>
              <a:t>Ecosystems are affected by changes in: </a:t>
            </a:r>
          </a:p>
          <a:p>
            <a:pPr lvl="1"/>
            <a:r>
              <a:rPr lang="en-US" altLang="en-US" sz="2200" dirty="0"/>
              <a:t>Temperature</a:t>
            </a:r>
          </a:p>
          <a:p>
            <a:pPr lvl="1"/>
            <a:r>
              <a:rPr lang="en-US" altLang="en-US" sz="2200" dirty="0"/>
              <a:t>rainfall/moisture</a:t>
            </a:r>
          </a:p>
          <a:p>
            <a:pPr lvl="1"/>
            <a:r>
              <a:rPr lang="en-US" altLang="en-US" sz="2200" dirty="0"/>
              <a:t>pH </a:t>
            </a:r>
          </a:p>
          <a:p>
            <a:pPr marL="0" indent="0">
              <a:buNone/>
            </a:pPr>
            <a:endParaRPr lang="en-US" sz="2200" dirty="0"/>
          </a:p>
        </p:txBody>
      </p:sp>
      <p:sp>
        <p:nvSpPr>
          <p:cNvPr id="2" name="Title 1"/>
          <p:cNvSpPr>
            <a:spLocks noGrp="1"/>
          </p:cNvSpPr>
          <p:nvPr>
            <p:ph type="title"/>
          </p:nvPr>
        </p:nvSpPr>
        <p:spPr/>
        <p:txBody>
          <a:bodyPr/>
          <a:lstStyle/>
          <a:p>
            <a:r>
              <a:rPr lang="en-US" dirty="0"/>
              <a:t>Ecological Impacts</a:t>
            </a:r>
          </a:p>
        </p:txBody>
      </p:sp>
      <p:sp>
        <p:nvSpPr>
          <p:cNvPr id="7" name="Rectangle 6"/>
          <p:cNvSpPr/>
          <p:nvPr/>
        </p:nvSpPr>
        <p:spPr>
          <a:xfrm>
            <a:off x="4713439" y="2323610"/>
            <a:ext cx="5512308" cy="1357808"/>
          </a:xfrm>
          <a:prstGeom prst="rect">
            <a:avLst/>
          </a:prstGeom>
        </p:spPr>
        <p:txBody>
          <a:bodyPr wrap="square">
            <a:spAutoFit/>
          </a:bodyPr>
          <a:lstStyle/>
          <a:p>
            <a:pPr marL="800100" lvl="1" indent="-342900">
              <a:lnSpc>
                <a:spcPct val="110000"/>
              </a:lnSpc>
              <a:spcBef>
                <a:spcPts val="300"/>
              </a:spcBef>
              <a:spcAft>
                <a:spcPts val="300"/>
              </a:spcAft>
              <a:buSzPct val="79000"/>
              <a:buFont typeface="Wingdings" charset="2"/>
              <a:buChar char="§"/>
            </a:pPr>
            <a:r>
              <a:rPr lang="en-US" altLang="en-US" sz="2200" dirty="0"/>
              <a:t>Salinity </a:t>
            </a:r>
          </a:p>
          <a:p>
            <a:pPr marL="800100" lvl="1" indent="-342900">
              <a:lnSpc>
                <a:spcPct val="110000"/>
              </a:lnSpc>
              <a:spcBef>
                <a:spcPts val="300"/>
              </a:spcBef>
              <a:spcAft>
                <a:spcPts val="300"/>
              </a:spcAft>
              <a:buSzPct val="79000"/>
              <a:buFont typeface="Wingdings" charset="2"/>
              <a:buChar char="§"/>
            </a:pPr>
            <a:r>
              <a:rPr lang="en-US" altLang="en-US" sz="2200" dirty="0"/>
              <a:t>activities &amp; distribution of other species </a:t>
            </a:r>
          </a:p>
          <a:p>
            <a:pPr marL="800100" lvl="1" indent="-342900">
              <a:lnSpc>
                <a:spcPct val="110000"/>
              </a:lnSpc>
              <a:spcBef>
                <a:spcPts val="300"/>
              </a:spcBef>
              <a:spcAft>
                <a:spcPts val="300"/>
              </a:spcAft>
              <a:buSzPct val="79000"/>
              <a:buFont typeface="Wingdings" charset="2"/>
              <a:buChar char="§"/>
            </a:pPr>
            <a:r>
              <a:rPr lang="en-US" altLang="en-US" sz="2200" dirty="0"/>
              <a:t>…many other factors</a:t>
            </a:r>
          </a:p>
        </p:txBody>
      </p:sp>
      <p:pic>
        <p:nvPicPr>
          <p:cNvPr id="5128" name="Picture 8" descr="http://awsassets.panda.org/img/original/asian_elephants_kuiburi_wayuphong_jitvija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7" b="2461"/>
          <a:stretch/>
        </p:blipFill>
        <p:spPr bwMode="auto">
          <a:xfrm>
            <a:off x="4663441" y="4488654"/>
            <a:ext cx="2935517" cy="1906051"/>
          </a:xfrm>
          <a:prstGeom prst="rect">
            <a:avLst/>
          </a:prstGeom>
          <a:noFill/>
          <a:extLst>
            <a:ext uri="{909E8E84-426E-40DD-AFC4-6F175D3DCCD1}">
              <a14:hiddenFill xmlns:a14="http://schemas.microsoft.com/office/drawing/2010/main">
                <a:solidFill>
                  <a:srgbClr val="FFFFFF"/>
                </a:solidFill>
              </a14:hiddenFill>
            </a:ext>
          </a:extLst>
        </p:spPr>
      </p:pic>
      <p:pic>
        <p:nvPicPr>
          <p:cNvPr id="5141" name="Picture 2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12"/>
          <a:stretch/>
        </p:blipFill>
        <p:spPr bwMode="auto">
          <a:xfrm>
            <a:off x="1996441" y="4495800"/>
            <a:ext cx="2716999" cy="1898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43" name="Picture 23" descr="http://ethancrowley.com/wp-content/uploads/2013/05/se-san-sun-se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11" t="747" r="2612" b="609"/>
          <a:stretch/>
        </p:blipFill>
        <p:spPr bwMode="auto">
          <a:xfrm>
            <a:off x="7589521" y="4488654"/>
            <a:ext cx="2636227" cy="190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020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70152" y="1161132"/>
            <a:ext cx="9807225" cy="1075893"/>
          </a:xfrm>
        </p:spPr>
        <p:txBody>
          <a:bodyPr>
            <a:normAutofit/>
          </a:bodyPr>
          <a:lstStyle/>
          <a:p>
            <a:pPr>
              <a:spcBef>
                <a:spcPts val="1200"/>
              </a:spcBef>
              <a:spcAft>
                <a:spcPts val="1200"/>
              </a:spcAft>
            </a:pPr>
            <a:r>
              <a:rPr lang="en-US" sz="2400" dirty="0"/>
              <a:t>What are some of the climate change projections for  Asia?  How will they impact Asian ecosystems? </a:t>
            </a:r>
          </a:p>
        </p:txBody>
      </p:sp>
      <p:sp>
        <p:nvSpPr>
          <p:cNvPr id="4" name="Title 3"/>
          <p:cNvSpPr>
            <a:spLocks noGrp="1"/>
          </p:cNvSpPr>
          <p:nvPr>
            <p:ph type="title"/>
          </p:nvPr>
        </p:nvSpPr>
        <p:spPr/>
        <p:txBody>
          <a:bodyPr/>
          <a:lstStyle/>
          <a:p>
            <a:r>
              <a:rPr lang="en-US" dirty="0"/>
              <a:t>CC Impacts for Asia</a:t>
            </a: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982" y="2043599"/>
            <a:ext cx="7855585" cy="4810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16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838200" y="1428750"/>
            <a:ext cx="5181600" cy="5276850"/>
          </a:xfrm>
        </p:spPr>
        <p:txBody>
          <a:bodyPr>
            <a:noAutofit/>
          </a:bodyPr>
          <a:lstStyle/>
          <a:p>
            <a:pPr>
              <a:lnSpc>
                <a:spcPct val="120000"/>
              </a:lnSpc>
            </a:pPr>
            <a:r>
              <a:rPr lang="en-US" sz="1800" dirty="0"/>
              <a:t>Warming similar to global mean</a:t>
            </a:r>
          </a:p>
          <a:p>
            <a:pPr>
              <a:lnSpc>
                <a:spcPct val="120000"/>
              </a:lnSpc>
            </a:pPr>
            <a:r>
              <a:rPr lang="en-US" sz="1800" dirty="0"/>
              <a:t>More rain, more intense rainfall Warming similar to global mean</a:t>
            </a:r>
          </a:p>
          <a:p>
            <a:pPr>
              <a:lnSpc>
                <a:spcPct val="120000"/>
              </a:lnSpc>
            </a:pPr>
            <a:r>
              <a:rPr lang="en-US" sz="1800" dirty="0"/>
              <a:t>Reduced snow / ice in Himalayas</a:t>
            </a:r>
          </a:p>
          <a:p>
            <a:pPr>
              <a:lnSpc>
                <a:spcPct val="120000"/>
              </a:lnSpc>
            </a:pPr>
            <a:r>
              <a:rPr lang="en-US" sz="1800" dirty="0"/>
              <a:t>More extreme storms -&gt; More floods and landslides</a:t>
            </a:r>
          </a:p>
          <a:p>
            <a:pPr>
              <a:lnSpc>
                <a:spcPct val="120000"/>
              </a:lnSpc>
            </a:pPr>
            <a:r>
              <a:rPr lang="en-US" sz="1800" dirty="0"/>
              <a:t>More and longer droughts</a:t>
            </a:r>
          </a:p>
          <a:p>
            <a:pPr>
              <a:lnSpc>
                <a:spcPct val="120000"/>
              </a:lnSpc>
            </a:pPr>
            <a:r>
              <a:rPr lang="en-US" sz="1800" dirty="0"/>
              <a:t>Water stress &amp; decreased water availability</a:t>
            </a:r>
          </a:p>
          <a:p>
            <a:pPr>
              <a:lnSpc>
                <a:spcPct val="120000"/>
              </a:lnSpc>
            </a:pPr>
            <a:r>
              <a:rPr lang="en-US" sz="1800" dirty="0"/>
              <a:t>More glacial melt floods; slope destabilization &amp; decreased river flows as glaciers recede</a:t>
            </a:r>
          </a:p>
          <a:p>
            <a:pPr>
              <a:lnSpc>
                <a:spcPct val="120000"/>
              </a:lnSpc>
            </a:pPr>
            <a:endParaRPr lang="en-US" sz="1800" dirty="0"/>
          </a:p>
        </p:txBody>
      </p:sp>
      <p:sp>
        <p:nvSpPr>
          <p:cNvPr id="12" name="Content Placeholder 11"/>
          <p:cNvSpPr>
            <a:spLocks noGrp="1"/>
          </p:cNvSpPr>
          <p:nvPr>
            <p:ph sz="half" idx="2"/>
          </p:nvPr>
        </p:nvSpPr>
        <p:spPr>
          <a:xfrm>
            <a:off x="6172200" y="1428750"/>
            <a:ext cx="5181600" cy="5276850"/>
          </a:xfrm>
        </p:spPr>
        <p:txBody>
          <a:bodyPr>
            <a:normAutofit/>
          </a:bodyPr>
          <a:lstStyle/>
          <a:p>
            <a:pPr>
              <a:lnSpc>
                <a:spcPct val="130000"/>
              </a:lnSpc>
            </a:pPr>
            <a:r>
              <a:rPr lang="en-US" sz="1800" dirty="0"/>
              <a:t>Lower crop yields</a:t>
            </a:r>
          </a:p>
          <a:p>
            <a:pPr>
              <a:lnSpc>
                <a:spcPct val="130000"/>
              </a:lnSpc>
            </a:pPr>
            <a:r>
              <a:rPr lang="en-US" sz="1800" dirty="0"/>
              <a:t>Reduced soil moisture / evapotranspiration  degradation / desertification</a:t>
            </a:r>
          </a:p>
          <a:p>
            <a:pPr>
              <a:lnSpc>
                <a:spcPct val="130000"/>
              </a:lnSpc>
            </a:pPr>
            <a:r>
              <a:rPr lang="en-US" sz="1800" dirty="0"/>
              <a:t>Diarrhea risk, heat stress, changing disease vector patterns</a:t>
            </a:r>
          </a:p>
          <a:p>
            <a:pPr>
              <a:lnSpc>
                <a:spcPct val="130000"/>
              </a:lnSpc>
            </a:pPr>
            <a:r>
              <a:rPr lang="en-US" sz="1800" dirty="0"/>
              <a:t>Extinction risk from habitat fragmentation / CC interactions</a:t>
            </a:r>
          </a:p>
          <a:p>
            <a:pPr>
              <a:lnSpc>
                <a:spcPct val="130000"/>
              </a:lnSpc>
            </a:pPr>
            <a:r>
              <a:rPr lang="en-US" sz="1800" dirty="0"/>
              <a:t>Coastal zones – inundation, storms</a:t>
            </a:r>
          </a:p>
          <a:p>
            <a:pPr>
              <a:lnSpc>
                <a:spcPct val="130000"/>
              </a:lnSpc>
            </a:pPr>
            <a:r>
              <a:rPr lang="en-US" sz="1800" dirty="0"/>
              <a:t>Aquaculture / infrastructure will be affected</a:t>
            </a:r>
          </a:p>
          <a:p>
            <a:pPr>
              <a:lnSpc>
                <a:spcPct val="130000"/>
              </a:lnSpc>
            </a:pPr>
            <a:r>
              <a:rPr lang="en-US" sz="1800" dirty="0"/>
              <a:t>Wetlands, mangroves, reefs threatened</a:t>
            </a:r>
          </a:p>
        </p:txBody>
      </p:sp>
      <p:sp>
        <p:nvSpPr>
          <p:cNvPr id="13" name="Title 12"/>
          <p:cNvSpPr>
            <a:spLocks noGrp="1"/>
          </p:cNvSpPr>
          <p:nvPr>
            <p:ph type="title"/>
          </p:nvPr>
        </p:nvSpPr>
        <p:spPr/>
        <p:txBody>
          <a:bodyPr>
            <a:normAutofit/>
          </a:bodyPr>
          <a:lstStyle/>
          <a:p>
            <a:r>
              <a:rPr lang="en-US" dirty="0"/>
              <a:t>IPCC summary of CC Impacts in SE Asia</a:t>
            </a:r>
          </a:p>
        </p:txBody>
      </p:sp>
    </p:spTree>
    <p:extLst>
      <p:ext uri="{BB962C8B-B14F-4D97-AF65-F5344CB8AC3E}">
        <p14:creationId xmlns:p14="http://schemas.microsoft.com/office/powerpoint/2010/main" val="300143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Projected temperature and precipitation changes for the lower Mekong River basin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495" y="1302815"/>
            <a:ext cx="7747375" cy="5374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3054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61950" y="1432054"/>
            <a:ext cx="4400550" cy="5178296"/>
          </a:xfrm>
        </p:spPr>
        <p:txBody>
          <a:bodyPr>
            <a:normAutofit fontScale="92500" lnSpcReduction="10000"/>
          </a:bodyPr>
          <a:lstStyle/>
          <a:p>
            <a:pPr marL="285750" indent="-285750">
              <a:lnSpc>
                <a:spcPct val="110000"/>
              </a:lnSpc>
              <a:spcBef>
                <a:spcPts val="300"/>
              </a:spcBef>
              <a:spcAft>
                <a:spcPts val="300"/>
              </a:spcAft>
              <a:buFont typeface="Wingdings" charset="2"/>
              <a:buChar char="§"/>
            </a:pPr>
            <a:r>
              <a:rPr lang="en-US" dirty="0"/>
              <a:t>Climate change shifts are spatial or temporal changes in regular or extreme climate. </a:t>
            </a:r>
          </a:p>
          <a:p>
            <a:pPr marL="285750" indent="-285750">
              <a:lnSpc>
                <a:spcPct val="110000"/>
              </a:lnSpc>
              <a:spcBef>
                <a:spcPts val="300"/>
              </a:spcBef>
              <a:spcAft>
                <a:spcPts val="300"/>
              </a:spcAft>
              <a:buFont typeface="Wingdings" charset="2"/>
              <a:buChar char="§"/>
            </a:pPr>
            <a:r>
              <a:rPr lang="en-US" dirty="0"/>
              <a:t>They include geographic shifts, elevation shifts, and seasonal shifts</a:t>
            </a:r>
          </a:p>
          <a:p>
            <a:pPr marL="285750" indent="-285750">
              <a:lnSpc>
                <a:spcPct val="110000"/>
              </a:lnSpc>
              <a:spcBef>
                <a:spcPts val="300"/>
              </a:spcBef>
              <a:spcAft>
                <a:spcPts val="300"/>
              </a:spcAft>
              <a:buFont typeface="Wingdings" charset="2"/>
              <a:buChar char="§"/>
            </a:pPr>
            <a:r>
              <a:rPr lang="en-US" dirty="0"/>
              <a:t>These shifts can prompt changes in areas of suitability for specific habitats and lead to changes in species  composition</a:t>
            </a:r>
          </a:p>
        </p:txBody>
      </p:sp>
      <p:sp>
        <p:nvSpPr>
          <p:cNvPr id="5" name="Content Placeholder 4"/>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rPr lang="en-US" dirty="0"/>
              <a:t>Climate change shifts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648" y="1432054"/>
            <a:ext cx="7141127" cy="5016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3189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6050" y="0"/>
            <a:ext cx="11879263" cy="1079500"/>
          </a:xfrm>
        </p:spPr>
        <p:txBody>
          <a:bodyPr rtlCol="0">
            <a:normAutofit/>
          </a:bodyPr>
          <a:lstStyle/>
          <a:p>
            <a:pPr eaLnBrk="1" fontAlgn="auto" hangingPunct="1">
              <a:spcAft>
                <a:spcPts val="0"/>
              </a:spcAft>
              <a:defRPr/>
            </a:pPr>
            <a:r>
              <a:rPr lang="en-US" dirty="0"/>
              <a:t>Acknowledgements</a:t>
            </a:r>
          </a:p>
        </p:txBody>
      </p:sp>
      <p:graphicFrame>
        <p:nvGraphicFramePr>
          <p:cNvPr id="4" name="Table 3"/>
          <p:cNvGraphicFramePr>
            <a:graphicFrameLocks noGrp="1"/>
          </p:cNvGraphicFramePr>
          <p:nvPr>
            <p:extLst/>
          </p:nvPr>
        </p:nvGraphicFramePr>
        <p:xfrm>
          <a:off x="238540" y="1855322"/>
          <a:ext cx="4861494" cy="3657600"/>
        </p:xfrm>
        <a:graphic>
          <a:graphicData uri="http://schemas.openxmlformats.org/drawingml/2006/table">
            <a:tbl>
              <a:tblPr firstRow="1" bandRow="1">
                <a:tableStyleId>{5C22544A-7EE6-4342-B048-85BDC9FD1C3A}</a:tableStyleId>
              </a:tblPr>
              <a:tblGrid>
                <a:gridCol w="4861494">
                  <a:extLst>
                    <a:ext uri="{9D8B030D-6E8A-4147-A177-3AD203B41FA5}">
                      <a16:colId xmlns:a16="http://schemas.microsoft.com/office/drawing/2014/main" val="2152013341"/>
                    </a:ext>
                  </a:extLst>
                </a:gridCol>
              </a:tblGrid>
              <a:tr h="339242">
                <a:tc>
                  <a:txBody>
                    <a:bodyPr/>
                    <a:lstStyle/>
                    <a:p>
                      <a:r>
                        <a:rPr lang="en-US" dirty="0"/>
                        <a:t>UNIVERSITIES</a:t>
                      </a:r>
                      <a:endParaRPr lang="en-SG" dirty="0"/>
                    </a:p>
                  </a:txBody>
                  <a:tcPr>
                    <a:solidFill>
                      <a:schemeClr val="accent2">
                        <a:lumMod val="75000"/>
                      </a:schemeClr>
                    </a:solidFill>
                  </a:tcPr>
                </a:tc>
                <a:extLst>
                  <a:ext uri="{0D108BD9-81ED-4DB2-BD59-A6C34878D82A}">
                    <a16:rowId xmlns:a16="http://schemas.microsoft.com/office/drawing/2014/main" val="3951541938"/>
                  </a:ext>
                </a:extLst>
              </a:tr>
              <a:tr h="339242">
                <a:tc>
                  <a:txBody>
                    <a:bodyPr/>
                    <a:lstStyle/>
                    <a:p>
                      <a:r>
                        <a:rPr lang="en-US" sz="1800" b="1" kern="1200" dirty="0">
                          <a:solidFill>
                            <a:schemeClr val="dk1"/>
                          </a:solidFill>
                          <a:effectLst/>
                          <a:latin typeface="+mn-lt"/>
                          <a:ea typeface="+mn-ea"/>
                          <a:cs typeface="+mn-cs"/>
                        </a:rPr>
                        <a:t>Bangladesh Agricultural University </a:t>
                      </a:r>
                      <a:endParaRPr lang="en-SG" dirty="0"/>
                    </a:p>
                  </a:txBody>
                  <a:tcPr/>
                </a:tc>
                <a:extLst>
                  <a:ext uri="{0D108BD9-81ED-4DB2-BD59-A6C34878D82A}">
                    <a16:rowId xmlns:a16="http://schemas.microsoft.com/office/drawing/2014/main" val="361843141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University of </a:t>
                      </a:r>
                      <a:r>
                        <a:rPr lang="en-US" b="1" dirty="0"/>
                        <a:t>Chittagong</a:t>
                      </a:r>
                      <a:endParaRPr lang="en-SG" b="1" dirty="0"/>
                    </a:p>
                  </a:txBody>
                  <a:tcPr/>
                </a:tc>
                <a:extLst>
                  <a:ext uri="{0D108BD9-81ED-4DB2-BD59-A6C34878D82A}">
                    <a16:rowId xmlns:a16="http://schemas.microsoft.com/office/drawing/2014/main" val="1565770784"/>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Dhaka University</a:t>
                      </a:r>
                      <a:endParaRPr lang="en-SG" b="1" dirty="0"/>
                    </a:p>
                  </a:txBody>
                  <a:tcPr/>
                </a:tc>
                <a:extLst>
                  <a:ext uri="{0D108BD9-81ED-4DB2-BD59-A6C34878D82A}">
                    <a16:rowId xmlns:a16="http://schemas.microsoft.com/office/drawing/2014/main" val="121734228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Independent University, Bangladesh</a:t>
                      </a:r>
                      <a:endParaRPr lang="en-SG" b="1" dirty="0"/>
                    </a:p>
                  </a:txBody>
                  <a:tcPr/>
                </a:tc>
                <a:extLst>
                  <a:ext uri="{0D108BD9-81ED-4DB2-BD59-A6C34878D82A}">
                    <a16:rowId xmlns:a16="http://schemas.microsoft.com/office/drawing/2014/main" val="232038122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Khulna</a:t>
                      </a:r>
                      <a:r>
                        <a:rPr lang="en-US" b="1" baseline="0" dirty="0"/>
                        <a:t> University</a:t>
                      </a:r>
                      <a:endParaRPr lang="en-SG" b="1" dirty="0"/>
                    </a:p>
                  </a:txBody>
                  <a:tcPr/>
                </a:tc>
                <a:extLst>
                  <a:ext uri="{0D108BD9-81ED-4DB2-BD59-A6C34878D82A}">
                    <a16:rowId xmlns:a16="http://schemas.microsoft.com/office/drawing/2014/main" val="392130644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Noakhali</a:t>
                      </a:r>
                      <a:r>
                        <a:rPr lang="en-US" b="1" dirty="0"/>
                        <a:t> University of Science and Technology</a:t>
                      </a:r>
                      <a:endParaRPr lang="en-SG" b="1" dirty="0"/>
                    </a:p>
                  </a:txBody>
                  <a:tcPr/>
                </a:tc>
                <a:extLst>
                  <a:ext uri="{0D108BD9-81ED-4DB2-BD59-A6C34878D82A}">
                    <a16:rowId xmlns:a16="http://schemas.microsoft.com/office/drawing/2014/main" val="1131339479"/>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Shahjalal</a:t>
                      </a:r>
                      <a:r>
                        <a:rPr lang="en-US" b="1" baseline="0" dirty="0"/>
                        <a:t> University </a:t>
                      </a:r>
                      <a:r>
                        <a:rPr lang="en-US" b="1" dirty="0"/>
                        <a:t>of Science and Technology</a:t>
                      </a:r>
                      <a:endParaRPr lang="en-SG" b="1" dirty="0"/>
                    </a:p>
                  </a:txBody>
                  <a:tcPr/>
                </a:tc>
                <a:extLst>
                  <a:ext uri="{0D108BD9-81ED-4DB2-BD59-A6C34878D82A}">
                    <a16:rowId xmlns:a16="http://schemas.microsoft.com/office/drawing/2014/main" val="495297682"/>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Sher-e-Bangla</a:t>
                      </a:r>
                      <a:r>
                        <a:rPr lang="en-US" b="1" baseline="0" dirty="0"/>
                        <a:t> Agriculture University</a:t>
                      </a:r>
                      <a:endParaRPr lang="en-SG" b="1" dirty="0"/>
                    </a:p>
                  </a:txBody>
                  <a:tcPr/>
                </a:tc>
                <a:extLst>
                  <a:ext uri="{0D108BD9-81ED-4DB2-BD59-A6C34878D82A}">
                    <a16:rowId xmlns:a16="http://schemas.microsoft.com/office/drawing/2014/main" val="354190507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t>North South University</a:t>
                      </a:r>
                    </a:p>
                  </a:txBody>
                  <a:tcPr/>
                </a:tc>
                <a:extLst>
                  <a:ext uri="{0D108BD9-81ED-4DB2-BD59-A6C34878D82A}">
                    <a16:rowId xmlns:a16="http://schemas.microsoft.com/office/drawing/2014/main" val="10009"/>
                  </a:ext>
                </a:extLst>
              </a:tr>
            </a:tbl>
          </a:graphicData>
        </a:graphic>
      </p:graphicFrame>
      <p:graphicFrame>
        <p:nvGraphicFramePr>
          <p:cNvPr id="7" name="Table 6"/>
          <p:cNvGraphicFramePr>
            <a:graphicFrameLocks noGrp="1"/>
          </p:cNvGraphicFramePr>
          <p:nvPr>
            <p:extLst/>
          </p:nvPr>
        </p:nvGraphicFramePr>
        <p:xfrm>
          <a:off x="5370490" y="1198785"/>
          <a:ext cx="6556467" cy="2348478"/>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val="4155131984"/>
                    </a:ext>
                  </a:extLst>
                </a:gridCol>
                <a:gridCol w="3581447">
                  <a:extLst>
                    <a:ext uri="{9D8B030D-6E8A-4147-A177-3AD203B41FA5}">
                      <a16:colId xmlns:a16="http://schemas.microsoft.com/office/drawing/2014/main" val="2614824422"/>
                    </a:ext>
                  </a:extLst>
                </a:gridCol>
              </a:tblGrid>
              <a:tr h="319634">
                <a:tc>
                  <a:txBody>
                    <a:bodyPr/>
                    <a:lstStyle/>
                    <a:p>
                      <a:r>
                        <a:rPr lang="en-US" dirty="0"/>
                        <a:t>EXPERT</a:t>
                      </a:r>
                      <a:r>
                        <a:rPr lang="en-US" baseline="0" dirty="0"/>
                        <a:t> CONTRIBUTORS</a:t>
                      </a:r>
                      <a:endParaRPr lang="en-SG" dirty="0"/>
                    </a:p>
                  </a:txBody>
                  <a:tcPr>
                    <a:solidFill>
                      <a:schemeClr val="accent6"/>
                    </a:solidFill>
                  </a:tcPr>
                </a:tc>
                <a:tc>
                  <a:txBody>
                    <a:bodyPr/>
                    <a:lstStyle/>
                    <a:p>
                      <a:r>
                        <a:rPr lang="en-US" dirty="0"/>
                        <a:t>SPECIFIC INPUTS</a:t>
                      </a:r>
                      <a:endParaRPr lang="en-SG" dirty="0"/>
                    </a:p>
                  </a:txBody>
                  <a:tcPr>
                    <a:solidFill>
                      <a:schemeClr val="accent6"/>
                    </a:solidFill>
                  </a:tcPr>
                </a:tc>
                <a:extLst>
                  <a:ext uri="{0D108BD9-81ED-4DB2-BD59-A6C34878D82A}">
                    <a16:rowId xmlns:a16="http://schemas.microsoft.com/office/drawing/2014/main" val="588621041"/>
                  </a:ext>
                </a:extLst>
              </a:tr>
              <a:tr h="319634">
                <a:tc>
                  <a:txBody>
                    <a:bodyPr/>
                    <a:lstStyle/>
                    <a:p>
                      <a:r>
                        <a:rPr lang="en-US" sz="1800" b="0" i="0" kern="1200" dirty="0">
                          <a:solidFill>
                            <a:schemeClr val="dk1"/>
                          </a:solidFill>
                          <a:effectLst/>
                          <a:latin typeface="+mn-lt"/>
                          <a:ea typeface="+mn-ea"/>
                          <a:cs typeface="+mn-cs"/>
                        </a:rPr>
                        <a:t>Prof. (Dr.) </a:t>
                      </a:r>
                      <a:r>
                        <a:rPr lang="en-US" sz="1800" b="0" i="0" kern="1200" dirty="0" err="1">
                          <a:solidFill>
                            <a:schemeClr val="dk1"/>
                          </a:solidFill>
                          <a:effectLst/>
                          <a:latin typeface="+mn-lt"/>
                          <a:ea typeface="+mn-ea"/>
                          <a:cs typeface="+mn-cs"/>
                        </a:rPr>
                        <a:t>Manzoor</a:t>
                      </a:r>
                      <a:r>
                        <a:rPr lang="en-US" sz="1800" b="0" i="0" kern="1200" dirty="0">
                          <a:solidFill>
                            <a:schemeClr val="dk1"/>
                          </a:solidFill>
                          <a:effectLst/>
                          <a:latin typeface="+mn-lt"/>
                          <a:ea typeface="+mn-ea"/>
                          <a:cs typeface="+mn-cs"/>
                        </a:rPr>
                        <a:t> Rashid</a:t>
                      </a:r>
                      <a:endParaRPr lang="en-SG" dirty="0"/>
                    </a:p>
                  </a:txBody>
                  <a:tcPr/>
                </a:tc>
                <a:tc>
                  <a:txBody>
                    <a:bodyPr/>
                    <a:lstStyle/>
                    <a:p>
                      <a:r>
                        <a:rPr lang="en-US" sz="1800" b="0" i="0" kern="1200" dirty="0">
                          <a:solidFill>
                            <a:schemeClr val="dk1"/>
                          </a:solidFill>
                          <a:effectLst/>
                          <a:latin typeface="+mn-lt"/>
                          <a:ea typeface="+mn-ea"/>
                          <a:cs typeface="+mn-cs"/>
                        </a:rPr>
                        <a:t>Curriculum</a:t>
                      </a:r>
                      <a:r>
                        <a:rPr lang="en-US" sz="1800" b="0" i="0" kern="1200" baseline="0" dirty="0">
                          <a:solidFill>
                            <a:schemeClr val="dk1"/>
                          </a:solidFill>
                          <a:effectLst/>
                          <a:latin typeface="+mn-lt"/>
                          <a:ea typeface="+mn-ea"/>
                          <a:cs typeface="+mn-cs"/>
                        </a:rPr>
                        <a:t> Development for all topics</a:t>
                      </a:r>
                      <a:endParaRPr lang="en-SG" b="0" dirty="0"/>
                    </a:p>
                  </a:txBody>
                  <a:tcPr/>
                </a:tc>
                <a:extLst>
                  <a:ext uri="{0D108BD9-81ED-4DB2-BD59-A6C34878D82A}">
                    <a16:rowId xmlns:a16="http://schemas.microsoft.com/office/drawing/2014/main" val="126233955"/>
                  </a:ext>
                </a:extLst>
              </a:tr>
              <a:tr h="428238">
                <a:tc>
                  <a:txBody>
                    <a:bodyPr/>
                    <a:lstStyle/>
                    <a:p>
                      <a:r>
                        <a:rPr lang="en-US" dirty="0"/>
                        <a:t>Prof. (Dr.) Md. </a:t>
                      </a:r>
                      <a:r>
                        <a:rPr lang="en-US" dirty="0" err="1"/>
                        <a:t>Danesh</a:t>
                      </a:r>
                      <a:r>
                        <a:rPr lang="en-US" dirty="0"/>
                        <a:t> Miah</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REDD+, Forest</a:t>
                      </a:r>
                      <a:r>
                        <a:rPr lang="en-US" sz="1800" b="0" i="0" kern="1200" baseline="0" dirty="0">
                          <a:solidFill>
                            <a:schemeClr val="dk1"/>
                          </a:solidFill>
                          <a:effectLst/>
                          <a:latin typeface="+mn-lt"/>
                          <a:ea typeface="+mn-ea"/>
                          <a:cs typeface="+mn-cs"/>
                        </a:rPr>
                        <a:t> Carbon</a:t>
                      </a:r>
                      <a:endParaRPr lang="en-SG" b="0" dirty="0"/>
                    </a:p>
                  </a:txBody>
                  <a:tcPr/>
                </a:tc>
                <a:extLst>
                  <a:ext uri="{0D108BD9-81ED-4DB2-BD59-A6C34878D82A}">
                    <a16:rowId xmlns:a16="http://schemas.microsoft.com/office/drawing/2014/main" val="2857115431"/>
                  </a:ext>
                </a:extLst>
              </a:tr>
              <a:tr h="428238">
                <a:tc>
                  <a:txBody>
                    <a:bodyPr/>
                    <a:lstStyle/>
                    <a:p>
                      <a:r>
                        <a:rPr lang="en-US" sz="1800" b="0" i="0" kern="1200" dirty="0">
                          <a:solidFill>
                            <a:schemeClr val="dk1"/>
                          </a:solidFill>
                          <a:effectLst/>
                          <a:latin typeface="+mn-lt"/>
                          <a:ea typeface="+mn-ea"/>
                          <a:cs typeface="+mn-cs"/>
                        </a:rPr>
                        <a:t>Prof. (Dr.) Md. </a:t>
                      </a:r>
                      <a:r>
                        <a:rPr lang="en-US" sz="1800" b="0" i="0" kern="1200" dirty="0" err="1">
                          <a:solidFill>
                            <a:schemeClr val="dk1"/>
                          </a:solidFill>
                          <a:effectLst/>
                          <a:latin typeface="+mn-lt"/>
                          <a:ea typeface="+mn-ea"/>
                          <a:cs typeface="+mn-cs"/>
                        </a:rPr>
                        <a:t>Jakariya</a:t>
                      </a:r>
                      <a:r>
                        <a:rPr lang="en-US" sz="1800" b="0" i="0" kern="1200" dirty="0">
                          <a:solidFill>
                            <a:schemeClr val="dk1"/>
                          </a:solidFill>
                          <a:effectLst/>
                          <a:latin typeface="+mn-lt"/>
                          <a:ea typeface="+mn-ea"/>
                          <a:cs typeface="+mn-cs"/>
                        </a:rPr>
                        <a:t> </a:t>
                      </a:r>
                      <a:endParaRPr lang="en-SG" dirty="0"/>
                    </a:p>
                  </a:txBody>
                  <a:tcPr/>
                </a:tc>
                <a:tc>
                  <a:txBody>
                    <a:bodyPr/>
                    <a:lstStyle/>
                    <a:p>
                      <a:r>
                        <a:rPr lang="en-US" dirty="0"/>
                        <a:t>Community NR</a:t>
                      </a:r>
                      <a:r>
                        <a:rPr lang="en-US" baseline="0" dirty="0"/>
                        <a:t> Management, Climate Change, Natural Resources Management</a:t>
                      </a:r>
                      <a:endParaRPr lang="en-US" dirty="0"/>
                    </a:p>
                  </a:txBody>
                  <a:tcPr/>
                </a:tc>
                <a:extLst>
                  <a:ext uri="{0D108BD9-81ED-4DB2-BD59-A6C34878D82A}">
                    <a16:rowId xmlns:a16="http://schemas.microsoft.com/office/drawing/2014/main" val="10003"/>
                  </a:ext>
                </a:extLst>
              </a:tr>
            </a:tbl>
          </a:graphicData>
        </a:graphic>
      </p:graphicFrame>
      <p:sp>
        <p:nvSpPr>
          <p:cNvPr id="9" name="TextBox 8"/>
          <p:cNvSpPr txBox="1"/>
          <p:nvPr/>
        </p:nvSpPr>
        <p:spPr>
          <a:xfrm>
            <a:off x="238540" y="6288744"/>
            <a:ext cx="11509113" cy="369332"/>
          </a:xfrm>
          <a:prstGeom prst="rect">
            <a:avLst/>
          </a:prstGeom>
          <a:solidFill>
            <a:schemeClr val="bg1">
              <a:lumMod val="65000"/>
            </a:schemeClr>
          </a:solidFill>
        </p:spPr>
        <p:txBody>
          <a:bodyPr wrap="none" rtlCol="0">
            <a:spAutoFit/>
          </a:bodyPr>
          <a:lstStyle/>
          <a:p>
            <a:r>
              <a:rPr lang="en-US" b="1" dirty="0"/>
              <a:t>DESIGN, LAYOUT AND CONTENT DEVELOPMENT:  Ms. Chi Pham, Curriculum Development Expert, Bangkok, Thailand</a:t>
            </a:r>
            <a:endParaRPr lang="en-SG" b="1" dirty="0"/>
          </a:p>
        </p:txBody>
      </p:sp>
      <p:graphicFrame>
        <p:nvGraphicFramePr>
          <p:cNvPr id="2" name="Table 1"/>
          <p:cNvGraphicFramePr>
            <a:graphicFrameLocks noGrp="1"/>
          </p:cNvGraphicFramePr>
          <p:nvPr>
            <p:extLst/>
          </p:nvPr>
        </p:nvGraphicFramePr>
        <p:xfrm>
          <a:off x="5357236" y="3642695"/>
          <a:ext cx="6582973" cy="2590800"/>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val="60904169"/>
                    </a:ext>
                  </a:extLst>
                </a:gridCol>
                <a:gridCol w="3607953">
                  <a:extLst>
                    <a:ext uri="{9D8B030D-6E8A-4147-A177-3AD203B41FA5}">
                      <a16:colId xmlns:a16="http://schemas.microsoft.com/office/drawing/2014/main" val="515064804"/>
                    </a:ext>
                  </a:extLst>
                </a:gridCol>
              </a:tblGrid>
              <a:tr h="370840">
                <a:tc>
                  <a:txBody>
                    <a:bodyPr/>
                    <a:lstStyle/>
                    <a:p>
                      <a:r>
                        <a:rPr lang="en-US" dirty="0"/>
                        <a:t>CREL</a:t>
                      </a:r>
                      <a:r>
                        <a:rPr lang="en-US" baseline="0" dirty="0"/>
                        <a:t> STAFF</a:t>
                      </a:r>
                      <a:endParaRPr lang="en-SG" dirty="0"/>
                    </a:p>
                  </a:txBody>
                  <a:tcPr>
                    <a:solidFill>
                      <a:srgbClr val="7030A0"/>
                    </a:solidFill>
                  </a:tcPr>
                </a:tc>
                <a:tc>
                  <a:txBody>
                    <a:bodyPr/>
                    <a:lstStyle/>
                    <a:p>
                      <a:r>
                        <a:rPr lang="en-US" dirty="0"/>
                        <a:t>CREL STAFF</a:t>
                      </a:r>
                      <a:endParaRPr lang="en-SG" dirty="0"/>
                    </a:p>
                  </a:txBody>
                  <a:tcPr>
                    <a:solidFill>
                      <a:srgbClr val="7030A0"/>
                    </a:solidFill>
                  </a:tcPr>
                </a:tc>
                <a:extLst>
                  <a:ext uri="{0D108BD9-81ED-4DB2-BD59-A6C34878D82A}">
                    <a16:rowId xmlns:a16="http://schemas.microsoft.com/office/drawing/2014/main" val="27335484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John A Dorr</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Utpal Dutta</a:t>
                      </a:r>
                      <a:endParaRPr lang="en-SG" dirty="0"/>
                    </a:p>
                  </a:txBody>
                  <a:tcPr/>
                </a:tc>
                <a:extLst>
                  <a:ext uri="{0D108BD9-81ED-4DB2-BD59-A6C34878D82A}">
                    <a16:rowId xmlns:a16="http://schemas.microsoft.com/office/drawing/2014/main" val="23730397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Abu Mostafa Kamal Uddin</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Ruhul Mohaiman Chowdhury</a:t>
                      </a:r>
                      <a:endParaRPr lang="en-US" sz="1800" dirty="0">
                        <a:latin typeface="+mn-lt"/>
                      </a:endParaRPr>
                    </a:p>
                  </a:txBody>
                  <a:tcPr/>
                </a:tc>
                <a:extLst>
                  <a:ext uri="{0D108BD9-81ED-4DB2-BD59-A6C34878D82A}">
                    <a16:rowId xmlns:a16="http://schemas.microsoft.com/office/drawing/2014/main" val="29908904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Kevin  T. Kamp</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Rahima Khatun</a:t>
                      </a:r>
                      <a:endParaRPr lang="en-US" sz="1800" dirty="0">
                        <a:latin typeface="+mn-lt"/>
                      </a:endParaRPr>
                    </a:p>
                  </a:txBody>
                  <a:tcPr/>
                </a:tc>
                <a:extLst>
                  <a:ext uri="{0D108BD9-81ED-4DB2-BD59-A6C34878D82A}">
                    <a16:rowId xmlns:a16="http://schemas.microsoft.com/office/drawing/2014/main" val="2112081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Paul Thompson</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mn-lt"/>
                          <a:ea typeface="Calibri" panose="020F0502020204030204" pitchFamily="34" charset="0"/>
                          <a:cs typeface="Times New Roman" panose="02020603050405020304" pitchFamily="18" charset="0"/>
                        </a:rPr>
                        <a:t>Sultana Razia Zummi</a:t>
                      </a:r>
                      <a:endParaRPr lang="en-US" sz="1800" dirty="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8966633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Abdul</a:t>
                      </a:r>
                      <a:r>
                        <a:rPr lang="de-DE" sz="1800" baseline="0" dirty="0"/>
                        <a:t> Wahab</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Shams Uddin </a:t>
                      </a:r>
                      <a:endParaRPr lang="en-SG" dirty="0"/>
                    </a:p>
                  </a:txBody>
                  <a:tcPr/>
                </a:tc>
                <a:extLst>
                  <a:ext uri="{0D108BD9-81ED-4DB2-BD59-A6C34878D82A}">
                    <a16:rowId xmlns:a16="http://schemas.microsoft.com/office/drawing/2014/main" val="4130319332"/>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Shahzia </a:t>
                      </a:r>
                      <a:r>
                        <a:rPr lang="en-US" sz="1800" kern="1200" dirty="0" err="1">
                          <a:effectLst/>
                        </a:rPr>
                        <a:t>Mohsin</a:t>
                      </a:r>
                      <a:r>
                        <a:rPr lang="en-US" sz="1800" kern="1200" dirty="0">
                          <a:effectLst/>
                        </a:rPr>
                        <a:t> Khan</a:t>
                      </a:r>
                      <a:endParaRPr lang="en-US" sz="1800" dirty="0"/>
                    </a:p>
                  </a:txBody>
                  <a:tcPr/>
                </a:tc>
                <a:tc>
                  <a:txBody>
                    <a:bodyPr/>
                    <a:lstStyle/>
                    <a:p>
                      <a:endParaRPr lang="en-SG" dirty="0"/>
                    </a:p>
                  </a:txBody>
                  <a:tcPr/>
                </a:tc>
                <a:extLst>
                  <a:ext uri="{0D108BD9-81ED-4DB2-BD59-A6C34878D82A}">
                    <a16:rowId xmlns:a16="http://schemas.microsoft.com/office/drawing/2014/main" val="1770384977"/>
                  </a:ext>
                </a:extLst>
              </a:tr>
            </a:tbl>
          </a:graphicData>
        </a:graphic>
      </p:graphicFrame>
    </p:spTree>
    <p:extLst>
      <p:ext uri="{BB962C8B-B14F-4D97-AF65-F5344CB8AC3E}">
        <p14:creationId xmlns:p14="http://schemas.microsoft.com/office/powerpoint/2010/main" val="3622124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ferrebeekeeper.files.wordpress.com/2011/08/malayan_tapir_bab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075" y="4771703"/>
            <a:ext cx="2413000" cy="16311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ne of many endangered Indian orchid species"/>
          <p:cNvPicPr>
            <a:picLocks noChangeAspect="1" noChangeArrowheads="1"/>
          </p:cNvPicPr>
          <p:nvPr/>
        </p:nvPicPr>
        <p:blipFill rotWithShape="1">
          <a:blip r:embed="rId4">
            <a:extLst>
              <a:ext uri="{28A0092B-C50C-407E-A947-70E740481C1C}">
                <a14:useLocalDpi xmlns:a14="http://schemas.microsoft.com/office/drawing/2010/main" val="0"/>
              </a:ext>
            </a:extLst>
          </a:blip>
          <a:srcRect l="23984" r="18990"/>
          <a:stretch/>
        </p:blipFill>
        <p:spPr bwMode="auto">
          <a:xfrm>
            <a:off x="1981864" y="1414306"/>
            <a:ext cx="2259598" cy="33680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Species vulnerability</a:t>
            </a:r>
          </a:p>
        </p:txBody>
      </p:sp>
      <p:sp>
        <p:nvSpPr>
          <p:cNvPr id="3" name="Content Placeholder 2"/>
          <p:cNvSpPr>
            <a:spLocks noGrp="1"/>
          </p:cNvSpPr>
          <p:nvPr>
            <p:ph idx="4294967295"/>
          </p:nvPr>
        </p:nvSpPr>
        <p:spPr>
          <a:xfrm>
            <a:off x="4348163" y="1308109"/>
            <a:ext cx="4033837" cy="3235486"/>
          </a:xfrm>
        </p:spPr>
        <p:txBody>
          <a:bodyPr>
            <a:normAutofit/>
          </a:bodyPr>
          <a:lstStyle/>
          <a:p>
            <a:pPr marL="0" indent="0">
              <a:buNone/>
            </a:pPr>
            <a:r>
              <a:rPr lang="en-US" sz="2000" dirty="0"/>
              <a:t>Species at greatest risk for CC:</a:t>
            </a:r>
          </a:p>
          <a:p>
            <a:r>
              <a:rPr lang="en-US" sz="1800" dirty="0"/>
              <a:t>Rare, threatened, endangered</a:t>
            </a:r>
          </a:p>
          <a:p>
            <a:r>
              <a:rPr lang="en-US" sz="1800" dirty="0"/>
              <a:t>Restricted ranges</a:t>
            </a:r>
          </a:p>
          <a:p>
            <a:r>
              <a:rPr lang="en-US" sz="1800" dirty="0"/>
              <a:t>Poor dispersers</a:t>
            </a:r>
          </a:p>
          <a:p>
            <a:r>
              <a:rPr lang="en-US" sz="1800" dirty="0"/>
              <a:t>Mountain-top and low-lying island endemics</a:t>
            </a:r>
          </a:p>
          <a:p>
            <a:r>
              <a:rPr lang="en-US" sz="1800" dirty="0"/>
              <a:t>Extreme niche specialists</a:t>
            </a:r>
          </a:p>
          <a:p>
            <a:r>
              <a:rPr lang="en-US" sz="1800" dirty="0"/>
              <a:t>Narrow physiological tolerances</a:t>
            </a:r>
          </a:p>
        </p:txBody>
      </p:sp>
      <p:pic>
        <p:nvPicPr>
          <p:cNvPr id="1026" name="Picture 2" descr="http://lawprofessors.typepad.com/.a/6a00d8341bfae553ef017c35df062f970b-pi"/>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765"/>
          <a:stretch/>
        </p:blipFill>
        <p:spPr bwMode="auto">
          <a:xfrm>
            <a:off x="4238183" y="4771703"/>
            <a:ext cx="2076893" cy="16308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s magnificent silversword is located on top of a Hawaiian mount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00" y="4030629"/>
            <a:ext cx="1828800" cy="23749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telegraph.co.uk/multimedia/archive/01004/fishing-cat_1004555i.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0118"/>
          <a:stretch/>
        </p:blipFill>
        <p:spPr bwMode="auto">
          <a:xfrm>
            <a:off x="1981201" y="4775912"/>
            <a:ext cx="2264735"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le:Nepenthes bellii upper pitche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1417010"/>
            <a:ext cx="1828800" cy="2678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945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chor="t">
            <a:normAutofit/>
          </a:bodyPr>
          <a:lstStyle/>
          <a:p>
            <a:pPr marL="0" indent="0">
              <a:spcBef>
                <a:spcPts val="1200"/>
              </a:spcBef>
              <a:spcAft>
                <a:spcPts val="1200"/>
              </a:spcAft>
              <a:buNone/>
            </a:pPr>
            <a:r>
              <a:rPr lang="en-US" sz="2800" dirty="0">
                <a:solidFill>
                  <a:schemeClr val="dk1"/>
                </a:solidFill>
                <a:ea typeface="Calibri"/>
                <a:cs typeface="Calibri"/>
                <a:sym typeface="Calibri"/>
              </a:rPr>
              <a:t>As a result of climate change species and ecosystems are experiencing changes in:</a:t>
            </a:r>
          </a:p>
          <a:p>
            <a:pPr lvl="1">
              <a:spcBef>
                <a:spcPts val="1200"/>
              </a:spcBef>
              <a:spcAft>
                <a:spcPts val="1200"/>
              </a:spcAft>
            </a:pPr>
            <a:r>
              <a:rPr lang="en-US" dirty="0"/>
              <a:t>Range and distribution</a:t>
            </a:r>
          </a:p>
          <a:p>
            <a:pPr lvl="1">
              <a:spcBef>
                <a:spcPts val="1200"/>
              </a:spcBef>
              <a:spcAft>
                <a:spcPts val="1200"/>
              </a:spcAft>
            </a:pPr>
            <a:r>
              <a:rPr lang="en-US" dirty="0"/>
              <a:t>Physiology</a:t>
            </a:r>
          </a:p>
          <a:p>
            <a:pPr lvl="1">
              <a:spcBef>
                <a:spcPts val="1200"/>
              </a:spcBef>
              <a:spcAft>
                <a:spcPts val="1200"/>
              </a:spcAft>
              <a:buFont typeface="Arial" panose="020B0604020202020204" pitchFamily="34" charset="0"/>
              <a:buChar char="•"/>
            </a:pPr>
            <a:endParaRPr lang="en-US" dirty="0"/>
          </a:p>
          <a:p>
            <a:pPr lvl="0"/>
            <a:endParaRPr lang="en-US" sz="2400" dirty="0">
              <a:solidFill>
                <a:schemeClr val="dk1"/>
              </a:solidFill>
              <a:ea typeface="Calibri"/>
              <a:cs typeface="Calibri"/>
              <a:sym typeface="Calibri"/>
            </a:endParaRPr>
          </a:p>
          <a:p>
            <a:pPr marL="0" indent="0">
              <a:buNone/>
            </a:pPr>
            <a:endParaRPr lang="en-US" sz="2400" dirty="0">
              <a:solidFill>
                <a:schemeClr val="dk1"/>
              </a:solidFill>
              <a:ea typeface="Calibri"/>
              <a:cs typeface="Calibri"/>
              <a:sym typeface="Calibri"/>
            </a:endParaRPr>
          </a:p>
          <a:p>
            <a:endParaRPr lang="en-US" sz="2400" dirty="0"/>
          </a:p>
        </p:txBody>
      </p:sp>
      <p:sp>
        <p:nvSpPr>
          <p:cNvPr id="2" name="Title 1"/>
          <p:cNvSpPr>
            <a:spLocks noGrp="1"/>
          </p:cNvSpPr>
          <p:nvPr>
            <p:ph type="title"/>
          </p:nvPr>
        </p:nvSpPr>
        <p:spPr/>
        <p:txBody>
          <a:bodyPr/>
          <a:lstStyle/>
          <a:p>
            <a:r>
              <a:rPr lang="en-US" dirty="0"/>
              <a:t>Ecological impacts</a:t>
            </a:r>
          </a:p>
        </p:txBody>
      </p:sp>
      <p:sp>
        <p:nvSpPr>
          <p:cNvPr id="8" name="TextBox 7"/>
          <p:cNvSpPr txBox="1"/>
          <p:nvPr/>
        </p:nvSpPr>
        <p:spPr>
          <a:xfrm>
            <a:off x="5955692" y="2748517"/>
            <a:ext cx="4251462" cy="1785104"/>
          </a:xfrm>
          <a:prstGeom prst="rect">
            <a:avLst/>
          </a:prstGeom>
          <a:noFill/>
        </p:spPr>
        <p:txBody>
          <a:bodyPr wrap="square" rtlCol="0" anchor="t">
            <a:spAutoFit/>
          </a:bodyPr>
          <a:lstStyle/>
          <a:p>
            <a:pPr marL="914400" lvl="1" indent="-457200">
              <a:spcBef>
                <a:spcPts val="1200"/>
              </a:spcBef>
              <a:spcAft>
                <a:spcPts val="1200"/>
              </a:spcAft>
              <a:buFont typeface="Wingdings" charset="2"/>
              <a:buChar char="§"/>
            </a:pPr>
            <a:r>
              <a:rPr lang="en-US" sz="2800" dirty="0"/>
              <a:t>Phenology</a:t>
            </a:r>
          </a:p>
          <a:p>
            <a:pPr marL="914400" lvl="1" indent="-457200">
              <a:spcBef>
                <a:spcPts val="1200"/>
              </a:spcBef>
              <a:spcAft>
                <a:spcPts val="1200"/>
              </a:spcAft>
              <a:buFont typeface="Wingdings" charset="2"/>
              <a:buChar char="§"/>
            </a:pPr>
            <a:r>
              <a:rPr lang="en-US" sz="2800" dirty="0"/>
              <a:t>Risk of disturbanc</a:t>
            </a:r>
            <a:r>
              <a:rPr lang="en-US" sz="2400" dirty="0"/>
              <a:t>e </a:t>
            </a:r>
          </a:p>
          <a:p>
            <a:endParaRPr lang="en-US" sz="2400" dirty="0"/>
          </a:p>
        </p:txBody>
      </p:sp>
      <p:pic>
        <p:nvPicPr>
          <p:cNvPr id="6146" name="Picture 2" descr="http://img.cdn2.vietnamnet.vn/Images/english/2013/10/31/12/20131031121939-7.jpg"/>
          <p:cNvPicPr>
            <a:picLocks noChangeAspect="1" noChangeArrowheads="1"/>
          </p:cNvPicPr>
          <p:nvPr/>
        </p:nvPicPr>
        <p:blipFill rotWithShape="1">
          <a:blip r:embed="rId3">
            <a:extLst>
              <a:ext uri="{28A0092B-C50C-407E-A947-70E740481C1C}">
                <a14:useLocalDpi xmlns:a14="http://schemas.microsoft.com/office/drawing/2010/main" val="0"/>
              </a:ext>
            </a:extLst>
          </a:blip>
          <a:srcRect t="474" r="5541" b="2105"/>
          <a:stretch/>
        </p:blipFill>
        <p:spPr bwMode="auto">
          <a:xfrm>
            <a:off x="4724400" y="4328161"/>
            <a:ext cx="2789138" cy="192157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wetlands.org/DesktopModules/QuickImageRepository/image.ashx?thumb=1&amp;w=440&amp;fileid=275"/>
          <p:cNvPicPr>
            <a:picLocks noChangeAspect="1" noChangeArrowheads="1"/>
          </p:cNvPicPr>
          <p:nvPr/>
        </p:nvPicPr>
        <p:blipFill rotWithShape="1">
          <a:blip r:embed="rId4">
            <a:extLst>
              <a:ext uri="{28A0092B-C50C-407E-A947-70E740481C1C}">
                <a14:useLocalDpi xmlns:a14="http://schemas.microsoft.com/office/drawing/2010/main" val="0"/>
              </a:ext>
            </a:extLst>
          </a:blip>
          <a:srcRect l="3305" r="11216"/>
          <a:stretch/>
        </p:blipFill>
        <p:spPr bwMode="auto">
          <a:xfrm>
            <a:off x="1981200" y="4328161"/>
            <a:ext cx="2758440" cy="192157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student.societyforscience.org/sites/student.societyforscience.org/files/main/articles/fir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533" b="2433"/>
          <a:stretch/>
        </p:blipFill>
        <p:spPr bwMode="auto">
          <a:xfrm>
            <a:off x="7452360" y="4328161"/>
            <a:ext cx="2818902" cy="1921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176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lvl="1" indent="0">
              <a:spcBef>
                <a:spcPts val="1200"/>
              </a:spcBef>
              <a:spcAft>
                <a:spcPts val="1200"/>
              </a:spcAft>
              <a:buNone/>
            </a:pPr>
            <a:r>
              <a:rPr lang="en-US" altLang="en-US" dirty="0"/>
              <a:t>Species can adapt or relocate to areas with more tolerable climate conditions (or face extinction).</a:t>
            </a:r>
            <a:endParaRPr lang="en-US" dirty="0"/>
          </a:p>
          <a:p>
            <a:pPr marL="0" indent="0">
              <a:spcBef>
                <a:spcPts val="1200"/>
              </a:spcBef>
              <a:spcAft>
                <a:spcPts val="1200"/>
              </a:spcAft>
              <a:buNone/>
            </a:pPr>
            <a:r>
              <a:rPr lang="en-US" sz="2400" dirty="0"/>
              <a:t>Range and distribution are influenced by:</a:t>
            </a:r>
          </a:p>
          <a:p>
            <a:pPr marL="0" indent="0">
              <a:buNone/>
            </a:pPr>
            <a:endParaRPr lang="en-US" dirty="0"/>
          </a:p>
        </p:txBody>
      </p:sp>
      <p:sp>
        <p:nvSpPr>
          <p:cNvPr id="2" name="Title 1"/>
          <p:cNvSpPr>
            <a:spLocks noGrp="1"/>
          </p:cNvSpPr>
          <p:nvPr>
            <p:ph type="title"/>
          </p:nvPr>
        </p:nvSpPr>
        <p:spPr/>
        <p:txBody>
          <a:bodyPr>
            <a:normAutofit/>
          </a:bodyPr>
          <a:lstStyle/>
          <a:p>
            <a:r>
              <a:rPr lang="en-US" dirty="0"/>
              <a:t>Range and distribution</a:t>
            </a:r>
          </a:p>
        </p:txBody>
      </p:sp>
      <p:pic>
        <p:nvPicPr>
          <p:cNvPr id="1024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945"/>
          <a:stretch/>
        </p:blipFill>
        <p:spPr bwMode="auto">
          <a:xfrm>
            <a:off x="4838311" y="4175765"/>
            <a:ext cx="2571750" cy="2118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descr="http://insidescoopsf.sfgate.com/files/2011/10/bird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00" r="16506"/>
          <a:stretch/>
        </p:blipFill>
        <p:spPr bwMode="auto">
          <a:xfrm>
            <a:off x="7411414" y="4175766"/>
            <a:ext cx="2799387" cy="21203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610634" y="3472097"/>
            <a:ext cx="2762488" cy="461665"/>
          </a:xfrm>
          <a:prstGeom prst="rect">
            <a:avLst/>
          </a:prstGeom>
          <a:noFill/>
        </p:spPr>
        <p:txBody>
          <a:bodyPr wrap="none" rtlCol="0">
            <a:spAutoFit/>
          </a:bodyPr>
          <a:lstStyle/>
          <a:p>
            <a:pPr marL="342900" lvl="1" indent="-342900">
              <a:buFont typeface="Wingdings" charset="2"/>
              <a:buChar char="§"/>
            </a:pPr>
            <a:r>
              <a:rPr lang="en-US" sz="2400" dirty="0"/>
              <a:t>Dispersal capacity</a:t>
            </a:r>
          </a:p>
        </p:txBody>
      </p:sp>
      <p:sp>
        <p:nvSpPr>
          <p:cNvPr id="12" name="TextBox 11"/>
          <p:cNvSpPr txBox="1"/>
          <p:nvPr/>
        </p:nvSpPr>
        <p:spPr>
          <a:xfrm>
            <a:off x="7257935" y="3472097"/>
            <a:ext cx="3009478" cy="461665"/>
          </a:xfrm>
          <a:prstGeom prst="rect">
            <a:avLst/>
          </a:prstGeom>
          <a:noFill/>
        </p:spPr>
        <p:txBody>
          <a:bodyPr wrap="none" rtlCol="0">
            <a:spAutoFit/>
          </a:bodyPr>
          <a:lstStyle/>
          <a:p>
            <a:pPr marL="342900" lvl="1" indent="-342900">
              <a:buFont typeface="Wingdings" charset="2"/>
              <a:buChar char="§"/>
            </a:pPr>
            <a:r>
              <a:rPr lang="en-US" sz="2400" dirty="0"/>
              <a:t>Species interactions</a:t>
            </a:r>
          </a:p>
        </p:txBody>
      </p:sp>
      <p:pic>
        <p:nvPicPr>
          <p:cNvPr id="10247" name="Picture 7" descr="http://www.redorbit.com/media/uploads/2008/01/600869ac972e3704684ef20785995f191-400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1761" y="4153680"/>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961761" y="3472097"/>
            <a:ext cx="1236236" cy="461665"/>
          </a:xfrm>
          <a:prstGeom prst="rect">
            <a:avLst/>
          </a:prstGeom>
          <a:noFill/>
        </p:spPr>
        <p:txBody>
          <a:bodyPr wrap="none" rtlCol="0">
            <a:spAutoFit/>
          </a:bodyPr>
          <a:lstStyle/>
          <a:p>
            <a:pPr marL="342900" lvl="1" indent="-342900">
              <a:buFont typeface="Wingdings" charset="2"/>
              <a:buChar char="§"/>
            </a:pPr>
            <a:r>
              <a:rPr lang="en-US" sz="2400" dirty="0"/>
              <a:t>Niche</a:t>
            </a:r>
          </a:p>
        </p:txBody>
      </p:sp>
    </p:spTree>
    <p:extLst>
      <p:ext uri="{BB962C8B-B14F-4D97-AF65-F5344CB8AC3E}">
        <p14:creationId xmlns:p14="http://schemas.microsoft.com/office/powerpoint/2010/main" val="1075785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Past shifts in terrestrial habitat</a:t>
            </a:r>
            <a:endParaRPr lang="en-US" dirty="0"/>
          </a:p>
        </p:txBody>
      </p:sp>
      <p:sp>
        <p:nvSpPr>
          <p:cNvPr id="8" name="Rectangle 3"/>
          <p:cNvSpPr>
            <a:spLocks noGrp="1" noChangeArrowheads="1"/>
          </p:cNvSpPr>
          <p:nvPr>
            <p:ph idx="4294967295"/>
          </p:nvPr>
        </p:nvSpPr>
        <p:spPr>
          <a:xfrm>
            <a:off x="1398425" y="1481138"/>
            <a:ext cx="4059238" cy="4997450"/>
          </a:xfrm>
          <a:noFill/>
        </p:spPr>
        <p:txBody>
          <a:bodyPr>
            <a:noAutofit/>
          </a:bodyPr>
          <a:lstStyle/>
          <a:p>
            <a:r>
              <a:rPr lang="en-US" altLang="en-US" sz="2200" dirty="0"/>
              <a:t>18,000 years ago Spruce trees and oak trees filled small pockets of habitat – as climates warmed Spruce trees expanded northward and the Oak trees expanded into Southeastern U.S., Western Europe and Southern Europe</a:t>
            </a:r>
          </a:p>
          <a:p>
            <a:r>
              <a:rPr lang="en-US" altLang="en-US" sz="2200" dirty="0"/>
              <a:t>Shifts in vegetation occur slowly, tree species were able to successfully expand into favorable regions</a:t>
            </a:r>
          </a:p>
          <a:p>
            <a:pPr>
              <a:buFontTx/>
              <a:buNone/>
            </a:pPr>
            <a:endParaRPr lang="en-US" altLang="en-US" sz="2200" dirty="0"/>
          </a:p>
        </p:txBody>
      </p:sp>
      <p:pic>
        <p:nvPicPr>
          <p:cNvPr id="10" name="Picture 5" descr="climate-change-1"/>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l="2862" t="3624" r="4892" b="1876"/>
          <a:stretch/>
        </p:blipFill>
        <p:spPr>
          <a:xfrm>
            <a:off x="6040967" y="1452563"/>
            <a:ext cx="4330700" cy="505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6"/>
          <p:cNvSpPr txBox="1">
            <a:spLocks noChangeAspect="1" noChangeArrowheads="1"/>
          </p:cNvSpPr>
          <p:nvPr/>
        </p:nvSpPr>
        <p:spPr bwMode="auto">
          <a:xfrm>
            <a:off x="6180668" y="5912680"/>
            <a:ext cx="4487333" cy="5847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sz="1600" dirty="0">
                <a:solidFill>
                  <a:srgbClr val="000000"/>
                </a:solidFill>
              </a:rPr>
              <a:t>Distribution of spruce and oak forests in Northern Hemisphere since the Last glacial period 18,000 </a:t>
            </a:r>
            <a:r>
              <a:rPr lang="en-US" altLang="en-US" sz="1600" dirty="0" err="1">
                <a:solidFill>
                  <a:srgbClr val="000000"/>
                </a:solidFill>
              </a:rPr>
              <a:t>kya</a:t>
            </a:r>
            <a:endParaRPr lang="en-US" altLang="en-US" sz="1600" dirty="0">
              <a:solidFill>
                <a:srgbClr val="000000"/>
              </a:solidFill>
            </a:endParaRPr>
          </a:p>
        </p:txBody>
      </p:sp>
      <p:sp>
        <p:nvSpPr>
          <p:cNvPr id="12" name="Text Box 7"/>
          <p:cNvSpPr txBox="1">
            <a:spLocks noChangeArrowheads="1"/>
          </p:cNvSpPr>
          <p:nvPr/>
        </p:nvSpPr>
        <p:spPr bwMode="auto">
          <a:xfrm>
            <a:off x="6852670" y="2089408"/>
            <a:ext cx="607859"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a:solidFill>
                  <a:srgbClr val="000000"/>
                </a:solidFill>
              </a:rPr>
              <a:t>spruce</a:t>
            </a:r>
          </a:p>
        </p:txBody>
      </p:sp>
      <p:sp>
        <p:nvSpPr>
          <p:cNvPr id="13" name="Text Box 8"/>
          <p:cNvSpPr txBox="1">
            <a:spLocks noChangeArrowheads="1"/>
          </p:cNvSpPr>
          <p:nvPr/>
        </p:nvSpPr>
        <p:spPr bwMode="auto">
          <a:xfrm>
            <a:off x="7030978" y="3337563"/>
            <a:ext cx="607859"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a:solidFill>
                  <a:srgbClr val="000000"/>
                </a:solidFill>
              </a:rPr>
              <a:t>spruce</a:t>
            </a:r>
          </a:p>
        </p:txBody>
      </p:sp>
      <p:sp>
        <p:nvSpPr>
          <p:cNvPr id="14" name="Text Box 9"/>
          <p:cNvSpPr txBox="1">
            <a:spLocks noChangeArrowheads="1"/>
          </p:cNvSpPr>
          <p:nvPr/>
        </p:nvSpPr>
        <p:spPr bwMode="auto">
          <a:xfrm>
            <a:off x="9408417" y="2703579"/>
            <a:ext cx="607859"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a:solidFill>
                  <a:srgbClr val="000000"/>
                </a:solidFill>
              </a:rPr>
              <a:t>spruce</a:t>
            </a:r>
          </a:p>
        </p:txBody>
      </p:sp>
      <p:sp>
        <p:nvSpPr>
          <p:cNvPr id="15" name="Text Box 11"/>
          <p:cNvSpPr txBox="1">
            <a:spLocks noChangeArrowheads="1"/>
          </p:cNvSpPr>
          <p:nvPr/>
        </p:nvSpPr>
        <p:spPr bwMode="auto">
          <a:xfrm>
            <a:off x="6971542" y="4546095"/>
            <a:ext cx="607859"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a:solidFill>
                  <a:srgbClr val="000000"/>
                </a:solidFill>
              </a:rPr>
              <a:t>spruce</a:t>
            </a:r>
          </a:p>
        </p:txBody>
      </p:sp>
      <p:sp>
        <p:nvSpPr>
          <p:cNvPr id="16" name="Text Box 12"/>
          <p:cNvSpPr txBox="1">
            <a:spLocks noChangeArrowheads="1"/>
          </p:cNvSpPr>
          <p:nvPr/>
        </p:nvSpPr>
        <p:spPr bwMode="auto">
          <a:xfrm>
            <a:off x="9111237" y="4189479"/>
            <a:ext cx="607859"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a:solidFill>
                  <a:srgbClr val="000000"/>
                </a:solidFill>
              </a:rPr>
              <a:t>spruce</a:t>
            </a:r>
          </a:p>
        </p:txBody>
      </p:sp>
      <p:sp>
        <p:nvSpPr>
          <p:cNvPr id="17" name="Text Box 14"/>
          <p:cNvSpPr txBox="1">
            <a:spLocks noChangeArrowheads="1"/>
          </p:cNvSpPr>
          <p:nvPr/>
        </p:nvSpPr>
        <p:spPr bwMode="auto">
          <a:xfrm>
            <a:off x="7391309" y="1772416"/>
            <a:ext cx="749501"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a:solidFill>
                  <a:srgbClr val="000000"/>
                </a:solidFill>
              </a:rPr>
              <a:t>ice sheet</a:t>
            </a:r>
          </a:p>
        </p:txBody>
      </p:sp>
      <p:sp>
        <p:nvSpPr>
          <p:cNvPr id="18" name="Text Box 15"/>
          <p:cNvSpPr txBox="1">
            <a:spLocks noChangeArrowheads="1"/>
          </p:cNvSpPr>
          <p:nvPr/>
        </p:nvSpPr>
        <p:spPr bwMode="auto">
          <a:xfrm>
            <a:off x="8561454" y="1701836"/>
            <a:ext cx="364202"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a:solidFill>
                  <a:srgbClr val="000000"/>
                </a:solidFill>
              </a:rPr>
              <a:t>ice</a:t>
            </a:r>
          </a:p>
        </p:txBody>
      </p:sp>
      <p:sp>
        <p:nvSpPr>
          <p:cNvPr id="19" name="Text Box 16"/>
          <p:cNvSpPr txBox="1">
            <a:spLocks noChangeArrowheads="1"/>
          </p:cNvSpPr>
          <p:nvPr/>
        </p:nvSpPr>
        <p:spPr bwMode="auto">
          <a:xfrm>
            <a:off x="7684773" y="3179067"/>
            <a:ext cx="364202"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a:solidFill>
                  <a:srgbClr val="000000"/>
                </a:solidFill>
              </a:rPr>
              <a:t>ice</a:t>
            </a:r>
          </a:p>
        </p:txBody>
      </p:sp>
      <p:sp>
        <p:nvSpPr>
          <p:cNvPr id="20" name="Text Box 18"/>
          <p:cNvSpPr txBox="1">
            <a:spLocks noChangeArrowheads="1"/>
          </p:cNvSpPr>
          <p:nvPr/>
        </p:nvSpPr>
        <p:spPr bwMode="auto">
          <a:xfrm>
            <a:off x="8100825" y="2980947"/>
            <a:ext cx="364202"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a:solidFill>
                  <a:srgbClr val="000000"/>
                </a:solidFill>
              </a:rPr>
              <a:t>ice</a:t>
            </a:r>
          </a:p>
        </p:txBody>
      </p:sp>
      <p:sp>
        <p:nvSpPr>
          <p:cNvPr id="21" name="Text Box 19"/>
          <p:cNvSpPr txBox="1">
            <a:spLocks noChangeArrowheads="1"/>
          </p:cNvSpPr>
          <p:nvPr/>
        </p:nvSpPr>
        <p:spPr bwMode="auto">
          <a:xfrm>
            <a:off x="8160261" y="4367787"/>
            <a:ext cx="364202"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a:solidFill>
                  <a:srgbClr val="000000"/>
                </a:solidFill>
              </a:rPr>
              <a:t>ice</a:t>
            </a:r>
          </a:p>
        </p:txBody>
      </p:sp>
      <p:sp>
        <p:nvSpPr>
          <p:cNvPr id="22" name="Text Box 20"/>
          <p:cNvSpPr txBox="1">
            <a:spLocks noChangeArrowheads="1"/>
          </p:cNvSpPr>
          <p:nvPr/>
        </p:nvSpPr>
        <p:spPr bwMode="auto">
          <a:xfrm>
            <a:off x="9527288" y="1970536"/>
            <a:ext cx="417102"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a:solidFill>
                  <a:srgbClr val="000000"/>
                </a:solidFill>
              </a:rPr>
              <a:t>oak</a:t>
            </a:r>
          </a:p>
        </p:txBody>
      </p:sp>
      <p:sp>
        <p:nvSpPr>
          <p:cNvPr id="23" name="Text Box 21"/>
          <p:cNvSpPr txBox="1">
            <a:spLocks noChangeArrowheads="1"/>
          </p:cNvSpPr>
          <p:nvPr/>
        </p:nvSpPr>
        <p:spPr bwMode="auto">
          <a:xfrm>
            <a:off x="8160261" y="3595119"/>
            <a:ext cx="417102"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dirty="0">
                <a:solidFill>
                  <a:srgbClr val="000000"/>
                </a:solidFill>
              </a:rPr>
              <a:t>oak</a:t>
            </a:r>
          </a:p>
        </p:txBody>
      </p:sp>
      <p:sp>
        <p:nvSpPr>
          <p:cNvPr id="24" name="Text Box 23"/>
          <p:cNvSpPr txBox="1">
            <a:spLocks noChangeArrowheads="1"/>
          </p:cNvSpPr>
          <p:nvPr/>
        </p:nvSpPr>
        <p:spPr bwMode="auto">
          <a:xfrm>
            <a:off x="8932929" y="4902711"/>
            <a:ext cx="417102"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a:solidFill>
                  <a:srgbClr val="000000"/>
                </a:solidFill>
              </a:rPr>
              <a:t>oak</a:t>
            </a:r>
          </a:p>
        </p:txBody>
      </p:sp>
      <p:sp>
        <p:nvSpPr>
          <p:cNvPr id="25" name="Text Box 24"/>
          <p:cNvSpPr txBox="1">
            <a:spLocks noChangeArrowheads="1"/>
          </p:cNvSpPr>
          <p:nvPr/>
        </p:nvSpPr>
        <p:spPr bwMode="auto">
          <a:xfrm>
            <a:off x="7447029" y="4962147"/>
            <a:ext cx="417102"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dirty="0">
                <a:solidFill>
                  <a:srgbClr val="000000"/>
                </a:solidFill>
              </a:rPr>
              <a:t>oak</a:t>
            </a:r>
          </a:p>
        </p:txBody>
      </p:sp>
      <p:sp>
        <p:nvSpPr>
          <p:cNvPr id="26" name="Line 29"/>
          <p:cNvSpPr>
            <a:spLocks noChangeShapeType="1"/>
          </p:cNvSpPr>
          <p:nvPr/>
        </p:nvSpPr>
        <p:spPr bwMode="auto">
          <a:xfrm flipH="1">
            <a:off x="9348980" y="2109219"/>
            <a:ext cx="237744" cy="59436"/>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u="sng">
              <a:solidFill>
                <a:srgbClr val="000000"/>
              </a:solidFill>
            </a:endParaRPr>
          </a:p>
        </p:txBody>
      </p:sp>
      <p:sp>
        <p:nvSpPr>
          <p:cNvPr id="27" name="Line 30"/>
          <p:cNvSpPr>
            <a:spLocks noChangeShapeType="1"/>
          </p:cNvSpPr>
          <p:nvPr/>
        </p:nvSpPr>
        <p:spPr bwMode="auto">
          <a:xfrm>
            <a:off x="7475220" y="2228091"/>
            <a:ext cx="297180" cy="59436"/>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u="sng">
              <a:solidFill>
                <a:srgbClr val="000000"/>
              </a:solidFill>
            </a:endParaRPr>
          </a:p>
        </p:txBody>
      </p:sp>
      <p:sp>
        <p:nvSpPr>
          <p:cNvPr id="28" name="Line 31"/>
          <p:cNvSpPr>
            <a:spLocks noChangeShapeType="1"/>
          </p:cNvSpPr>
          <p:nvPr/>
        </p:nvSpPr>
        <p:spPr bwMode="auto">
          <a:xfrm flipH="1">
            <a:off x="8992364" y="2881886"/>
            <a:ext cx="416052" cy="59436"/>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u="sng">
              <a:solidFill>
                <a:srgbClr val="000000"/>
              </a:solidFill>
            </a:endParaRPr>
          </a:p>
        </p:txBody>
      </p:sp>
      <p:sp>
        <p:nvSpPr>
          <p:cNvPr id="29" name="Line 32"/>
          <p:cNvSpPr>
            <a:spLocks noChangeShapeType="1"/>
          </p:cNvSpPr>
          <p:nvPr/>
        </p:nvSpPr>
        <p:spPr bwMode="auto">
          <a:xfrm flipH="1">
            <a:off x="8992364" y="2881886"/>
            <a:ext cx="416052" cy="534924"/>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u="sng">
              <a:solidFill>
                <a:srgbClr val="000000"/>
              </a:solidFill>
            </a:endParaRPr>
          </a:p>
        </p:txBody>
      </p:sp>
      <p:sp>
        <p:nvSpPr>
          <p:cNvPr id="30" name="Line 33"/>
          <p:cNvSpPr>
            <a:spLocks noChangeShapeType="1"/>
          </p:cNvSpPr>
          <p:nvPr/>
        </p:nvSpPr>
        <p:spPr bwMode="auto">
          <a:xfrm flipV="1">
            <a:off x="8516877" y="3713990"/>
            <a:ext cx="237744" cy="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u="sng">
              <a:solidFill>
                <a:srgbClr val="000000"/>
              </a:solidFill>
            </a:endParaRPr>
          </a:p>
        </p:txBody>
      </p:sp>
      <p:sp>
        <p:nvSpPr>
          <p:cNvPr id="31" name="Line 35"/>
          <p:cNvSpPr>
            <a:spLocks noChangeShapeType="1"/>
          </p:cNvSpPr>
          <p:nvPr/>
        </p:nvSpPr>
        <p:spPr bwMode="auto">
          <a:xfrm flipV="1">
            <a:off x="8457441" y="3476246"/>
            <a:ext cx="832104" cy="237744"/>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u="sng">
              <a:solidFill>
                <a:srgbClr val="000000"/>
              </a:solidFill>
            </a:endParaRPr>
          </a:p>
        </p:txBody>
      </p:sp>
      <p:sp>
        <p:nvSpPr>
          <p:cNvPr id="32" name="Line 36"/>
          <p:cNvSpPr>
            <a:spLocks noChangeShapeType="1"/>
          </p:cNvSpPr>
          <p:nvPr/>
        </p:nvSpPr>
        <p:spPr bwMode="auto">
          <a:xfrm flipH="1">
            <a:off x="7684773" y="3713990"/>
            <a:ext cx="475488" cy="59436"/>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u="sng">
              <a:solidFill>
                <a:srgbClr val="000000"/>
              </a:solidFill>
            </a:endParaRPr>
          </a:p>
        </p:txBody>
      </p:sp>
      <p:sp>
        <p:nvSpPr>
          <p:cNvPr id="33" name="Line 37"/>
          <p:cNvSpPr>
            <a:spLocks noChangeShapeType="1"/>
          </p:cNvSpPr>
          <p:nvPr/>
        </p:nvSpPr>
        <p:spPr bwMode="auto">
          <a:xfrm>
            <a:off x="7636424" y="3476246"/>
            <a:ext cx="178308" cy="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u="sng">
              <a:solidFill>
                <a:srgbClr val="000000"/>
              </a:solidFill>
            </a:endParaRPr>
          </a:p>
        </p:txBody>
      </p:sp>
      <p:sp>
        <p:nvSpPr>
          <p:cNvPr id="34" name="Line 38"/>
          <p:cNvSpPr>
            <a:spLocks noChangeShapeType="1"/>
          </p:cNvSpPr>
          <p:nvPr/>
        </p:nvSpPr>
        <p:spPr bwMode="auto">
          <a:xfrm flipV="1">
            <a:off x="7517722" y="4631266"/>
            <a:ext cx="237744" cy="59436"/>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u="sng">
              <a:solidFill>
                <a:srgbClr val="000000"/>
              </a:solidFill>
            </a:endParaRPr>
          </a:p>
        </p:txBody>
      </p:sp>
      <p:sp>
        <p:nvSpPr>
          <p:cNvPr id="35" name="Line 39"/>
          <p:cNvSpPr>
            <a:spLocks noChangeShapeType="1"/>
          </p:cNvSpPr>
          <p:nvPr/>
        </p:nvSpPr>
        <p:spPr bwMode="auto">
          <a:xfrm flipH="1">
            <a:off x="8992364" y="4367786"/>
            <a:ext cx="178308" cy="59436"/>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u="sng">
              <a:solidFill>
                <a:srgbClr val="000000"/>
              </a:solidFill>
            </a:endParaRPr>
          </a:p>
        </p:txBody>
      </p:sp>
      <p:sp>
        <p:nvSpPr>
          <p:cNvPr id="36" name="Line 40"/>
          <p:cNvSpPr>
            <a:spLocks noChangeShapeType="1"/>
          </p:cNvSpPr>
          <p:nvPr/>
        </p:nvSpPr>
        <p:spPr bwMode="auto">
          <a:xfrm flipH="1">
            <a:off x="8992364" y="4427222"/>
            <a:ext cx="237744" cy="356616"/>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u="sng">
              <a:solidFill>
                <a:srgbClr val="000000"/>
              </a:solidFill>
            </a:endParaRPr>
          </a:p>
        </p:txBody>
      </p:sp>
      <p:sp>
        <p:nvSpPr>
          <p:cNvPr id="37" name="Text Box 42"/>
          <p:cNvSpPr txBox="1">
            <a:spLocks noChangeArrowheads="1"/>
          </p:cNvSpPr>
          <p:nvPr/>
        </p:nvSpPr>
        <p:spPr bwMode="auto">
          <a:xfrm>
            <a:off x="6280672" y="1455424"/>
            <a:ext cx="56573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1200" b="1" dirty="0">
                <a:solidFill>
                  <a:srgbClr val="000000"/>
                </a:solidFill>
              </a:rPr>
              <a:t>18Kya</a:t>
            </a:r>
          </a:p>
        </p:txBody>
      </p:sp>
      <p:sp>
        <p:nvSpPr>
          <p:cNvPr id="38" name="Text Box 43"/>
          <p:cNvSpPr txBox="1">
            <a:spLocks noChangeArrowheads="1"/>
          </p:cNvSpPr>
          <p:nvPr/>
        </p:nvSpPr>
        <p:spPr bwMode="auto">
          <a:xfrm>
            <a:off x="6319328" y="2763015"/>
            <a:ext cx="48718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1200" b="1" dirty="0">
                <a:solidFill>
                  <a:srgbClr val="000000"/>
                </a:solidFill>
              </a:rPr>
              <a:t>9Kya</a:t>
            </a:r>
          </a:p>
        </p:txBody>
      </p:sp>
      <p:sp>
        <p:nvSpPr>
          <p:cNvPr id="42" name="TextBox 41"/>
          <p:cNvSpPr txBox="1"/>
          <p:nvPr/>
        </p:nvSpPr>
        <p:spPr>
          <a:xfrm>
            <a:off x="10028493" y="1068657"/>
            <a:ext cx="298874" cy="369332"/>
          </a:xfrm>
          <a:prstGeom prst="rect">
            <a:avLst/>
          </a:prstGeom>
          <a:solidFill>
            <a:schemeClr val="bg1"/>
          </a:solidFill>
        </p:spPr>
        <p:txBody>
          <a:bodyPr wrap="square" rtlCol="0">
            <a:spAutoFit/>
          </a:bodyPr>
          <a:lstStyle/>
          <a:p>
            <a:endParaRPr lang="en-US" dirty="0"/>
          </a:p>
        </p:txBody>
      </p:sp>
      <p:sp>
        <p:nvSpPr>
          <p:cNvPr id="39" name="Text Box 44"/>
          <p:cNvSpPr txBox="1">
            <a:spLocks noChangeArrowheads="1"/>
          </p:cNvSpPr>
          <p:nvPr/>
        </p:nvSpPr>
        <p:spPr bwMode="auto">
          <a:xfrm>
            <a:off x="6229121" y="4130043"/>
            <a:ext cx="6688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1200" b="1">
                <a:solidFill>
                  <a:srgbClr val="000000"/>
                </a:solidFill>
              </a:rPr>
              <a:t>Present</a:t>
            </a:r>
          </a:p>
        </p:txBody>
      </p:sp>
      <p:sp>
        <p:nvSpPr>
          <p:cNvPr id="40" name="TextBox 39"/>
          <p:cNvSpPr txBox="1"/>
          <p:nvPr/>
        </p:nvSpPr>
        <p:spPr>
          <a:xfrm>
            <a:off x="10371667" y="1371600"/>
            <a:ext cx="1524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952226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92225"/>
            <a:ext cx="10515600" cy="2536825"/>
          </a:xfrm>
        </p:spPr>
        <p:txBody>
          <a:bodyPr>
            <a:normAutofit/>
          </a:bodyPr>
          <a:lstStyle/>
          <a:p>
            <a:pPr marL="0" indent="0">
              <a:buNone/>
            </a:pPr>
            <a:r>
              <a:rPr lang="en-US" sz="2000" dirty="0"/>
              <a:t>All plants face a trade off between growth (productivity) and safety (survival) that is influenced by a number of changing environmental factors:</a:t>
            </a:r>
          </a:p>
          <a:p>
            <a:pPr marL="457200" indent="-228600"/>
            <a:r>
              <a:rPr lang="en-US" altLang="en-US" sz="2000" dirty="0"/>
              <a:t>Increasing chronic and acute temperatures</a:t>
            </a:r>
          </a:p>
          <a:p>
            <a:pPr marL="457200" indent="-228600"/>
            <a:r>
              <a:rPr lang="en-US" altLang="en-US" sz="2000" dirty="0"/>
              <a:t>Changes in water availability</a:t>
            </a:r>
          </a:p>
          <a:p>
            <a:pPr marL="457200" indent="-228600"/>
            <a:r>
              <a:rPr lang="en-US" altLang="en-US" sz="2000" dirty="0"/>
              <a:t>Increasing CO</a:t>
            </a:r>
            <a:r>
              <a:rPr lang="en-US" altLang="en-US" sz="2000" baseline="-25000" dirty="0"/>
              <a:t>2</a:t>
            </a:r>
            <a:r>
              <a:rPr lang="en-US" altLang="en-US" sz="2000" dirty="0"/>
              <a:t> (CO</a:t>
            </a:r>
            <a:r>
              <a:rPr lang="en-US" altLang="en-US" sz="2000" baseline="-25000" dirty="0"/>
              <a:t>2</a:t>
            </a:r>
            <a:r>
              <a:rPr lang="en-US" altLang="en-US" sz="2000" dirty="0"/>
              <a:t> fertilization effect?)</a:t>
            </a:r>
          </a:p>
          <a:p>
            <a:pPr marL="0" indent="0">
              <a:buNone/>
            </a:pPr>
            <a:endParaRPr lang="en-US" sz="2000" dirty="0"/>
          </a:p>
        </p:txBody>
      </p:sp>
      <p:sp>
        <p:nvSpPr>
          <p:cNvPr id="2" name="Title 1"/>
          <p:cNvSpPr>
            <a:spLocks noGrp="1"/>
          </p:cNvSpPr>
          <p:nvPr>
            <p:ph type="title"/>
          </p:nvPr>
        </p:nvSpPr>
        <p:spPr/>
        <p:txBody>
          <a:bodyPr/>
          <a:lstStyle/>
          <a:p>
            <a:r>
              <a:rPr lang="en-US" dirty="0"/>
              <a:t>Physiology (plants)</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607" y="3676650"/>
            <a:ext cx="7410786" cy="3116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851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p:txBody>
          <a:bodyPr/>
          <a:lstStyle/>
          <a:p>
            <a:r>
              <a:rPr lang="en-US" dirty="0"/>
              <a:t>Productivity</a:t>
            </a:r>
          </a:p>
          <a:p>
            <a:r>
              <a:rPr lang="en-US" dirty="0"/>
              <a:t>Survival</a:t>
            </a:r>
          </a:p>
        </p:txBody>
      </p:sp>
      <p:sp>
        <p:nvSpPr>
          <p:cNvPr id="2" name="Title 1"/>
          <p:cNvSpPr>
            <a:spLocks noGrp="1"/>
          </p:cNvSpPr>
          <p:nvPr>
            <p:ph type="title"/>
          </p:nvPr>
        </p:nvSpPr>
        <p:spPr/>
        <p:txBody>
          <a:bodyPr>
            <a:normAutofit fontScale="90000"/>
          </a:bodyPr>
          <a:lstStyle/>
          <a:p>
            <a:r>
              <a:rPr lang="en-US" altLang="en-US" dirty="0"/>
              <a:t>Increasing temperatures and changes in water availability affect:</a:t>
            </a:r>
            <a:endParaRPr lang="en-US" dirty="0"/>
          </a:p>
        </p:txBody>
      </p:sp>
      <p:sp>
        <p:nvSpPr>
          <p:cNvPr id="7" name="Rectangle 6"/>
          <p:cNvSpPr/>
          <p:nvPr/>
        </p:nvSpPr>
        <p:spPr>
          <a:xfrm>
            <a:off x="5977217" y="3244334"/>
            <a:ext cx="237566" cy="369332"/>
          </a:xfrm>
          <a:prstGeom prst="rect">
            <a:avLst/>
          </a:prstGeom>
        </p:spPr>
        <p:txBody>
          <a:bodyPr wrap="none">
            <a:spAutoFit/>
          </a:bodyPr>
          <a:lstStyle/>
          <a:p>
            <a:r>
              <a:rPr lang="en-US" dirty="0"/>
              <a:t> </a:t>
            </a:r>
          </a:p>
        </p:txBody>
      </p:sp>
      <p:sp>
        <p:nvSpPr>
          <p:cNvPr id="9" name="Rectangle 8"/>
          <p:cNvSpPr/>
          <p:nvPr/>
        </p:nvSpPr>
        <p:spPr>
          <a:xfrm>
            <a:off x="5977217" y="3244334"/>
            <a:ext cx="237566" cy="369332"/>
          </a:xfrm>
          <a:prstGeom prst="rect">
            <a:avLst/>
          </a:prstGeom>
        </p:spPr>
        <p:txBody>
          <a:bodyPr wrap="none">
            <a:spAutoFit/>
          </a:bodyPr>
          <a:lstStyle/>
          <a:p>
            <a:r>
              <a:rPr lang="en-US" dirty="0"/>
              <a:t> </a:t>
            </a:r>
          </a:p>
        </p:txBody>
      </p:sp>
      <p:pic>
        <p:nvPicPr>
          <p:cNvPr id="12" name="Shape 132"/>
          <p:cNvPicPr preferRelativeResize="0">
            <a:picLocks noChangeAspect="1"/>
          </p:cNvPicPr>
          <p:nvPr/>
        </p:nvPicPr>
        <p:blipFill>
          <a:blip r:embed="rId3"/>
          <a:stretch>
            <a:fillRect/>
          </a:stretch>
        </p:blipFill>
        <p:spPr>
          <a:xfrm>
            <a:off x="5943600" y="1676401"/>
            <a:ext cx="4272798" cy="4661234"/>
          </a:xfrm>
          <a:prstGeom prst="rect">
            <a:avLst/>
          </a:prstGeom>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934" r="18695"/>
          <a:stretch/>
        </p:blipFill>
        <p:spPr bwMode="auto">
          <a:xfrm>
            <a:off x="1998785" y="3233035"/>
            <a:ext cx="3716216" cy="3011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863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ffects of rising CO2 levels on pl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81018"/>
            <a:ext cx="8247888" cy="55046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spcBef>
                <a:spcPts val="1200"/>
              </a:spcBef>
              <a:spcAft>
                <a:spcPts val="1200"/>
              </a:spcAft>
            </a:pPr>
            <a:r>
              <a:rPr lang="en-US" dirty="0"/>
              <a:t>Increasing atmospheric CO</a:t>
            </a:r>
            <a:r>
              <a:rPr lang="en-US" baseline="-25000" dirty="0"/>
              <a:t>2</a:t>
            </a:r>
            <a:r>
              <a:rPr lang="en-US" dirty="0"/>
              <a:t> affects:</a:t>
            </a:r>
          </a:p>
        </p:txBody>
      </p:sp>
      <p:sp>
        <p:nvSpPr>
          <p:cNvPr id="8" name="Rectangle 7"/>
          <p:cNvSpPr/>
          <p:nvPr/>
        </p:nvSpPr>
        <p:spPr>
          <a:xfrm>
            <a:off x="7879424" y="5855956"/>
            <a:ext cx="2311851" cy="276999"/>
          </a:xfrm>
          <a:prstGeom prst="rect">
            <a:avLst/>
          </a:prstGeom>
        </p:spPr>
        <p:txBody>
          <a:bodyPr wrap="none">
            <a:spAutoFit/>
          </a:bodyPr>
          <a:lstStyle/>
          <a:p>
            <a:pPr>
              <a:buClr>
                <a:prstClr val="black"/>
              </a:buClr>
              <a:buSzPct val="25000"/>
              <a:buFont typeface="Merriweather Sans"/>
              <a:buNone/>
            </a:pPr>
            <a:r>
              <a:rPr lang="en" sz="1200" i="1" kern="0" dirty="0">
                <a:solidFill>
                  <a:prstClr val="black"/>
                </a:solidFill>
                <a:latin typeface="Merriweather Sans"/>
                <a:ea typeface="Merriweather Sans"/>
                <a:cs typeface="Merriweather Sans"/>
                <a:sym typeface="Merriweather Sans"/>
                <a:rtl val="0"/>
              </a:rPr>
              <a:t>Courtesy of David F. Karnosky</a:t>
            </a:r>
            <a:r>
              <a:rPr lang="en" sz="1200" kern="0" dirty="0">
                <a:solidFill>
                  <a:prstClr val="black"/>
                </a:solidFill>
                <a:latin typeface="Merriweather Sans"/>
                <a:ea typeface="Merriweather Sans"/>
                <a:cs typeface="Merriweather Sans"/>
                <a:sym typeface="Merriweather Sans"/>
                <a:rtl val="0"/>
              </a:rPr>
              <a:t>.</a:t>
            </a:r>
          </a:p>
        </p:txBody>
      </p:sp>
      <p:sp>
        <p:nvSpPr>
          <p:cNvPr id="11" name="Oval 10"/>
          <p:cNvSpPr/>
          <p:nvPr/>
        </p:nvSpPr>
        <p:spPr>
          <a:xfrm>
            <a:off x="1905000" y="1617142"/>
            <a:ext cx="3124200" cy="1089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181600" y="1676400"/>
            <a:ext cx="31242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258958" y="1014037"/>
            <a:ext cx="3997684" cy="400110"/>
          </a:xfrm>
          <a:prstGeom prst="rect">
            <a:avLst/>
          </a:prstGeom>
          <a:noFill/>
        </p:spPr>
        <p:txBody>
          <a:bodyPr wrap="none" rtlCol="0">
            <a:spAutoFit/>
          </a:bodyPr>
          <a:lstStyle/>
          <a:p>
            <a:r>
              <a:rPr lang="en-US" sz="2000" dirty="0">
                <a:solidFill>
                  <a:srgbClr val="FF0000"/>
                </a:solidFill>
              </a:rPr>
              <a:t>Productivity (CO</a:t>
            </a:r>
            <a:r>
              <a:rPr lang="en-US" sz="2000" baseline="-25000" dirty="0">
                <a:solidFill>
                  <a:srgbClr val="FF0000"/>
                </a:solidFill>
              </a:rPr>
              <a:t>2</a:t>
            </a:r>
            <a:r>
              <a:rPr lang="en-US" sz="2000" dirty="0">
                <a:solidFill>
                  <a:srgbClr val="FF0000"/>
                </a:solidFill>
              </a:rPr>
              <a:t> fertilization effect)</a:t>
            </a:r>
          </a:p>
        </p:txBody>
      </p:sp>
      <p:sp>
        <p:nvSpPr>
          <p:cNvPr id="17" name="Oval 16"/>
          <p:cNvSpPr/>
          <p:nvPr/>
        </p:nvSpPr>
        <p:spPr>
          <a:xfrm>
            <a:off x="5257800" y="2438400"/>
            <a:ext cx="3865100" cy="28956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4" name="TextBox 13"/>
          <p:cNvSpPr txBox="1"/>
          <p:nvPr/>
        </p:nvSpPr>
        <p:spPr>
          <a:xfrm>
            <a:off x="7776910" y="1022141"/>
            <a:ext cx="2311851" cy="400110"/>
          </a:xfrm>
          <a:prstGeom prst="rect">
            <a:avLst/>
          </a:prstGeom>
          <a:noFill/>
        </p:spPr>
        <p:txBody>
          <a:bodyPr wrap="square" rtlCol="0">
            <a:spAutoFit/>
          </a:bodyPr>
          <a:lstStyle/>
          <a:p>
            <a:r>
              <a:rPr lang="en-US" sz="2000" dirty="0">
                <a:solidFill>
                  <a:srgbClr val="0070C0"/>
                </a:solidFill>
              </a:rPr>
              <a:t>Water-use efficiency</a:t>
            </a:r>
          </a:p>
        </p:txBody>
      </p:sp>
    </p:spTree>
    <p:extLst>
      <p:ext uri="{BB962C8B-B14F-4D97-AF65-F5344CB8AC3E}">
        <p14:creationId xmlns:p14="http://schemas.microsoft.com/office/powerpoint/2010/main" val="228974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3" grpId="0"/>
      <p:bldP spid="17" grpId="0" animBg="1"/>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descr="Vampire Flying Frog"/>
          <p:cNvPicPr>
            <a:picLocks noChangeAspect="1" noChangeArrowheads="1"/>
          </p:cNvPicPr>
          <p:nvPr/>
        </p:nvPicPr>
        <p:blipFill rotWithShape="1">
          <a:blip r:embed="rId3">
            <a:extLst>
              <a:ext uri="{28A0092B-C50C-407E-A947-70E740481C1C}">
                <a14:useLocalDpi xmlns:a14="http://schemas.microsoft.com/office/drawing/2010/main" val="0"/>
              </a:ext>
            </a:extLst>
          </a:blip>
          <a:srcRect l="1660" r="-1"/>
          <a:stretch/>
        </p:blipFill>
        <p:spPr bwMode="auto">
          <a:xfrm>
            <a:off x="7972425" y="1348048"/>
            <a:ext cx="2238375" cy="1713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vert="horz" lIns="91440" tIns="45720" rIns="91440" bIns="45720" rtlCol="0" anchor="t">
            <a:normAutofit/>
          </a:bodyPr>
          <a:lstStyle/>
          <a:p>
            <a:pPr marL="0" indent="0">
              <a:spcBef>
                <a:spcPts val="1200"/>
              </a:spcBef>
              <a:spcAft>
                <a:spcPts val="1200"/>
              </a:spcAft>
              <a:buNone/>
            </a:pPr>
            <a:r>
              <a:rPr lang="en-US" sz="2200" dirty="0"/>
              <a:t>Temperature and precipitation affect:</a:t>
            </a:r>
          </a:p>
          <a:p>
            <a:pPr marL="914400" indent="-457200">
              <a:spcAft>
                <a:spcPts val="1200"/>
              </a:spcAft>
              <a:buClr>
                <a:schemeClr val="dk1"/>
              </a:buClr>
              <a:buSzPct val="100000"/>
            </a:pPr>
            <a:r>
              <a:rPr lang="en-US" sz="2200" dirty="0">
                <a:solidFill>
                  <a:schemeClr val="dk1"/>
                </a:solidFill>
                <a:ea typeface="Calibri"/>
                <a:cs typeface="Calibri"/>
                <a:sym typeface="Calibri"/>
              </a:rPr>
              <a:t>Growth rate</a:t>
            </a:r>
          </a:p>
          <a:p>
            <a:pPr marL="914400" indent="-457200">
              <a:spcAft>
                <a:spcPts val="1200"/>
              </a:spcAft>
              <a:buClr>
                <a:schemeClr val="dk1"/>
              </a:buClr>
              <a:buSzPct val="100000"/>
            </a:pPr>
            <a:r>
              <a:rPr lang="en-US" sz="2200" dirty="0">
                <a:solidFill>
                  <a:schemeClr val="dk1"/>
                </a:solidFill>
                <a:ea typeface="Calibri"/>
                <a:cs typeface="Calibri"/>
                <a:sym typeface="Calibri"/>
              </a:rPr>
              <a:t>Metabolism</a:t>
            </a:r>
          </a:p>
          <a:p>
            <a:pPr marL="914400" indent="-457200">
              <a:spcAft>
                <a:spcPts val="1200"/>
              </a:spcAft>
              <a:buClr>
                <a:schemeClr val="dk1"/>
              </a:buClr>
              <a:buSzPct val="100000"/>
            </a:pPr>
            <a:r>
              <a:rPr lang="en-US" sz="2200" dirty="0">
                <a:solidFill>
                  <a:schemeClr val="dk1"/>
                </a:solidFill>
                <a:ea typeface="Calibri"/>
                <a:cs typeface="Calibri"/>
                <a:sym typeface="Calibri"/>
              </a:rPr>
              <a:t>Sex ratios &amp; recruitment</a:t>
            </a:r>
          </a:p>
          <a:p>
            <a:pPr marL="914400" indent="-457200">
              <a:spcAft>
                <a:spcPts val="1200"/>
              </a:spcAft>
              <a:buClr>
                <a:schemeClr val="dk1"/>
              </a:buClr>
              <a:buSzPct val="100000"/>
            </a:pPr>
            <a:r>
              <a:rPr lang="en-US" sz="2200" dirty="0">
                <a:solidFill>
                  <a:schemeClr val="dk1"/>
                </a:solidFill>
                <a:ea typeface="Calibri"/>
                <a:cs typeface="Calibri"/>
                <a:sym typeface="Calibri"/>
              </a:rPr>
              <a:t>Survival</a:t>
            </a:r>
          </a:p>
        </p:txBody>
      </p:sp>
      <p:sp>
        <p:nvSpPr>
          <p:cNvPr id="2" name="Title 1"/>
          <p:cNvSpPr>
            <a:spLocks noGrp="1"/>
          </p:cNvSpPr>
          <p:nvPr>
            <p:ph type="title"/>
          </p:nvPr>
        </p:nvSpPr>
        <p:spPr/>
        <p:txBody>
          <a:bodyPr/>
          <a:lstStyle/>
          <a:p>
            <a:r>
              <a:rPr lang="en-US" dirty="0"/>
              <a:t>Physiology (animals)</a:t>
            </a:r>
          </a:p>
        </p:txBody>
      </p:sp>
      <p:sp>
        <p:nvSpPr>
          <p:cNvPr id="10" name="Shape 183"/>
          <p:cNvSpPr/>
          <p:nvPr/>
        </p:nvSpPr>
        <p:spPr>
          <a:xfrm>
            <a:off x="1905000" y="4939698"/>
            <a:ext cx="6097702" cy="1537303"/>
          </a:xfrm>
          <a:prstGeom prst="rect">
            <a:avLst/>
          </a:prstGeom>
          <a:noFill/>
          <a:ln>
            <a:noFill/>
          </a:ln>
        </p:spPr>
        <p:txBody>
          <a:bodyPr lIns="91425" tIns="45700" rIns="91425" bIns="45700" anchor="ctr" anchorCtr="0">
            <a:noAutofit/>
          </a:bodyPr>
          <a:lstStyle/>
          <a:p>
            <a:pPr>
              <a:lnSpc>
                <a:spcPct val="110000"/>
              </a:lnSpc>
              <a:spcBef>
                <a:spcPts val="300"/>
              </a:spcBef>
              <a:spcAft>
                <a:spcPts val="300"/>
              </a:spcAft>
              <a:buSzPct val="25000"/>
            </a:pPr>
            <a:r>
              <a:rPr lang="en-US" sz="2000" dirty="0">
                <a:solidFill>
                  <a:srgbClr val="003399"/>
                </a:solidFill>
                <a:latin typeface="Calibri"/>
                <a:ea typeface="Calibri"/>
                <a:cs typeface="Calibri"/>
                <a:sym typeface="Calibri"/>
              </a:rPr>
              <a:t>Temperature dependent sex determination, higher metabolic rates, and less biologically available water in a warmer, drier climate are threatening amphibian &amp; reptile populations in South East Asia (Bickford et al. 2010)</a:t>
            </a:r>
          </a:p>
        </p:txBody>
      </p:sp>
      <p:pic>
        <p:nvPicPr>
          <p:cNvPr id="3079" name="Picture 7" descr="http://annamiticus.com/wp-content/uploads/2013/02/Diamondback_Terrapin_12-500x4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2426" y="4726477"/>
            <a:ext cx="2238375" cy="1822037"/>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http://ecofrenhealth.blog.com/files/2013/09/Tokay_geckoB.jpg"/>
          <p:cNvPicPr>
            <a:picLocks noChangeAspect="1" noChangeArrowheads="1"/>
          </p:cNvPicPr>
          <p:nvPr/>
        </p:nvPicPr>
        <p:blipFill rotWithShape="1">
          <a:blip r:embed="rId5">
            <a:extLst>
              <a:ext uri="{28A0092B-C50C-407E-A947-70E740481C1C}">
                <a14:useLocalDpi xmlns:a14="http://schemas.microsoft.com/office/drawing/2010/main" val="0"/>
              </a:ext>
            </a:extLst>
          </a:blip>
          <a:srcRect l="1320"/>
          <a:stretch/>
        </p:blipFill>
        <p:spPr bwMode="auto">
          <a:xfrm>
            <a:off x="7972426" y="3058954"/>
            <a:ext cx="2241719" cy="174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957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phenologia"/>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6550052" y="1080001"/>
            <a:ext cx="4896923" cy="577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a:t>Phenology</a:t>
            </a:r>
          </a:p>
        </p:txBody>
      </p:sp>
      <p:sp>
        <p:nvSpPr>
          <p:cNvPr id="8" name="Rectangle 7"/>
          <p:cNvSpPr/>
          <p:nvPr/>
        </p:nvSpPr>
        <p:spPr>
          <a:xfrm>
            <a:off x="747823" y="1703074"/>
            <a:ext cx="4256729" cy="3442481"/>
          </a:xfrm>
          <a:prstGeom prst="rect">
            <a:avLst/>
          </a:prstGeom>
        </p:spPr>
        <p:txBody>
          <a:bodyPr wrap="square">
            <a:spAutoFit/>
          </a:bodyPr>
          <a:lstStyle/>
          <a:p>
            <a:pPr>
              <a:lnSpc>
                <a:spcPct val="110000"/>
              </a:lnSpc>
              <a:spcBef>
                <a:spcPts val="300"/>
              </a:spcBef>
              <a:spcAft>
                <a:spcPts val="600"/>
              </a:spcAft>
            </a:pPr>
            <a:r>
              <a:rPr lang="en-US" sz="2500" dirty="0"/>
              <a:t>Timing of many events is linked to temperature and precipitation regimes:</a:t>
            </a:r>
          </a:p>
          <a:p>
            <a:pPr marL="800100" lvl="1" indent="-342900">
              <a:lnSpc>
                <a:spcPct val="110000"/>
              </a:lnSpc>
              <a:spcBef>
                <a:spcPts val="300"/>
              </a:spcBef>
              <a:spcAft>
                <a:spcPts val="600"/>
              </a:spcAft>
              <a:buFont typeface="Wingdings" charset="2"/>
              <a:buChar char="§"/>
            </a:pPr>
            <a:r>
              <a:rPr lang="en-US" sz="2400" dirty="0"/>
              <a:t>Flowering </a:t>
            </a:r>
          </a:p>
          <a:p>
            <a:pPr marL="800100" lvl="1" indent="-342900">
              <a:lnSpc>
                <a:spcPct val="110000"/>
              </a:lnSpc>
              <a:spcBef>
                <a:spcPts val="300"/>
              </a:spcBef>
              <a:spcAft>
                <a:spcPts val="600"/>
              </a:spcAft>
              <a:buFont typeface="Wingdings" charset="2"/>
              <a:buChar char="§"/>
            </a:pPr>
            <a:r>
              <a:rPr lang="en-US" sz="2400" dirty="0"/>
              <a:t>Leaf turnover</a:t>
            </a:r>
          </a:p>
          <a:p>
            <a:pPr marL="800100" lvl="1" indent="-342900">
              <a:lnSpc>
                <a:spcPct val="110000"/>
              </a:lnSpc>
              <a:spcBef>
                <a:spcPts val="300"/>
              </a:spcBef>
              <a:spcAft>
                <a:spcPts val="600"/>
              </a:spcAft>
              <a:buFont typeface="Wingdings" charset="2"/>
              <a:buChar char="§"/>
            </a:pPr>
            <a:r>
              <a:rPr lang="en-US" sz="2400" dirty="0"/>
              <a:t>Migration </a:t>
            </a:r>
          </a:p>
          <a:p>
            <a:pPr marL="800100" lvl="1" indent="-342900">
              <a:lnSpc>
                <a:spcPct val="110000"/>
              </a:lnSpc>
              <a:spcBef>
                <a:spcPts val="300"/>
              </a:spcBef>
              <a:spcAft>
                <a:spcPts val="600"/>
              </a:spcAft>
              <a:buFont typeface="Wingdings" charset="2"/>
              <a:buChar char="§"/>
            </a:pPr>
            <a:r>
              <a:rPr lang="en-US" sz="2400" dirty="0"/>
              <a:t>Reproduction</a:t>
            </a:r>
          </a:p>
        </p:txBody>
      </p:sp>
    </p:spTree>
    <p:extLst>
      <p:ext uri="{BB962C8B-B14F-4D97-AF65-F5344CB8AC3E}">
        <p14:creationId xmlns:p14="http://schemas.microsoft.com/office/powerpoint/2010/main" val="956773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27975" y="1464253"/>
            <a:ext cx="10515600" cy="4351338"/>
          </a:xfrm>
        </p:spPr>
        <p:txBody>
          <a:bodyPr>
            <a:normAutofit/>
          </a:bodyPr>
          <a:lstStyle/>
          <a:p>
            <a:pPr>
              <a:spcBef>
                <a:spcPts val="1200"/>
              </a:spcBef>
              <a:spcAft>
                <a:spcPts val="1200"/>
              </a:spcAft>
            </a:pPr>
            <a:r>
              <a:rPr lang="en-US" sz="2400" dirty="0"/>
              <a:t>Why do changes in phenology cause problems for some species?</a:t>
            </a:r>
          </a:p>
          <a:p>
            <a:pPr>
              <a:spcBef>
                <a:spcPts val="1200"/>
              </a:spcBef>
              <a:spcAft>
                <a:spcPts val="1200"/>
              </a:spcAft>
              <a:buFontTx/>
              <a:buChar char="•"/>
            </a:pPr>
            <a:r>
              <a:rPr lang="en-US" altLang="en-US" sz="2400" dirty="0"/>
              <a:t>How might earlier blooming of plants affect other species? </a:t>
            </a:r>
          </a:p>
          <a:p>
            <a:pPr>
              <a:spcBef>
                <a:spcPts val="1200"/>
              </a:spcBef>
              <a:spcAft>
                <a:spcPts val="1200"/>
              </a:spcAft>
              <a:buFontTx/>
              <a:buChar char="•"/>
            </a:pPr>
            <a:r>
              <a:rPr lang="en-US" altLang="en-US" sz="2400" dirty="0"/>
              <a:t>What about the species that pollinate them? </a:t>
            </a:r>
            <a:endParaRPr lang="en-US" altLang="en-US" sz="2400" b="1" dirty="0"/>
          </a:p>
          <a:p>
            <a:endParaRPr lang="en-US" sz="2400" dirty="0"/>
          </a:p>
        </p:txBody>
      </p:sp>
      <p:sp>
        <p:nvSpPr>
          <p:cNvPr id="4" name="Title 3"/>
          <p:cNvSpPr>
            <a:spLocks noGrp="1"/>
          </p:cNvSpPr>
          <p:nvPr>
            <p:ph type="title"/>
          </p:nvPr>
        </p:nvSpPr>
        <p:spPr/>
        <p:txBody>
          <a:bodyPr/>
          <a:lstStyle/>
          <a:p>
            <a:r>
              <a:rPr lang="en-US" dirty="0"/>
              <a:t>Key questions</a:t>
            </a:r>
          </a:p>
        </p:txBody>
      </p:sp>
      <p:grpSp>
        <p:nvGrpSpPr>
          <p:cNvPr id="2" name="Group 1"/>
          <p:cNvGrpSpPr/>
          <p:nvPr/>
        </p:nvGrpSpPr>
        <p:grpSpPr>
          <a:xfrm>
            <a:off x="6525636" y="3639924"/>
            <a:ext cx="3761365" cy="2684675"/>
            <a:chOff x="658235" y="3487525"/>
            <a:chExt cx="3761365" cy="2684675"/>
          </a:xfrm>
        </p:grpSpPr>
        <p:pic>
          <p:nvPicPr>
            <p:cNvPr id="10" name="Shape 221"/>
            <p:cNvPicPr preferRelativeResize="0">
              <a:picLocks noChangeAspect="1"/>
            </p:cNvPicPr>
            <p:nvPr/>
          </p:nvPicPr>
          <p:blipFill>
            <a:blip r:embed="rId3"/>
            <a:stretch>
              <a:fillRect/>
            </a:stretch>
          </p:blipFill>
          <p:spPr>
            <a:xfrm>
              <a:off x="740711" y="3487525"/>
              <a:ext cx="3602689" cy="2684675"/>
            </a:xfrm>
            <a:prstGeom prst="rect">
              <a:avLst/>
            </a:prstGeom>
          </p:spPr>
        </p:pic>
        <p:sp>
          <p:nvSpPr>
            <p:cNvPr id="11" name="Shape 222"/>
            <p:cNvSpPr/>
            <p:nvPr/>
          </p:nvSpPr>
          <p:spPr>
            <a:xfrm>
              <a:off x="658235" y="5580683"/>
              <a:ext cx="3761365" cy="591517"/>
            </a:xfrm>
            <a:prstGeom prst="rect">
              <a:avLst/>
            </a:prstGeom>
            <a:noFill/>
            <a:ln>
              <a:noFill/>
            </a:ln>
          </p:spPr>
          <p:txBody>
            <a:bodyPr lIns="91425" tIns="45700" rIns="91425" bIns="45700" anchor="t" anchorCtr="0">
              <a:noAutofit/>
            </a:bodyPr>
            <a:lstStyle/>
            <a:p>
              <a:pPr algn="just">
                <a:lnSpc>
                  <a:spcPct val="108888"/>
                </a:lnSpc>
                <a:buSzPct val="25000"/>
              </a:pPr>
              <a:r>
                <a:rPr lang="en-US" b="1" i="1" dirty="0">
                  <a:solidFill>
                    <a:schemeClr val="lt1"/>
                  </a:solidFill>
                  <a:latin typeface="Calibri"/>
                  <a:ea typeface="Calibri"/>
                  <a:cs typeface="Calibri"/>
                  <a:sym typeface="Calibri"/>
                </a:rPr>
                <a:t>“The bee-keepers feed the bees with sugar because of the lack of nectar”</a:t>
              </a:r>
            </a:p>
          </p:txBody>
        </p:sp>
      </p:grpSp>
      <p:pic>
        <p:nvPicPr>
          <p:cNvPr id="14" name="Picture 2" descr="http://farm6.staticflickr.com/5237/5811996115_fafb6b3154_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581" b="945"/>
          <a:stretch/>
        </p:blipFill>
        <p:spPr bwMode="auto">
          <a:xfrm>
            <a:off x="4211699" y="3639924"/>
            <a:ext cx="2396413" cy="2684676"/>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farm3.staticflickr.com/2813/10705935345_df9ebf7226_z.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14" r="2082"/>
          <a:stretch/>
        </p:blipFill>
        <p:spPr bwMode="auto">
          <a:xfrm rot="5400000">
            <a:off x="1766107" y="3881044"/>
            <a:ext cx="2684674" cy="2202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276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spcAft>
                <a:spcPts val="600"/>
              </a:spcAft>
              <a:buNone/>
            </a:pPr>
            <a:r>
              <a:rPr lang="en-US" sz="2800" i="1" dirty="0"/>
              <a:t>At the end of this session, learners will be able to:</a:t>
            </a:r>
          </a:p>
          <a:p>
            <a:pPr lvl="0"/>
            <a:r>
              <a:rPr lang="en-US" sz="2800" dirty="0"/>
              <a:t>Describe how climate influences the distribution of plants around the world and ways of classifying plant communities</a:t>
            </a:r>
          </a:p>
          <a:p>
            <a:pPr lvl="0"/>
            <a:r>
              <a:rPr lang="en-US" sz="2800" dirty="0"/>
              <a:t>Describe the impacts of climate change on vegetation and wildlife, from the level of the individual to the biome level</a:t>
            </a:r>
          </a:p>
          <a:p>
            <a:pPr>
              <a:spcAft>
                <a:spcPts val="600"/>
              </a:spcAft>
            </a:pPr>
            <a:endParaRPr lang="en-US" sz="2800" dirty="0"/>
          </a:p>
        </p:txBody>
      </p:sp>
      <p:sp>
        <p:nvSpPr>
          <p:cNvPr id="5" name="Title 4"/>
          <p:cNvSpPr>
            <a:spLocks noGrp="1"/>
          </p:cNvSpPr>
          <p:nvPr>
            <p:ph type="title"/>
          </p:nvPr>
        </p:nvSpPr>
        <p:spPr>
          <a:noFill/>
        </p:spPr>
        <p:txBody>
          <a:bodyPr>
            <a:normAutofit/>
          </a:bodyPr>
          <a:lstStyle/>
          <a:p>
            <a:r>
              <a:rPr lang="en-US" dirty="0"/>
              <a:t>Learning Objectives</a:t>
            </a:r>
          </a:p>
        </p:txBody>
      </p:sp>
    </p:spTree>
    <p:extLst>
      <p:ext uri="{BB962C8B-B14F-4D97-AF65-F5344CB8AC3E}">
        <p14:creationId xmlns:p14="http://schemas.microsoft.com/office/powerpoint/2010/main" val="4136019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Timing matters!</a:t>
            </a:r>
          </a:p>
        </p:txBody>
      </p:sp>
      <p:pic>
        <p:nvPicPr>
          <p:cNvPr id="4" name="Picture 2" descr="http://www.birdguides.com/i/articles/002443/fopp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978" y="56415"/>
            <a:ext cx="10044781" cy="676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78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200" dirty="0"/>
              <a:t>Temperature and precipitation affect:</a:t>
            </a:r>
          </a:p>
          <a:p>
            <a:r>
              <a:rPr lang="en-US" sz="2200" dirty="0"/>
              <a:t>Diseases and pests</a:t>
            </a:r>
          </a:p>
          <a:p>
            <a:r>
              <a:rPr lang="en-US" sz="2200" dirty="0"/>
              <a:t>Droughts and floods</a:t>
            </a:r>
          </a:p>
          <a:p>
            <a:r>
              <a:rPr lang="en-US" sz="2200" dirty="0"/>
              <a:t>Fire regime</a:t>
            </a:r>
          </a:p>
          <a:p>
            <a:pPr marL="0" indent="0">
              <a:buNone/>
            </a:pPr>
            <a:endParaRPr lang="en-US" sz="2200" dirty="0"/>
          </a:p>
        </p:txBody>
      </p:sp>
      <p:sp>
        <p:nvSpPr>
          <p:cNvPr id="2" name="Title 1"/>
          <p:cNvSpPr>
            <a:spLocks noGrp="1"/>
          </p:cNvSpPr>
          <p:nvPr>
            <p:ph type="title"/>
          </p:nvPr>
        </p:nvSpPr>
        <p:spPr/>
        <p:txBody>
          <a:bodyPr/>
          <a:lstStyle/>
          <a:p>
            <a:r>
              <a:rPr lang="en-US" dirty="0"/>
              <a:t>Risk of disturbance</a:t>
            </a:r>
          </a:p>
        </p:txBody>
      </p:sp>
      <p:pic>
        <p:nvPicPr>
          <p:cNvPr id="10" name="Shape 254"/>
          <p:cNvPicPr preferRelativeResize="0">
            <a:picLocks noChangeAspect="1"/>
          </p:cNvPicPr>
          <p:nvPr/>
        </p:nvPicPr>
        <p:blipFill rotWithShape="1">
          <a:blip r:embed="rId3"/>
          <a:srcRect l="37616" r="2850" b="32400"/>
          <a:stretch/>
        </p:blipFill>
        <p:spPr>
          <a:xfrm>
            <a:off x="4792568" y="4339001"/>
            <a:ext cx="2675033" cy="2028008"/>
          </a:xfrm>
          <a:prstGeom prst="rect">
            <a:avLst/>
          </a:prstGeom>
        </p:spPr>
      </p:pic>
      <p:pic>
        <p:nvPicPr>
          <p:cNvPr id="11" name="Shape 255"/>
          <p:cNvPicPr preferRelativeResize="0">
            <a:picLocks noChangeAspect="1"/>
          </p:cNvPicPr>
          <p:nvPr/>
        </p:nvPicPr>
        <p:blipFill rotWithShape="1">
          <a:blip r:embed="rId4"/>
          <a:srcRect l="17451" t="7777" r="20254" b="7601"/>
          <a:stretch/>
        </p:blipFill>
        <p:spPr>
          <a:xfrm>
            <a:off x="7722342" y="4337942"/>
            <a:ext cx="2488458" cy="2027142"/>
          </a:xfrm>
          <a:prstGeom prst="rect">
            <a:avLst/>
          </a:prstGeom>
        </p:spPr>
      </p:pic>
      <p:pic>
        <p:nvPicPr>
          <p:cNvPr id="12" name="Shape 256"/>
          <p:cNvPicPr preferRelativeResize="0">
            <a:picLocks noChangeAspect="1"/>
          </p:cNvPicPr>
          <p:nvPr/>
        </p:nvPicPr>
        <p:blipFill rotWithShape="1">
          <a:blip r:embed="rId5"/>
          <a:srcRect l="7895" t="19741" r="23342" b="3920"/>
          <a:stretch/>
        </p:blipFill>
        <p:spPr>
          <a:xfrm>
            <a:off x="1981200" y="4365080"/>
            <a:ext cx="2529616" cy="2007446"/>
          </a:xfrm>
          <a:prstGeom prst="rect">
            <a:avLst/>
          </a:prstGeom>
        </p:spPr>
      </p:pic>
    </p:spTree>
    <p:extLst>
      <p:ext uri="{BB962C8B-B14F-4D97-AF65-F5344CB8AC3E}">
        <p14:creationId xmlns:p14="http://schemas.microsoft.com/office/powerpoint/2010/main" val="42748475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hape 194"/>
          <p:cNvPicPr preferRelativeResize="0"/>
          <p:nvPr/>
        </p:nvPicPr>
        <p:blipFill>
          <a:blip r:embed="rId3"/>
          <a:stretch>
            <a:fillRect/>
          </a:stretch>
        </p:blipFill>
        <p:spPr>
          <a:xfrm>
            <a:off x="515996" y="1373663"/>
            <a:ext cx="6577683" cy="5181600"/>
          </a:xfrm>
          <a:prstGeom prst="rect">
            <a:avLst/>
          </a:prstGeom>
        </p:spPr>
      </p:pic>
      <p:sp>
        <p:nvSpPr>
          <p:cNvPr id="2" name="Title 1"/>
          <p:cNvSpPr>
            <a:spLocks noGrp="1"/>
          </p:cNvSpPr>
          <p:nvPr>
            <p:ph type="title"/>
          </p:nvPr>
        </p:nvSpPr>
        <p:spPr/>
        <p:txBody>
          <a:bodyPr>
            <a:normAutofit/>
          </a:bodyPr>
          <a:lstStyle/>
          <a:p>
            <a:r>
              <a:rPr lang="en-US" dirty="0"/>
              <a:t>Diseases and pests: bark beetle in North America</a:t>
            </a:r>
          </a:p>
        </p:txBody>
      </p:sp>
      <p:sp>
        <p:nvSpPr>
          <p:cNvPr id="3" name="Content Placeholder 2"/>
          <p:cNvSpPr>
            <a:spLocks noGrp="1"/>
          </p:cNvSpPr>
          <p:nvPr>
            <p:ph idx="4294967295"/>
          </p:nvPr>
        </p:nvSpPr>
        <p:spPr>
          <a:xfrm>
            <a:off x="7726363" y="1693127"/>
            <a:ext cx="3208337" cy="4525963"/>
          </a:xfrm>
        </p:spPr>
        <p:txBody>
          <a:bodyPr>
            <a:normAutofit/>
          </a:bodyPr>
          <a:lstStyle/>
          <a:p>
            <a:pPr lvl="0"/>
            <a:r>
              <a:rPr lang="en-US" sz="2200" dirty="0">
                <a:solidFill>
                  <a:schemeClr val="dk1"/>
                </a:solidFill>
                <a:ea typeface="Calibri"/>
                <a:cs typeface="Calibri"/>
                <a:sym typeface="Calibri"/>
              </a:rPr>
              <a:t>Many pathogens and insect pests are temperature sensitive</a:t>
            </a:r>
          </a:p>
          <a:p>
            <a:pPr lvl="0"/>
            <a:r>
              <a:rPr lang="en-US" sz="2200" dirty="0">
                <a:solidFill>
                  <a:schemeClr val="dk1"/>
                </a:solidFill>
                <a:ea typeface="Calibri"/>
                <a:cs typeface="Calibri"/>
                <a:sym typeface="Calibri"/>
              </a:rPr>
              <a:t>Some grow well at or beyond  temperatures that cause stress in their hosts</a:t>
            </a:r>
          </a:p>
          <a:p>
            <a:pPr>
              <a:buClr>
                <a:srgbClr val="000000"/>
              </a:buClr>
              <a:buSzPct val="25000"/>
              <a:buFont typeface="Calibri"/>
              <a:buNone/>
            </a:pPr>
            <a:endParaRPr lang="en" sz="2200" kern="0" dirty="0">
              <a:solidFill>
                <a:srgbClr val="000000"/>
              </a:solidFill>
              <a:ea typeface="Calibri"/>
              <a:cs typeface="Calibri"/>
              <a:sym typeface="Calibri"/>
              <a:rtl val="0"/>
            </a:endParaRPr>
          </a:p>
        </p:txBody>
      </p:sp>
      <p:pic>
        <p:nvPicPr>
          <p:cNvPr id="10" name="Shape 246"/>
          <p:cNvPicPr preferRelativeResize="0"/>
          <p:nvPr/>
        </p:nvPicPr>
        <p:blipFill rotWithShape="1">
          <a:blip r:embed="rId4"/>
          <a:srcRect b="12790"/>
          <a:stretch/>
        </p:blipFill>
        <p:spPr>
          <a:xfrm>
            <a:off x="515996" y="1416873"/>
            <a:ext cx="2323818" cy="3258069"/>
          </a:xfrm>
          <a:prstGeom prst="rect">
            <a:avLst/>
          </a:prstGeom>
        </p:spPr>
      </p:pic>
      <p:sp>
        <p:nvSpPr>
          <p:cNvPr id="13" name="Shape 195"/>
          <p:cNvSpPr/>
          <p:nvPr/>
        </p:nvSpPr>
        <p:spPr>
          <a:xfrm>
            <a:off x="963069" y="6080591"/>
            <a:ext cx="4572000" cy="276998"/>
          </a:xfrm>
          <a:prstGeom prst="rect">
            <a:avLst/>
          </a:prstGeom>
          <a:noFill/>
          <a:ln>
            <a:noFill/>
          </a:ln>
        </p:spPr>
        <p:txBody>
          <a:bodyPr lIns="91425" tIns="45700" rIns="91425" bIns="45700" anchor="t" anchorCtr="0">
            <a:noAutofit/>
          </a:bodyPr>
          <a:lstStyle/>
          <a:p>
            <a:pPr>
              <a:buSzPct val="25000"/>
            </a:pPr>
            <a:r>
              <a:rPr lang="en-US" sz="1200" b="1" dirty="0">
                <a:solidFill>
                  <a:schemeClr val="lt1"/>
                </a:solidFill>
                <a:latin typeface="Calibri"/>
                <a:ea typeface="Calibri"/>
                <a:cs typeface="Calibri"/>
                <a:sym typeface="Calibri"/>
              </a:rPr>
              <a:t>British Columbia Ministry of Forests and Range/L. </a:t>
            </a:r>
            <a:r>
              <a:rPr lang="en-US" sz="1200" b="1" dirty="0" err="1">
                <a:solidFill>
                  <a:schemeClr val="lt1"/>
                </a:solidFill>
                <a:latin typeface="Calibri"/>
                <a:ea typeface="Calibri"/>
                <a:cs typeface="Calibri"/>
                <a:sym typeface="Calibri"/>
              </a:rPr>
              <a:t>Maclaughlan</a:t>
            </a:r>
            <a:endParaRPr lang="en-US" sz="1200" b="1" dirty="0">
              <a:solidFill>
                <a:schemeClr val="lt1"/>
              </a:solidFill>
              <a:latin typeface="Calibri"/>
              <a:ea typeface="Calibri"/>
              <a:cs typeface="Calibri"/>
              <a:sym typeface="Calibri"/>
            </a:endParaRPr>
          </a:p>
        </p:txBody>
      </p:sp>
      <p:sp>
        <p:nvSpPr>
          <p:cNvPr id="14" name="Shape 196"/>
          <p:cNvSpPr/>
          <p:nvPr/>
        </p:nvSpPr>
        <p:spPr>
          <a:xfrm>
            <a:off x="7383751" y="5966703"/>
            <a:ext cx="5005728" cy="588560"/>
          </a:xfrm>
          <a:prstGeom prst="rect">
            <a:avLst/>
          </a:prstGeom>
          <a:noFill/>
          <a:ln>
            <a:noFill/>
          </a:ln>
        </p:spPr>
        <p:txBody>
          <a:bodyPr lIns="91425" tIns="45700" rIns="91425" bIns="45700" anchor="t" anchorCtr="0">
            <a:noAutofit/>
          </a:bodyPr>
          <a:lstStyle/>
          <a:p>
            <a:pPr>
              <a:buSzPct val="25000"/>
            </a:pPr>
            <a:r>
              <a:rPr lang="en-US" sz="1600" b="1" dirty="0">
                <a:solidFill>
                  <a:schemeClr val="dk1"/>
                </a:solidFill>
                <a:latin typeface="Calibri"/>
                <a:ea typeface="Calibri"/>
                <a:cs typeface="Calibri"/>
                <a:sym typeface="Calibri"/>
              </a:rPr>
              <a:t>Source</a:t>
            </a:r>
            <a:r>
              <a:rPr lang="en-US" sz="1600" dirty="0">
                <a:solidFill>
                  <a:schemeClr val="dk1"/>
                </a:solidFill>
                <a:latin typeface="Calibri"/>
                <a:ea typeface="Calibri"/>
                <a:cs typeface="Calibri"/>
                <a:sym typeface="Calibri"/>
              </a:rPr>
              <a:t>: </a:t>
            </a:r>
          </a:p>
          <a:p>
            <a:pPr>
              <a:buSzPct val="25000"/>
            </a:pPr>
            <a:r>
              <a:rPr lang="en-US" sz="1600" dirty="0">
                <a:solidFill>
                  <a:schemeClr val="dk1"/>
                </a:solidFill>
                <a:latin typeface="Calibri"/>
                <a:ea typeface="Calibri"/>
                <a:cs typeface="Calibri"/>
                <a:sym typeface="Calibri"/>
                <a:hlinkClick r:id="rId5"/>
              </a:rPr>
              <a:t>http://www.fao.org/docrep/011/i0670e/i0670e02.htm</a:t>
            </a:r>
            <a:r>
              <a:rPr lang="en-US" sz="1600" dirty="0">
                <a:solidFill>
                  <a:schemeClr val="dk1"/>
                </a:solidFill>
                <a:latin typeface="Calibri"/>
                <a:ea typeface="Calibri"/>
                <a:cs typeface="Calibri"/>
                <a:sym typeface="Calibri"/>
              </a:rPr>
              <a:t> </a:t>
            </a:r>
          </a:p>
        </p:txBody>
      </p:sp>
      <p:sp>
        <p:nvSpPr>
          <p:cNvPr id="4" name="Rectangle 3"/>
          <p:cNvSpPr/>
          <p:nvPr/>
        </p:nvSpPr>
        <p:spPr>
          <a:xfrm>
            <a:off x="5261798" y="3244334"/>
            <a:ext cx="1668405" cy="369332"/>
          </a:xfrm>
          <a:prstGeom prst="rect">
            <a:avLst/>
          </a:prstGeom>
        </p:spPr>
        <p:txBody>
          <a:bodyPr wrap="none">
            <a:spAutoFit/>
          </a:bodyPr>
          <a:lstStyle/>
          <a:p>
            <a:r>
              <a:rPr lang="en-US"/>
              <a:t>Timing matters!</a:t>
            </a:r>
          </a:p>
        </p:txBody>
      </p:sp>
    </p:spTree>
    <p:extLst>
      <p:ext uri="{BB962C8B-B14F-4D97-AF65-F5344CB8AC3E}">
        <p14:creationId xmlns:p14="http://schemas.microsoft.com/office/powerpoint/2010/main" val="29707264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2" y="1203310"/>
            <a:ext cx="6629398" cy="419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 dirty="0"/>
              <a:t>Fire </a:t>
            </a:r>
            <a:r>
              <a:rPr lang="en-US" dirty="0"/>
              <a:t>r</a:t>
            </a:r>
            <a:r>
              <a:rPr lang="en" dirty="0"/>
              <a:t>egime</a:t>
            </a:r>
            <a:r>
              <a:rPr lang="en-US" dirty="0"/>
              <a:t>s</a:t>
            </a:r>
          </a:p>
        </p:txBody>
      </p:sp>
      <p:sp>
        <p:nvSpPr>
          <p:cNvPr id="3" name="TextBox 2"/>
          <p:cNvSpPr txBox="1"/>
          <p:nvPr/>
        </p:nvSpPr>
        <p:spPr>
          <a:xfrm>
            <a:off x="2057400" y="5381378"/>
            <a:ext cx="8077200" cy="1441420"/>
          </a:xfrm>
          <a:prstGeom prst="rect">
            <a:avLst/>
          </a:prstGeom>
          <a:noFill/>
        </p:spPr>
        <p:txBody>
          <a:bodyPr wrap="square" rtlCol="0">
            <a:spAutoFit/>
          </a:bodyPr>
          <a:lstStyle/>
          <a:p>
            <a:pPr>
              <a:lnSpc>
                <a:spcPct val="110000"/>
              </a:lnSpc>
              <a:spcBef>
                <a:spcPts val="300"/>
              </a:spcBef>
              <a:spcAft>
                <a:spcPts val="300"/>
              </a:spcAft>
            </a:pPr>
            <a:r>
              <a:rPr lang="en-US" sz="2000" dirty="0"/>
              <a:t>In Southeast Asia fire risk is exacerbated by ENSO-related droughts. Droughts occur during El Niño conditions, and flooding during La Niña conditions Given that ENSO events may increase with climate change the region may become more fire prone. </a:t>
            </a:r>
          </a:p>
        </p:txBody>
      </p:sp>
    </p:spTree>
    <p:extLst>
      <p:ext uri="{BB962C8B-B14F-4D97-AF65-F5344CB8AC3E}">
        <p14:creationId xmlns:p14="http://schemas.microsoft.com/office/powerpoint/2010/main" val="32439372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30000"/>
                    </a14:imgEffect>
                  </a14:imgLayer>
                </a14:imgProps>
              </a:ext>
              <a:ext uri="{28A0092B-C50C-407E-A947-70E740481C1C}">
                <a14:useLocalDpi xmlns:a14="http://schemas.microsoft.com/office/drawing/2010/main" val="0"/>
              </a:ext>
            </a:extLst>
          </a:blip>
          <a:srcRect/>
          <a:stretch>
            <a:fillRect/>
          </a:stretch>
        </p:blipFill>
        <p:spPr bwMode="auto">
          <a:xfrm>
            <a:off x="1780594" y="130628"/>
            <a:ext cx="10082358" cy="6627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3000" dirty="0"/>
              <a:t>Ecological consequences of repeated fires</a:t>
            </a:r>
          </a:p>
        </p:txBody>
      </p:sp>
    </p:spTree>
    <p:extLst>
      <p:ext uri="{BB962C8B-B14F-4D97-AF65-F5344CB8AC3E}">
        <p14:creationId xmlns:p14="http://schemas.microsoft.com/office/powerpoint/2010/main" val="11875106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85750" y="1194301"/>
            <a:ext cx="11740025" cy="1072649"/>
          </a:xfrm>
        </p:spPr>
        <p:txBody>
          <a:bodyPr>
            <a:normAutofit/>
          </a:bodyPr>
          <a:lstStyle/>
          <a:p>
            <a:r>
              <a:rPr lang="en-US" sz="2400" dirty="0"/>
              <a:t>Why do the frequency and severity of droughts and floods increase with climate warming?</a:t>
            </a:r>
          </a:p>
          <a:p>
            <a:r>
              <a:rPr lang="en-US" sz="2400" dirty="0"/>
              <a:t>What is the significance of this for ecosystems?</a:t>
            </a:r>
          </a:p>
        </p:txBody>
      </p:sp>
      <p:sp>
        <p:nvSpPr>
          <p:cNvPr id="4" name="Title 3"/>
          <p:cNvSpPr>
            <a:spLocks noGrp="1"/>
          </p:cNvSpPr>
          <p:nvPr>
            <p:ph type="title"/>
          </p:nvPr>
        </p:nvSpPr>
        <p:spPr/>
        <p:txBody>
          <a:bodyPr>
            <a:normAutofit/>
          </a:bodyPr>
          <a:lstStyle/>
          <a:p>
            <a:r>
              <a:rPr lang="en" dirty="0"/>
              <a:t>Droughts and floods</a:t>
            </a:r>
            <a:endParaRPr lang="en-US" dirty="0"/>
          </a:p>
        </p:txBody>
      </p:sp>
      <p:pic>
        <p:nvPicPr>
          <p:cNvPr id="9" name="Shape 317"/>
          <p:cNvPicPr preferRelativeResize="0">
            <a:picLocks noChangeAspect="1"/>
          </p:cNvPicPr>
          <p:nvPr/>
        </p:nvPicPr>
        <p:blipFill>
          <a:blip r:embed="rId3"/>
          <a:stretch>
            <a:fillRect/>
          </a:stretch>
        </p:blipFill>
        <p:spPr>
          <a:xfrm>
            <a:off x="2542732" y="2343150"/>
            <a:ext cx="7086085" cy="4514850"/>
          </a:xfrm>
          <a:prstGeom prst="rect">
            <a:avLst/>
          </a:prstGeom>
        </p:spPr>
      </p:pic>
    </p:spTree>
    <p:extLst>
      <p:ext uri="{BB962C8B-B14F-4D97-AF65-F5344CB8AC3E}">
        <p14:creationId xmlns:p14="http://schemas.microsoft.com/office/powerpoint/2010/main" val="1895129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Droughts and floods</a:t>
            </a:r>
          </a:p>
        </p:txBody>
      </p:sp>
      <p:pic>
        <p:nvPicPr>
          <p:cNvPr id="4099" name="Picture 3"/>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52" r="-166"/>
          <a:stretch/>
        </p:blipFill>
        <p:spPr bwMode="auto">
          <a:xfrm>
            <a:off x="1309397" y="1205351"/>
            <a:ext cx="3578299"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http://www.ecologyasia.com/images-pqr/pandan-mangroves_8452.jpg"/>
          <p:cNvPicPr>
            <a:picLocks noChangeAspect="1" noChangeArrowheads="1"/>
          </p:cNvPicPr>
          <p:nvPr/>
        </p:nvPicPr>
        <p:blipFill rotWithShape="1">
          <a:blip r:embed="rId4">
            <a:extLst>
              <a:ext uri="{28A0092B-C50C-407E-A947-70E740481C1C}">
                <a14:useLocalDpi xmlns:a14="http://schemas.microsoft.com/office/drawing/2010/main" val="0"/>
              </a:ext>
            </a:extLst>
          </a:blip>
          <a:srcRect t="28928" b="1"/>
          <a:stretch/>
        </p:blipFill>
        <p:spPr bwMode="auto">
          <a:xfrm>
            <a:off x="7155789" y="1205351"/>
            <a:ext cx="3611738" cy="23709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74993" y="3893238"/>
            <a:ext cx="3712703" cy="2795637"/>
          </a:xfrm>
          <a:prstGeom prst="rect">
            <a:avLst/>
          </a:prstGeom>
          <a:noFill/>
        </p:spPr>
        <p:txBody>
          <a:bodyPr wrap="square" rtlCol="0">
            <a:spAutoFit/>
          </a:bodyPr>
          <a:lstStyle/>
          <a:p>
            <a:pPr>
              <a:lnSpc>
                <a:spcPct val="110000"/>
              </a:lnSpc>
              <a:spcBef>
                <a:spcPts val="300"/>
              </a:spcBef>
              <a:spcAft>
                <a:spcPts val="300"/>
              </a:spcAft>
            </a:pPr>
            <a:r>
              <a:rPr lang="en-US" sz="2000" dirty="0"/>
              <a:t>The primary immediate response of trees to </a:t>
            </a:r>
            <a:r>
              <a:rPr lang="en-US" sz="2000" b="1" dirty="0"/>
              <a:t>drought</a:t>
            </a:r>
            <a:r>
              <a:rPr lang="en-US" sz="2000" dirty="0"/>
              <a:t> is to reduce NPP and water use, which are both driven by reduced soil moisture and </a:t>
            </a:r>
            <a:r>
              <a:rPr lang="en-US" sz="2000" dirty="0" err="1"/>
              <a:t>stomatal</a:t>
            </a:r>
            <a:r>
              <a:rPr lang="en-US" sz="2000" dirty="0"/>
              <a:t> conductance. Extended severe drought conditions lead to tree mortality.  </a:t>
            </a:r>
            <a:endParaRPr lang="en-US" dirty="0"/>
          </a:p>
        </p:txBody>
      </p:sp>
      <p:sp>
        <p:nvSpPr>
          <p:cNvPr id="9" name="TextBox 8"/>
          <p:cNvSpPr txBox="1"/>
          <p:nvPr/>
        </p:nvSpPr>
        <p:spPr>
          <a:xfrm>
            <a:off x="7141398" y="3949221"/>
            <a:ext cx="3758671" cy="2795637"/>
          </a:xfrm>
          <a:prstGeom prst="rect">
            <a:avLst/>
          </a:prstGeom>
          <a:noFill/>
        </p:spPr>
        <p:txBody>
          <a:bodyPr wrap="square" rtlCol="0">
            <a:spAutoFit/>
          </a:bodyPr>
          <a:lstStyle/>
          <a:p>
            <a:pPr>
              <a:lnSpc>
                <a:spcPct val="110000"/>
              </a:lnSpc>
              <a:spcBef>
                <a:spcPts val="300"/>
              </a:spcBef>
              <a:spcAft>
                <a:spcPts val="300"/>
              </a:spcAft>
            </a:pPr>
            <a:r>
              <a:rPr lang="en-US" sz="2000" dirty="0"/>
              <a:t>Prolonged </a:t>
            </a:r>
            <a:r>
              <a:rPr lang="en-US" sz="2000" b="1" dirty="0"/>
              <a:t>flooding</a:t>
            </a:r>
            <a:r>
              <a:rPr lang="en-US" sz="2000" dirty="0"/>
              <a:t> leads to plant death even for species adapted to inundation. Mangroves and tidal wetlands are threatened by sea level rise and increased flooding and landward migration is constrained by human infrastructure and activities. </a:t>
            </a:r>
            <a:endParaRPr lang="en-US" dirty="0"/>
          </a:p>
        </p:txBody>
      </p:sp>
    </p:spTree>
    <p:extLst>
      <p:ext uri="{BB962C8B-B14F-4D97-AF65-F5344CB8AC3E}">
        <p14:creationId xmlns:p14="http://schemas.microsoft.com/office/powerpoint/2010/main" val="3920313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1"/>
          </p:nvPr>
        </p:nvSpPr>
        <p:spPr/>
        <p:txBody>
          <a:bodyPr>
            <a:noAutofit/>
          </a:bodyPr>
          <a:lstStyle/>
          <a:p>
            <a:r>
              <a:rPr lang="en-US" sz="2500" dirty="0">
                <a:solidFill>
                  <a:schemeClr val="accent1">
                    <a:lumMod val="50000"/>
                  </a:schemeClr>
                </a:solidFill>
              </a:rPr>
              <a:t>Infrequent and intense precipitation</a:t>
            </a:r>
          </a:p>
        </p:txBody>
      </p:sp>
      <p:sp>
        <p:nvSpPr>
          <p:cNvPr id="13" name="Content Placeholder 12"/>
          <p:cNvSpPr>
            <a:spLocks noGrp="1"/>
          </p:cNvSpPr>
          <p:nvPr>
            <p:ph sz="half" idx="2"/>
          </p:nvPr>
        </p:nvSpPr>
        <p:spPr/>
        <p:txBody>
          <a:bodyPr>
            <a:normAutofit/>
          </a:bodyPr>
          <a:lstStyle/>
          <a:p>
            <a:r>
              <a:rPr lang="en-US" sz="2200" dirty="0"/>
              <a:t>leads to upper soil saturation which favors runoff over infiltration </a:t>
            </a:r>
          </a:p>
          <a:p>
            <a:r>
              <a:rPr lang="en-US" sz="2200" dirty="0"/>
              <a:t>leads to greater overland flow and runoff to rivers which can cause flooding. </a:t>
            </a:r>
          </a:p>
          <a:p>
            <a:r>
              <a:rPr lang="en-US" sz="2200" dirty="0"/>
              <a:t>lower canopy interception</a:t>
            </a:r>
          </a:p>
          <a:p>
            <a:r>
              <a:rPr lang="en-US" sz="2200" dirty="0"/>
              <a:t>greater soil erosion and nutrient loss</a:t>
            </a:r>
          </a:p>
          <a:p>
            <a:endParaRPr lang="en-US" dirty="0"/>
          </a:p>
        </p:txBody>
      </p:sp>
      <p:sp>
        <p:nvSpPr>
          <p:cNvPr id="14" name="Text Placeholder 13"/>
          <p:cNvSpPr>
            <a:spLocks noGrp="1"/>
          </p:cNvSpPr>
          <p:nvPr>
            <p:ph type="body" sz="quarter" idx="3"/>
          </p:nvPr>
        </p:nvSpPr>
        <p:spPr/>
        <p:txBody>
          <a:bodyPr>
            <a:noAutofit/>
          </a:bodyPr>
          <a:lstStyle/>
          <a:p>
            <a:r>
              <a:rPr lang="en-US" sz="2500" dirty="0">
                <a:solidFill>
                  <a:schemeClr val="accent1">
                    <a:lumMod val="50000"/>
                  </a:schemeClr>
                </a:solidFill>
              </a:rPr>
              <a:t>Frequent and light precipitation</a:t>
            </a:r>
          </a:p>
        </p:txBody>
      </p:sp>
      <p:sp>
        <p:nvSpPr>
          <p:cNvPr id="15" name="Content Placeholder 14"/>
          <p:cNvSpPr>
            <a:spLocks noGrp="1"/>
          </p:cNvSpPr>
          <p:nvPr>
            <p:ph sz="quarter" idx="4"/>
          </p:nvPr>
        </p:nvSpPr>
        <p:spPr/>
        <p:txBody>
          <a:bodyPr/>
          <a:lstStyle/>
          <a:p>
            <a:r>
              <a:rPr lang="en-US" sz="2200" dirty="0"/>
              <a:t>favors infiltration over runoff</a:t>
            </a:r>
          </a:p>
          <a:p>
            <a:r>
              <a:rPr lang="en-US" sz="2200" dirty="0"/>
              <a:t>leads to greater infiltration decreasing the risk of flooding</a:t>
            </a:r>
          </a:p>
          <a:p>
            <a:r>
              <a:rPr lang="en-US" sz="2200" dirty="0"/>
              <a:t>higher canopy interception</a:t>
            </a:r>
          </a:p>
          <a:p>
            <a:r>
              <a:rPr lang="en-US" sz="2200" dirty="0"/>
              <a:t>less soil erosion and nutrient loss</a:t>
            </a:r>
          </a:p>
          <a:p>
            <a:endParaRPr lang="en-US" dirty="0"/>
          </a:p>
        </p:txBody>
      </p:sp>
      <p:sp>
        <p:nvSpPr>
          <p:cNvPr id="2" name="Title 1"/>
          <p:cNvSpPr>
            <a:spLocks noGrp="1"/>
          </p:cNvSpPr>
          <p:nvPr>
            <p:ph type="title"/>
          </p:nvPr>
        </p:nvSpPr>
        <p:spPr/>
        <p:txBody>
          <a:bodyPr/>
          <a:lstStyle/>
          <a:p>
            <a:r>
              <a:rPr lang="en-US" dirty="0"/>
              <a:t>Droughts and floods</a:t>
            </a:r>
          </a:p>
        </p:txBody>
      </p:sp>
    </p:spTree>
    <p:extLst>
      <p:ext uri="{BB962C8B-B14F-4D97-AF65-F5344CB8AC3E}">
        <p14:creationId xmlns:p14="http://schemas.microsoft.com/office/powerpoint/2010/main" val="2507711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buClr>
                <a:schemeClr val="dk1"/>
              </a:buClr>
              <a:buSzPct val="100000"/>
            </a:pPr>
            <a:r>
              <a:rPr lang="en-US" sz="2400" dirty="0">
                <a:solidFill>
                  <a:schemeClr val="dk1"/>
                </a:solidFill>
                <a:ea typeface="Calibri"/>
                <a:cs typeface="Calibri"/>
                <a:sym typeface="Calibri"/>
              </a:rPr>
              <a:t>Habitat fragmentation / loss</a:t>
            </a:r>
          </a:p>
          <a:p>
            <a:pPr lvl="0">
              <a:buClr>
                <a:schemeClr val="dk1"/>
              </a:buClr>
              <a:buSzPct val="100000"/>
            </a:pPr>
            <a:r>
              <a:rPr lang="en-US" sz="2400" dirty="0">
                <a:solidFill>
                  <a:schemeClr val="dk1"/>
                </a:solidFill>
                <a:ea typeface="Calibri"/>
                <a:cs typeface="Calibri"/>
                <a:sym typeface="Calibri"/>
              </a:rPr>
              <a:t>Unsustainable extraction</a:t>
            </a:r>
          </a:p>
          <a:p>
            <a:pPr lvl="0">
              <a:buClr>
                <a:schemeClr val="dk1"/>
              </a:buClr>
              <a:buSzPct val="100000"/>
            </a:pPr>
            <a:r>
              <a:rPr lang="en-US" sz="2400" dirty="0">
                <a:solidFill>
                  <a:schemeClr val="dk1"/>
                </a:solidFill>
                <a:ea typeface="Calibri"/>
                <a:cs typeface="Calibri"/>
                <a:sym typeface="Calibri"/>
              </a:rPr>
              <a:t>Loss of key wildlife species</a:t>
            </a:r>
          </a:p>
          <a:p>
            <a:pPr lvl="0">
              <a:buClr>
                <a:schemeClr val="dk1"/>
              </a:buClr>
              <a:buSzPct val="100000"/>
            </a:pPr>
            <a:r>
              <a:rPr lang="en-US" sz="2400" dirty="0">
                <a:solidFill>
                  <a:schemeClr val="dk1"/>
                </a:solidFill>
                <a:ea typeface="Calibri"/>
                <a:cs typeface="Calibri"/>
                <a:sym typeface="Calibri"/>
              </a:rPr>
              <a:t>Invasive species</a:t>
            </a:r>
          </a:p>
          <a:p>
            <a:pPr lvl="0">
              <a:buClr>
                <a:schemeClr val="dk1"/>
              </a:buClr>
              <a:buSzPct val="100000"/>
            </a:pPr>
            <a:r>
              <a:rPr lang="en-US" sz="2400" dirty="0">
                <a:solidFill>
                  <a:schemeClr val="dk1"/>
                </a:solidFill>
                <a:ea typeface="Calibri"/>
                <a:cs typeface="Calibri"/>
                <a:sym typeface="Calibri"/>
              </a:rPr>
              <a:t>Air and water pollution</a:t>
            </a:r>
          </a:p>
          <a:p>
            <a:pPr marL="0" indent="0">
              <a:spcBef>
                <a:spcPts val="1200"/>
              </a:spcBef>
              <a:spcAft>
                <a:spcPts val="1200"/>
              </a:spcAft>
              <a:buNone/>
            </a:pPr>
            <a:endParaRPr lang="en-US" dirty="0"/>
          </a:p>
        </p:txBody>
      </p:sp>
      <p:sp>
        <p:nvSpPr>
          <p:cNvPr id="8" name="Title 7"/>
          <p:cNvSpPr>
            <a:spLocks noGrp="1"/>
          </p:cNvSpPr>
          <p:nvPr>
            <p:ph type="title"/>
          </p:nvPr>
        </p:nvSpPr>
        <p:spPr/>
        <p:txBody>
          <a:bodyPr>
            <a:normAutofit fontScale="90000"/>
          </a:bodyPr>
          <a:lstStyle/>
          <a:p>
            <a:r>
              <a:rPr lang="en-US" dirty="0"/>
              <a:t>Non-climate pressures amplified by climate change:</a:t>
            </a:r>
          </a:p>
        </p:txBody>
      </p:sp>
      <p:pic>
        <p:nvPicPr>
          <p:cNvPr id="7" name="Shape 142"/>
          <p:cNvPicPr preferRelativeResize="0">
            <a:picLocks noChangeAspect="1"/>
          </p:cNvPicPr>
          <p:nvPr/>
        </p:nvPicPr>
        <p:blipFill rotWithShape="1">
          <a:blip r:embed="rId3"/>
          <a:srcRect t="-6481" b="-1"/>
          <a:stretch/>
        </p:blipFill>
        <p:spPr>
          <a:xfrm>
            <a:off x="7070832" y="1417320"/>
            <a:ext cx="3139968" cy="4757410"/>
          </a:xfrm>
          <a:prstGeom prst="rect">
            <a:avLst/>
          </a:prstGeom>
        </p:spPr>
      </p:pic>
    </p:spTree>
    <p:extLst>
      <p:ext uri="{BB962C8B-B14F-4D97-AF65-F5344CB8AC3E}">
        <p14:creationId xmlns:p14="http://schemas.microsoft.com/office/powerpoint/2010/main" val="22872581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169"/>
          <p:cNvPicPr preferRelativeResize="0">
            <a:picLocks noChangeAspect="1"/>
          </p:cNvPicPr>
          <p:nvPr/>
        </p:nvPicPr>
        <p:blipFill>
          <a:blip r:embed="rId3"/>
          <a:stretch>
            <a:fillRect/>
          </a:stretch>
        </p:blipFill>
        <p:spPr>
          <a:xfrm>
            <a:off x="1642188" y="95149"/>
            <a:ext cx="10111459" cy="6698840"/>
          </a:xfrm>
          <a:prstGeom prst="rect">
            <a:avLst/>
          </a:prstGeom>
        </p:spPr>
      </p:pic>
      <p:sp>
        <p:nvSpPr>
          <p:cNvPr id="8" name="Title 7"/>
          <p:cNvSpPr>
            <a:spLocks noGrp="1"/>
          </p:cNvSpPr>
          <p:nvPr>
            <p:ph type="title"/>
          </p:nvPr>
        </p:nvSpPr>
        <p:spPr/>
        <p:txBody>
          <a:bodyPr>
            <a:normAutofit/>
          </a:bodyPr>
          <a:lstStyle/>
          <a:p>
            <a:r>
              <a:rPr lang="en-US" dirty="0"/>
              <a:t>Species respond individually to climate change</a:t>
            </a:r>
          </a:p>
        </p:txBody>
      </p:sp>
    </p:spTree>
    <p:extLst>
      <p:ext uri="{BB962C8B-B14F-4D97-AF65-F5344CB8AC3E}">
        <p14:creationId xmlns:p14="http://schemas.microsoft.com/office/powerpoint/2010/main" val="1941261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pPr marL="0" indent="0">
              <a:buNone/>
            </a:pPr>
            <a:r>
              <a:rPr lang="en-US" dirty="0"/>
              <a:t>Ecosystem: </a:t>
            </a:r>
          </a:p>
          <a:p>
            <a:pPr marL="0" indent="0">
              <a:buNone/>
            </a:pPr>
            <a:r>
              <a:rPr lang="en-US" dirty="0"/>
              <a:t>An interdependent association of living plants and animals and their physical environment</a:t>
            </a:r>
          </a:p>
          <a:p>
            <a:endParaRPr lang="en-US" dirty="0"/>
          </a:p>
        </p:txBody>
      </p:sp>
      <p:sp>
        <p:nvSpPr>
          <p:cNvPr id="4" name="Content Placeholder 3"/>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rPr lang="en-US" dirty="0"/>
              <a:t>What is an ecosystem?</a:t>
            </a:r>
          </a:p>
        </p:txBody>
      </p:sp>
      <p:pic>
        <p:nvPicPr>
          <p:cNvPr id="7" name="Picture 5" descr="FG16_0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3988" y="1103118"/>
            <a:ext cx="5436705" cy="575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5304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826" y="1603512"/>
            <a:ext cx="4427151" cy="2330535"/>
          </a:xfrm>
        </p:spPr>
        <p:txBody>
          <a:bodyPr>
            <a:normAutofit/>
          </a:bodyPr>
          <a:lstStyle/>
          <a:p>
            <a:r>
              <a:rPr lang="en-US" sz="2200" dirty="0"/>
              <a:t>Species react in different ways and at different rates to changing conditions</a:t>
            </a:r>
          </a:p>
          <a:p>
            <a:r>
              <a:rPr lang="en-US" sz="2200" dirty="0"/>
              <a:t>This results in changes in community structure</a:t>
            </a:r>
          </a:p>
        </p:txBody>
      </p:sp>
      <p:sp>
        <p:nvSpPr>
          <p:cNvPr id="2" name="Title 1"/>
          <p:cNvSpPr>
            <a:spLocks noGrp="1"/>
          </p:cNvSpPr>
          <p:nvPr>
            <p:ph type="title"/>
          </p:nvPr>
        </p:nvSpPr>
        <p:spPr/>
        <p:txBody>
          <a:bodyPr>
            <a:normAutofit/>
          </a:bodyPr>
          <a:lstStyle/>
          <a:p>
            <a:r>
              <a:rPr lang="en-US" sz="3300" dirty="0"/>
              <a:t>Community-level impacts</a:t>
            </a:r>
          </a:p>
        </p:txBody>
      </p:sp>
      <p:pic>
        <p:nvPicPr>
          <p:cNvPr id="12" name="Shape 236"/>
          <p:cNvPicPr preferRelativeResize="0">
            <a:picLocks noChangeAspect="1"/>
          </p:cNvPicPr>
          <p:nvPr/>
        </p:nvPicPr>
        <p:blipFill>
          <a:blip r:embed="rId3"/>
          <a:stretch>
            <a:fillRect/>
          </a:stretch>
        </p:blipFill>
        <p:spPr>
          <a:xfrm>
            <a:off x="5395669" y="1506445"/>
            <a:ext cx="3125952" cy="4688927"/>
          </a:xfrm>
          <a:prstGeom prst="rect">
            <a:avLst/>
          </a:prstGeom>
        </p:spPr>
      </p:pic>
      <p:sp>
        <p:nvSpPr>
          <p:cNvPr id="13" name="Shape 238"/>
          <p:cNvSpPr/>
          <p:nvPr/>
        </p:nvSpPr>
        <p:spPr>
          <a:xfrm>
            <a:off x="9026313" y="1603512"/>
            <a:ext cx="2986697" cy="2707727"/>
          </a:xfrm>
          <a:prstGeom prst="rect">
            <a:avLst/>
          </a:prstGeom>
          <a:noFill/>
          <a:ln>
            <a:noFill/>
          </a:ln>
        </p:spPr>
        <p:txBody>
          <a:bodyPr lIns="91425" tIns="45700" rIns="91425" bIns="45700" anchor="t" anchorCtr="0">
            <a:noAutofit/>
          </a:bodyPr>
          <a:lstStyle/>
          <a:p>
            <a:pPr>
              <a:lnSpc>
                <a:spcPct val="110000"/>
              </a:lnSpc>
              <a:spcBef>
                <a:spcPts val="300"/>
              </a:spcBef>
              <a:spcAft>
                <a:spcPts val="300"/>
              </a:spcAft>
              <a:buSzPct val="25000"/>
            </a:pPr>
            <a:r>
              <a:rPr lang="en-US" sz="2000" kern="0" dirty="0">
                <a:solidFill>
                  <a:srgbClr val="003399"/>
                </a:solidFill>
                <a:latin typeface="Calibri"/>
                <a:ea typeface="Calibri"/>
                <a:cs typeface="Calibri"/>
                <a:sym typeface="Calibri"/>
                <a:rtl val="0"/>
              </a:rPr>
              <a:t>Shifts in mast flowering &amp; fruiting events, and increased growth and abundance of lianas are causing community scale shifts in forest composition</a:t>
            </a:r>
          </a:p>
        </p:txBody>
      </p:sp>
    </p:spTree>
    <p:extLst>
      <p:ext uri="{BB962C8B-B14F-4D97-AF65-F5344CB8AC3E}">
        <p14:creationId xmlns:p14="http://schemas.microsoft.com/office/powerpoint/2010/main" val="21270465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p:cNvPicPr>
          <p:nvPr/>
        </p:nvPicPr>
        <p:blipFill rotWithShape="1">
          <a:blip r:embed="rId3">
            <a:extLst>
              <a:ext uri="{28A0092B-C50C-407E-A947-70E740481C1C}">
                <a14:useLocalDpi xmlns:a14="http://schemas.microsoft.com/office/drawing/2010/main" val="0"/>
              </a:ext>
            </a:extLst>
          </a:blip>
          <a:srcRect t="1059" r="27478" b="608"/>
          <a:stretch/>
        </p:blipFill>
        <p:spPr bwMode="auto">
          <a:xfrm>
            <a:off x="7524750" y="1421146"/>
            <a:ext cx="2684926" cy="240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p:txBody>
          <a:bodyPr>
            <a:normAutofit fontScale="90000"/>
          </a:bodyPr>
          <a:lstStyle/>
          <a:p>
            <a:r>
              <a:rPr lang="en-US" dirty="0"/>
              <a:t>Mekong Region: Shift Toward Deciduous Forest Ecosystems </a:t>
            </a:r>
          </a:p>
        </p:txBody>
      </p:sp>
      <p:sp>
        <p:nvSpPr>
          <p:cNvPr id="3" name="Content Placeholder 2"/>
          <p:cNvSpPr>
            <a:spLocks noGrp="1"/>
          </p:cNvSpPr>
          <p:nvPr>
            <p:ph idx="4294967295"/>
          </p:nvPr>
        </p:nvSpPr>
        <p:spPr>
          <a:xfrm>
            <a:off x="971550" y="4169464"/>
            <a:ext cx="10280650" cy="2298700"/>
          </a:xfrm>
        </p:spPr>
        <p:txBody>
          <a:bodyPr>
            <a:noAutofit/>
          </a:bodyPr>
          <a:lstStyle/>
          <a:p>
            <a:pPr marL="0" indent="0">
              <a:lnSpc>
                <a:spcPct val="130000"/>
              </a:lnSpc>
              <a:buNone/>
            </a:pPr>
            <a:r>
              <a:rPr lang="en-US" sz="2000" b="1" kern="0" dirty="0">
                <a:latin typeface="Calibri"/>
                <a:cs typeface="Calibri"/>
                <a:sym typeface="Arial"/>
                <a:rtl val="0"/>
              </a:rPr>
              <a:t>Reduction of forested areas and displacement of evergreen by deciduous forest types</a:t>
            </a:r>
          </a:p>
          <a:p>
            <a:pPr>
              <a:lnSpc>
                <a:spcPct val="130000"/>
              </a:lnSpc>
            </a:pPr>
            <a:r>
              <a:rPr lang="en-US" sz="2000" kern="0" dirty="0">
                <a:latin typeface="Calibri"/>
                <a:cs typeface="Calibri"/>
                <a:sym typeface="Arial"/>
                <a:rtl val="0"/>
              </a:rPr>
              <a:t>Subtropical moist forests projected decline from 48% of total forest area to 12% (2100)</a:t>
            </a:r>
          </a:p>
          <a:p>
            <a:pPr>
              <a:lnSpc>
                <a:spcPct val="130000"/>
              </a:lnSpc>
            </a:pPr>
            <a:r>
              <a:rPr lang="en-US" sz="2000" kern="0" dirty="0">
                <a:latin typeface="Calibri"/>
                <a:cs typeface="Calibri"/>
                <a:sym typeface="Arial"/>
                <a:rtl val="0"/>
              </a:rPr>
              <a:t>Semi-deciduous broad leaf forest is projected to decrease by 41% in 2020, and by 69% in 2100</a:t>
            </a:r>
          </a:p>
          <a:p>
            <a:pPr>
              <a:lnSpc>
                <a:spcPct val="130000"/>
              </a:lnSpc>
            </a:pPr>
            <a:r>
              <a:rPr lang="en-US" sz="2000" kern="0" dirty="0">
                <a:latin typeface="Calibri"/>
                <a:cs typeface="Calibri"/>
                <a:sym typeface="Arial"/>
                <a:rtl val="0"/>
              </a:rPr>
              <a:t>Effects of invasive species &amp; pests.</a:t>
            </a:r>
            <a:endParaRPr lang="en-US" sz="2000" b="1" kern="0" dirty="0">
              <a:latin typeface="Calibri"/>
              <a:cs typeface="Calibri"/>
              <a:sym typeface="Arial"/>
              <a:rtl val="0"/>
            </a:endParaRPr>
          </a:p>
          <a:p>
            <a:pPr>
              <a:lnSpc>
                <a:spcPct val="130000"/>
              </a:lnSpc>
            </a:pPr>
            <a:endParaRPr lang="en-GB" sz="2000" b="1" kern="0" dirty="0">
              <a:latin typeface="Calibri"/>
              <a:cs typeface="Calibri"/>
              <a:sym typeface="Arial"/>
              <a:rtl val="0"/>
            </a:endParaRPr>
          </a:p>
          <a:p>
            <a:pPr>
              <a:lnSpc>
                <a:spcPct val="130000"/>
              </a:lnSpc>
            </a:pPr>
            <a:endParaRPr lang="en-US" sz="2000" dirty="0">
              <a:latin typeface="Calibri"/>
              <a:cs typeface="Calibri"/>
            </a:endParaRPr>
          </a:p>
        </p:txBody>
      </p:sp>
      <p:pic>
        <p:nvPicPr>
          <p:cNvPr id="7" name="Picture 14" descr="colorforest"/>
          <p:cNvPicPr>
            <a:picLocks noChangeAspect="1" noChangeArrowheads="1"/>
          </p:cNvPicPr>
          <p:nvPr/>
        </p:nvPicPr>
        <p:blipFill rotWithShape="1">
          <a:blip r:embed="rId4">
            <a:extLst>
              <a:ext uri="{28A0092B-C50C-407E-A947-70E740481C1C}">
                <a14:useLocalDpi xmlns:a14="http://schemas.microsoft.com/office/drawing/2010/main" val="0"/>
              </a:ext>
            </a:extLst>
          </a:blip>
          <a:srcRect b="634"/>
          <a:stretch/>
        </p:blipFill>
        <p:spPr bwMode="auto">
          <a:xfrm>
            <a:off x="3402013" y="1421146"/>
            <a:ext cx="1522413" cy="240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forest2"/>
          <p:cNvPicPr>
            <a:picLocks noChangeAspect="1" noChangeArrowheads="1"/>
          </p:cNvPicPr>
          <p:nvPr/>
        </p:nvPicPr>
        <p:blipFill rotWithShape="1">
          <a:blip r:embed="rId5">
            <a:extLst>
              <a:ext uri="{28A0092B-C50C-407E-A947-70E740481C1C}">
                <a14:useLocalDpi xmlns:a14="http://schemas.microsoft.com/office/drawing/2010/main" val="0"/>
              </a:ext>
            </a:extLst>
          </a:blip>
          <a:srcRect t="630" b="630"/>
          <a:stretch/>
        </p:blipFill>
        <p:spPr bwMode="auto">
          <a:xfrm>
            <a:off x="1981201" y="1423790"/>
            <a:ext cx="1419225" cy="240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p:cNvPicPr>
          <p:nvPr/>
        </p:nvPicPr>
        <p:blipFill rotWithShape="1">
          <a:blip r:embed="rId6">
            <a:extLst>
              <a:ext uri="{28A0092B-C50C-407E-A947-70E740481C1C}">
                <a14:useLocalDpi xmlns:a14="http://schemas.microsoft.com/office/drawing/2010/main" val="0"/>
              </a:ext>
            </a:extLst>
          </a:blip>
          <a:srcRect l="706" t="1321" r="706" b="389"/>
          <a:stretch/>
        </p:blipFill>
        <p:spPr bwMode="auto">
          <a:xfrm>
            <a:off x="4921250" y="1423790"/>
            <a:ext cx="2660650" cy="240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8030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Community-level impacts</a:t>
            </a:r>
          </a:p>
        </p:txBody>
      </p:sp>
      <p:sp>
        <p:nvSpPr>
          <p:cNvPr id="25" name="Rectangle 24"/>
          <p:cNvSpPr/>
          <p:nvPr/>
        </p:nvSpPr>
        <p:spPr>
          <a:xfrm>
            <a:off x="2125541" y="1288703"/>
            <a:ext cx="8376656" cy="430887"/>
          </a:xfrm>
          <a:prstGeom prst="rect">
            <a:avLst/>
          </a:prstGeom>
          <a:solidFill>
            <a:schemeClr val="bg1"/>
          </a:solidFill>
        </p:spPr>
        <p:txBody>
          <a:bodyPr wrap="square" anchor="t">
            <a:spAutoFit/>
          </a:bodyPr>
          <a:lstStyle/>
          <a:p>
            <a:pPr lvl="0">
              <a:buSzPct val="25000"/>
            </a:pPr>
            <a:r>
              <a:rPr lang="en-US" sz="2200" kern="0" dirty="0">
                <a:solidFill>
                  <a:srgbClr val="000000"/>
                </a:solidFill>
                <a:ea typeface="Calibri"/>
                <a:cs typeface="Calibri"/>
                <a:sym typeface="Calibri"/>
                <a:rtl val="0"/>
              </a:rPr>
              <a:t>Faster drying of seasonal wetlands may impact entire food webs</a:t>
            </a:r>
          </a:p>
        </p:txBody>
      </p:sp>
      <p:pic>
        <p:nvPicPr>
          <p:cNvPr id="6146" name="Picture 2" descr="http://gdb.voanews.com/320C67AA-7AD8-4908-B4EB-1DD43140249B_mw1024_n_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4392491" y="5005020"/>
            <a:ext cx="2011106" cy="13708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upload.wikimedia.org/wikipedia/commons/b/b7/White-tailed_de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904"/>
          <a:stretch/>
        </p:blipFill>
        <p:spPr bwMode="auto">
          <a:xfrm>
            <a:off x="6402266" y="5009124"/>
            <a:ext cx="1975104" cy="136676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mongabay-images.s3.amazonaws.com/13/0318wetland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143" b="3431"/>
          <a:stretch/>
        </p:blipFill>
        <p:spPr bwMode="auto">
          <a:xfrm>
            <a:off x="2128603" y="4985971"/>
            <a:ext cx="2263888" cy="139102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davidlongstreath.com/users/DavidLongstreath15077/images/DavidLongstreath15077179154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33"/>
          <a:stretch/>
        </p:blipFill>
        <p:spPr bwMode="auto">
          <a:xfrm>
            <a:off x="2125541" y="3461970"/>
            <a:ext cx="226695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awsassets.panda.org/img/forest_df_in_raining_season_skz_phaivieng_vongkhamheng_42263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5541" y="1952829"/>
            <a:ext cx="2304288" cy="153619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globalwildlife.org/images/uploads/projects/Melaleuca_blackwater.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774" r="32824"/>
          <a:stretch/>
        </p:blipFill>
        <p:spPr bwMode="auto">
          <a:xfrm rot="5400000">
            <a:off x="5735661" y="615080"/>
            <a:ext cx="3053765" cy="572926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G_4357.jpg"/>
          <p:cNvPicPr>
            <a:picLocks noChangeAspect="1" noChangeArrowheads="1"/>
          </p:cNvPicPr>
          <p:nvPr/>
        </p:nvPicPr>
        <p:blipFill rotWithShape="1">
          <a:blip r:embed="rId9">
            <a:extLst>
              <a:ext uri="{28A0092B-C50C-407E-A947-70E740481C1C}">
                <a14:useLocalDpi xmlns:a14="http://schemas.microsoft.com/office/drawing/2010/main" val="0"/>
              </a:ext>
            </a:extLst>
          </a:blip>
          <a:srcRect r="4687"/>
          <a:stretch/>
        </p:blipFill>
        <p:spPr bwMode="auto">
          <a:xfrm>
            <a:off x="8373941" y="5005020"/>
            <a:ext cx="1743074"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5123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ape 281"/>
          <p:cNvPicPr preferRelativeResize="0">
            <a:picLocks noChangeAspect="1"/>
          </p:cNvPicPr>
          <p:nvPr/>
        </p:nvPicPr>
        <p:blipFill>
          <a:blip r:embed="rId3"/>
          <a:stretch>
            <a:fillRect/>
          </a:stretch>
        </p:blipFill>
        <p:spPr>
          <a:xfrm>
            <a:off x="571077" y="1846965"/>
            <a:ext cx="10486783" cy="4814566"/>
          </a:xfrm>
          <a:prstGeom prst="rect">
            <a:avLst/>
          </a:prstGeom>
        </p:spPr>
      </p:pic>
      <p:sp>
        <p:nvSpPr>
          <p:cNvPr id="2" name="Title 1"/>
          <p:cNvSpPr>
            <a:spLocks noGrp="1"/>
          </p:cNvSpPr>
          <p:nvPr>
            <p:ph type="title"/>
          </p:nvPr>
        </p:nvSpPr>
        <p:spPr/>
        <p:txBody>
          <a:bodyPr/>
          <a:lstStyle/>
          <a:p>
            <a:r>
              <a:rPr lang="en-US" dirty="0"/>
              <a:t>Landscape- to biome-level impacts</a:t>
            </a:r>
          </a:p>
        </p:txBody>
      </p:sp>
      <p:sp>
        <p:nvSpPr>
          <p:cNvPr id="7" name="Shape 282"/>
          <p:cNvSpPr txBox="1">
            <a:spLocks noGrp="1"/>
          </p:cNvSpPr>
          <p:nvPr>
            <p:ph idx="4294967295"/>
          </p:nvPr>
        </p:nvSpPr>
        <p:spPr>
          <a:xfrm>
            <a:off x="-342845" y="1080001"/>
            <a:ext cx="4748213" cy="1220788"/>
          </a:xfrm>
          <a:prstGeom prst="rect">
            <a:avLst/>
          </a:prstGeom>
          <a:noFill/>
          <a:ln>
            <a:noFill/>
          </a:ln>
        </p:spPr>
        <p:txBody>
          <a:bodyPr vert="horz" lIns="91425" tIns="45700" rIns="91425" bIns="45700" rtlCol="0" anchor="t" anchorCtr="0">
            <a:noAutofit/>
          </a:bodyPr>
          <a:lstStyle/>
          <a:p>
            <a:pPr marL="0" indent="0" algn="ctr">
              <a:buSzPct val="25000"/>
              <a:buNone/>
            </a:pPr>
            <a:r>
              <a:rPr lang="en-US" sz="2400" kern="0" dirty="0">
                <a:solidFill>
                  <a:srgbClr val="000000"/>
                </a:solidFill>
                <a:latin typeface="Calibri"/>
                <a:ea typeface="Calibri"/>
                <a:cs typeface="Calibri"/>
                <a:sym typeface="Calibri"/>
                <a:rtl val="0"/>
              </a:rPr>
              <a:t>Severe, repeated droughts threatening Amazon forest</a:t>
            </a:r>
          </a:p>
        </p:txBody>
      </p:sp>
    </p:spTree>
    <p:extLst>
      <p:ext uri="{BB962C8B-B14F-4D97-AF65-F5344CB8AC3E}">
        <p14:creationId xmlns:p14="http://schemas.microsoft.com/office/powerpoint/2010/main" val="22009326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 y="1362075"/>
            <a:ext cx="11304104" cy="4982817"/>
          </a:xfrm>
        </p:spPr>
        <p:txBody>
          <a:bodyPr vert="horz" lIns="91440" tIns="45720" rIns="91440" bIns="45720" rtlCol="0" anchor="t">
            <a:normAutofit fontScale="92500" lnSpcReduction="10000"/>
          </a:bodyPr>
          <a:lstStyle/>
          <a:p>
            <a:pPr>
              <a:lnSpc>
                <a:spcPct val="129999"/>
              </a:lnSpc>
            </a:pPr>
            <a:r>
              <a:rPr lang="en-US" dirty="0"/>
              <a:t>A model is a mathematical substitute for a</a:t>
            </a:r>
          </a:p>
          <a:p>
            <a:pPr marL="0" indent="0">
              <a:lnSpc>
                <a:spcPct val="129999"/>
              </a:lnSpc>
              <a:buNone/>
            </a:pPr>
            <a:r>
              <a:rPr lang="en-US" dirty="0"/>
              <a:t> real system; models use equations to </a:t>
            </a:r>
          </a:p>
          <a:p>
            <a:pPr marL="0" indent="0">
              <a:lnSpc>
                <a:spcPct val="129999"/>
              </a:lnSpc>
              <a:buNone/>
            </a:pPr>
            <a:r>
              <a:rPr lang="en-US" dirty="0"/>
              <a:t>represent the interconnections in a system</a:t>
            </a:r>
          </a:p>
          <a:p>
            <a:pPr>
              <a:lnSpc>
                <a:spcPct val="130000"/>
              </a:lnSpc>
            </a:pPr>
            <a:r>
              <a:rPr lang="en-US" dirty="0"/>
              <a:t>We can use vegetation models to evaluate future vegetation change and ecosystem vulnerability to CC</a:t>
            </a:r>
          </a:p>
          <a:p>
            <a:pPr>
              <a:lnSpc>
                <a:spcPct val="130000"/>
              </a:lnSpc>
            </a:pPr>
            <a:r>
              <a:rPr lang="en-US" dirty="0"/>
              <a:t>Models only approximate natural phenomena, they are inherently inexact. </a:t>
            </a:r>
          </a:p>
        </p:txBody>
      </p:sp>
      <p:sp>
        <p:nvSpPr>
          <p:cNvPr id="2" name="Title 1"/>
          <p:cNvSpPr>
            <a:spLocks noGrp="1"/>
          </p:cNvSpPr>
          <p:nvPr>
            <p:ph type="title"/>
          </p:nvPr>
        </p:nvSpPr>
        <p:spPr/>
        <p:txBody>
          <a:bodyPr/>
          <a:lstStyle/>
          <a:p>
            <a:r>
              <a:rPr lang="en-US" dirty="0"/>
              <a:t>Modeling vegetation response</a:t>
            </a:r>
          </a:p>
        </p:txBody>
      </p:sp>
      <p:pic>
        <p:nvPicPr>
          <p:cNvPr id="1026" name="Picture 2" descr="http://www.ctcd.group.shef.ac.uk/science/vegmodels/figure2.gif"/>
          <p:cNvPicPr>
            <a:picLocks noChangeAspect="1" noChangeArrowheads="1"/>
          </p:cNvPicPr>
          <p:nvPr/>
        </p:nvPicPr>
        <p:blipFill rotWithShape="1">
          <a:blip r:embed="rId3">
            <a:extLst>
              <a:ext uri="{28A0092B-C50C-407E-A947-70E740481C1C}">
                <a14:useLocalDpi xmlns:a14="http://schemas.microsoft.com/office/drawing/2010/main" val="0"/>
              </a:ext>
            </a:extLst>
          </a:blip>
          <a:srcRect b="11051"/>
          <a:stretch/>
        </p:blipFill>
        <p:spPr bwMode="auto">
          <a:xfrm>
            <a:off x="7142832" y="215900"/>
            <a:ext cx="4977731" cy="3893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29200" y="5758934"/>
            <a:ext cx="5334000" cy="369332"/>
          </a:xfrm>
          <a:prstGeom prst="rect">
            <a:avLst/>
          </a:prstGeom>
          <a:noFill/>
        </p:spPr>
        <p:txBody>
          <a:bodyPr wrap="square" rtlCol="0">
            <a:spAutoFit/>
          </a:bodyPr>
          <a:lstStyle/>
          <a:p>
            <a:r>
              <a:rPr lang="en-US" dirty="0"/>
              <a:t>General structure of a Digital Vegetation Model (DVM) </a:t>
            </a:r>
          </a:p>
        </p:txBody>
      </p:sp>
    </p:spTree>
    <p:extLst>
      <p:ext uri="{BB962C8B-B14F-4D97-AF65-F5344CB8AC3E}">
        <p14:creationId xmlns:p14="http://schemas.microsoft.com/office/powerpoint/2010/main" val="38742007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sz="2400" dirty="0"/>
          </a:p>
          <a:p>
            <a:pPr marL="0" indent="0">
              <a:buNone/>
            </a:pPr>
            <a:r>
              <a:rPr lang="en-US" sz="2400" dirty="0"/>
              <a:t>What is a vegetation model and how can it help us predict future vegetation and ecosystem responses to climate change?</a:t>
            </a:r>
          </a:p>
          <a:p>
            <a:pPr marL="0" indent="0">
              <a:buNone/>
            </a:pPr>
            <a:br>
              <a:rPr lang="en-US" sz="2400" dirty="0"/>
            </a:br>
            <a:endParaRPr lang="en-US" sz="2400" dirty="0"/>
          </a:p>
        </p:txBody>
      </p:sp>
      <p:sp>
        <p:nvSpPr>
          <p:cNvPr id="2" name="Title 1"/>
          <p:cNvSpPr>
            <a:spLocks noGrp="1"/>
          </p:cNvSpPr>
          <p:nvPr>
            <p:ph type="title"/>
          </p:nvPr>
        </p:nvSpPr>
        <p:spPr/>
        <p:txBody>
          <a:bodyPr/>
          <a:lstStyle/>
          <a:p>
            <a:r>
              <a:rPr lang="en-US" dirty="0"/>
              <a:t>Discussion questions</a:t>
            </a:r>
          </a:p>
        </p:txBody>
      </p:sp>
    </p:spTree>
    <p:extLst>
      <p:ext uri="{BB962C8B-B14F-4D97-AF65-F5344CB8AC3E}">
        <p14:creationId xmlns:p14="http://schemas.microsoft.com/office/powerpoint/2010/main" val="38030107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438150" y="1535113"/>
            <a:ext cx="5386917" cy="639762"/>
          </a:xfrm>
          <a:solidFill>
            <a:schemeClr val="accent1">
              <a:lumMod val="20000"/>
              <a:lumOff val="80000"/>
            </a:schemeClr>
          </a:solidFill>
        </p:spPr>
        <p:txBody>
          <a:bodyPr>
            <a:normAutofit fontScale="85000" lnSpcReduction="20000"/>
          </a:bodyPr>
          <a:lstStyle/>
          <a:p>
            <a:r>
              <a:rPr lang="en" dirty="0">
                <a:sym typeface="Calibri"/>
              </a:rPr>
              <a:t>Dynamic Global Vegetation Models (DGVM)</a:t>
            </a:r>
          </a:p>
        </p:txBody>
      </p:sp>
      <p:sp>
        <p:nvSpPr>
          <p:cNvPr id="9" name="Content Placeholder 8"/>
          <p:cNvSpPr>
            <a:spLocks noGrp="1"/>
          </p:cNvSpPr>
          <p:nvPr>
            <p:ph sz="half" idx="2"/>
          </p:nvPr>
        </p:nvSpPr>
        <p:spPr>
          <a:xfrm>
            <a:off x="438150" y="2174875"/>
            <a:ext cx="5386917" cy="3951288"/>
          </a:xfrm>
        </p:spPr>
        <p:txBody>
          <a:bodyPr/>
          <a:lstStyle/>
          <a:p>
            <a:r>
              <a:rPr lang="en" dirty="0">
                <a:sym typeface="Calibri"/>
              </a:rPr>
              <a:t>Simulates plant physiological processes to infer vegetation type over time</a:t>
            </a:r>
          </a:p>
          <a:p>
            <a:r>
              <a:rPr lang="en" dirty="0">
                <a:sym typeface="Calibri"/>
              </a:rPr>
              <a:t>Based on soil and climatic information (hourly to yearly), including CO2</a:t>
            </a:r>
          </a:p>
          <a:p>
            <a:r>
              <a:rPr lang="en" dirty="0">
                <a:sym typeface="Calibri"/>
              </a:rPr>
              <a:t>Scale: landscape to global</a:t>
            </a:r>
          </a:p>
          <a:p>
            <a:endParaRPr lang="en-US" dirty="0"/>
          </a:p>
        </p:txBody>
      </p:sp>
      <p:sp>
        <p:nvSpPr>
          <p:cNvPr id="10" name="Text Placeholder 9"/>
          <p:cNvSpPr>
            <a:spLocks noGrp="1"/>
          </p:cNvSpPr>
          <p:nvPr>
            <p:ph type="body" sz="quarter" idx="3"/>
          </p:nvPr>
        </p:nvSpPr>
        <p:spPr>
          <a:xfrm>
            <a:off x="6479118" y="1535113"/>
            <a:ext cx="5389033" cy="639762"/>
          </a:xfrm>
          <a:solidFill>
            <a:schemeClr val="accent1">
              <a:lumMod val="20000"/>
              <a:lumOff val="80000"/>
            </a:schemeClr>
          </a:solidFill>
        </p:spPr>
        <p:txBody>
          <a:bodyPr/>
          <a:lstStyle/>
          <a:p>
            <a:r>
              <a:rPr lang="en" dirty="0">
                <a:sym typeface="Calibri"/>
              </a:rPr>
              <a:t>Climate Envelope Models (CEM)</a:t>
            </a:r>
          </a:p>
        </p:txBody>
      </p:sp>
      <p:sp>
        <p:nvSpPr>
          <p:cNvPr id="11" name="Content Placeholder 10"/>
          <p:cNvSpPr>
            <a:spLocks noGrp="1"/>
          </p:cNvSpPr>
          <p:nvPr>
            <p:ph sz="quarter" idx="4"/>
          </p:nvPr>
        </p:nvSpPr>
        <p:spPr>
          <a:xfrm>
            <a:off x="6479118" y="2174875"/>
            <a:ext cx="5389033" cy="3951288"/>
          </a:xfrm>
        </p:spPr>
        <p:txBody>
          <a:bodyPr/>
          <a:lstStyle/>
          <a:p>
            <a:r>
              <a:rPr lang="en" dirty="0">
                <a:solidFill>
                  <a:schemeClr val="dk1"/>
                </a:solidFill>
                <a:ea typeface="Calibri"/>
                <a:cs typeface="Calibri"/>
                <a:sym typeface="Calibri"/>
              </a:rPr>
              <a:t>Predicts potential tree and wildlife species distribution using statistical models based on climate variables</a:t>
            </a:r>
            <a:endParaRPr lang="de-DE" dirty="0">
              <a:sym typeface="Calibri"/>
            </a:endParaRPr>
          </a:p>
          <a:p>
            <a:r>
              <a:rPr lang="en" dirty="0">
                <a:solidFill>
                  <a:schemeClr val="dk1"/>
                </a:solidFill>
                <a:ea typeface="Calibri"/>
                <a:cs typeface="Calibri"/>
                <a:sym typeface="Calibri"/>
              </a:rPr>
              <a:t>Represents a snapshot in time</a:t>
            </a:r>
          </a:p>
          <a:p>
            <a:r>
              <a:rPr lang="en" dirty="0">
                <a:solidFill>
                  <a:schemeClr val="dk1"/>
                </a:solidFill>
                <a:ea typeface="Calibri"/>
                <a:cs typeface="Calibri"/>
                <a:sym typeface="Calibri"/>
              </a:rPr>
              <a:t>Scale is variable, 20km+ is typical</a:t>
            </a:r>
            <a:endParaRPr lang="en-US" dirty="0"/>
          </a:p>
        </p:txBody>
      </p:sp>
      <p:sp>
        <p:nvSpPr>
          <p:cNvPr id="7" name="Title 6"/>
          <p:cNvSpPr>
            <a:spLocks noGrp="1"/>
          </p:cNvSpPr>
          <p:nvPr>
            <p:ph type="title"/>
          </p:nvPr>
        </p:nvSpPr>
        <p:spPr/>
        <p:txBody>
          <a:bodyPr/>
          <a:lstStyle/>
          <a:p>
            <a:r>
              <a:rPr lang="en-US" dirty="0"/>
              <a:t>Modeling vegetation response</a:t>
            </a:r>
          </a:p>
        </p:txBody>
      </p:sp>
    </p:spTree>
    <p:extLst>
      <p:ext uri="{BB962C8B-B14F-4D97-AF65-F5344CB8AC3E}">
        <p14:creationId xmlns:p14="http://schemas.microsoft.com/office/powerpoint/2010/main" val="29972422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Modeling vegetation response  </a:t>
            </a:r>
          </a:p>
        </p:txBody>
      </p:sp>
      <p:sp>
        <p:nvSpPr>
          <p:cNvPr id="3" name="Content Placeholder 2"/>
          <p:cNvSpPr>
            <a:spLocks noGrp="1"/>
          </p:cNvSpPr>
          <p:nvPr>
            <p:ph idx="4294967295"/>
          </p:nvPr>
        </p:nvSpPr>
        <p:spPr>
          <a:xfrm>
            <a:off x="1143000" y="1326650"/>
            <a:ext cx="5233988" cy="5257800"/>
          </a:xfrm>
        </p:spPr>
        <p:txBody>
          <a:bodyPr>
            <a:noAutofit/>
          </a:bodyPr>
          <a:lstStyle/>
          <a:p>
            <a:pPr marL="0" indent="0">
              <a:lnSpc>
                <a:spcPct val="130000"/>
              </a:lnSpc>
              <a:buNone/>
              <a:defRPr/>
            </a:pPr>
            <a:r>
              <a:rPr lang="en-US" sz="1800" dirty="0" err="1">
                <a:latin typeface="Calibri"/>
                <a:cs typeface="Calibri"/>
              </a:rPr>
              <a:t>Modelled</a:t>
            </a:r>
            <a:r>
              <a:rPr lang="en-US" sz="1800" dirty="0">
                <a:latin typeface="Calibri"/>
                <a:cs typeface="Calibri"/>
              </a:rPr>
              <a:t> current global patterns of the capacity for species richness (</a:t>
            </a:r>
            <a:r>
              <a:rPr lang="en-GB" sz="1800" kern="0" dirty="0">
                <a:latin typeface="Calibri"/>
                <a:cs typeface="Calibri"/>
                <a:sym typeface="Arial"/>
                <a:rtl val="0"/>
              </a:rPr>
              <a:t>CSR; species number per 110 × 110 km</a:t>
            </a:r>
            <a:r>
              <a:rPr lang="en-GB" sz="1800" kern="0" baseline="30000" dirty="0">
                <a:latin typeface="Calibri"/>
                <a:cs typeface="Calibri"/>
                <a:sym typeface="Arial"/>
                <a:rtl val="0"/>
              </a:rPr>
              <a:t>2</a:t>
            </a:r>
            <a:r>
              <a:rPr lang="en-GB" sz="1800" kern="0" dirty="0">
                <a:latin typeface="Calibri"/>
                <a:cs typeface="Calibri"/>
                <a:sym typeface="Arial"/>
                <a:rtl val="0"/>
              </a:rPr>
              <a:t>) and future changes. </a:t>
            </a:r>
            <a:endParaRPr lang="en-US" sz="1800" kern="0" dirty="0">
              <a:solidFill>
                <a:srgbClr val="000000"/>
              </a:solidFill>
              <a:latin typeface="Calibri"/>
              <a:cs typeface="Calibri"/>
              <a:sym typeface="Arial"/>
              <a:rtl val="0"/>
            </a:endParaRPr>
          </a:p>
          <a:p>
            <a:pPr marL="400050" lvl="1" indent="0">
              <a:lnSpc>
                <a:spcPct val="130000"/>
              </a:lnSpc>
              <a:buNone/>
              <a:defRPr/>
            </a:pPr>
            <a:r>
              <a:rPr lang="en-US" sz="1600" b="1" kern="0" dirty="0">
                <a:solidFill>
                  <a:srgbClr val="000000"/>
                </a:solidFill>
                <a:latin typeface="Calibri"/>
                <a:cs typeface="Calibri"/>
                <a:sym typeface="Arial"/>
                <a:rtl val="0"/>
              </a:rPr>
              <a:t>Panels b and c:</a:t>
            </a:r>
          </a:p>
          <a:p>
            <a:pPr marL="400050" lvl="1" indent="0">
              <a:lnSpc>
                <a:spcPct val="130000"/>
              </a:lnSpc>
              <a:buNone/>
              <a:defRPr/>
            </a:pPr>
            <a:r>
              <a:rPr lang="en-US" sz="1600" kern="0" dirty="0">
                <a:solidFill>
                  <a:srgbClr val="000000"/>
                </a:solidFill>
                <a:latin typeface="Calibri"/>
                <a:cs typeface="Calibri"/>
                <a:sym typeface="Arial"/>
                <a:rtl val="0"/>
              </a:rPr>
              <a:t>Climate change will have a clear impact on plant diversity worldwide. </a:t>
            </a:r>
            <a:r>
              <a:rPr lang="en-US" sz="1600" b="1" kern="0" dirty="0">
                <a:solidFill>
                  <a:srgbClr val="000000"/>
                </a:solidFill>
                <a:latin typeface="Calibri"/>
                <a:cs typeface="Calibri"/>
                <a:sym typeface="Arial"/>
                <a:rtl val="0"/>
              </a:rPr>
              <a:t>Today's cool and moist areas could in future offer habitats for additional species (green areas on the maps), in arid and hot regions the climatic prerequisites for a high species richness will deteriorate (orange-red areas). </a:t>
            </a:r>
          </a:p>
          <a:p>
            <a:pPr marL="400050" lvl="1" indent="0">
              <a:lnSpc>
                <a:spcPct val="130000"/>
              </a:lnSpc>
              <a:buNone/>
              <a:defRPr/>
            </a:pPr>
            <a:r>
              <a:rPr lang="en-US" sz="1600" kern="0" dirty="0">
                <a:solidFill>
                  <a:srgbClr val="000000"/>
                </a:solidFill>
                <a:latin typeface="Calibri"/>
                <a:cs typeface="Calibri"/>
                <a:sym typeface="Arial"/>
                <a:rtl val="0"/>
              </a:rPr>
              <a:t>The illustration shows a comparison of the conservative 1.8°C scenario (IPCC B1) and a 4.0°C scenario (IPCC A1FI) which, if present climate policy is maintained, is clearly the more likely.</a:t>
            </a:r>
          </a:p>
          <a:p>
            <a:pPr>
              <a:lnSpc>
                <a:spcPct val="130000"/>
              </a:lnSpc>
            </a:pPr>
            <a:endParaRPr lang="en-US" sz="1800" dirty="0">
              <a:latin typeface="Calibri"/>
              <a:cs typeface="Calibri"/>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7616" y="346666"/>
            <a:ext cx="3822034" cy="60772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Text Box 5"/>
          <p:cNvSpPr txBox="1">
            <a:spLocks noChangeArrowheads="1"/>
          </p:cNvSpPr>
          <p:nvPr/>
        </p:nvSpPr>
        <p:spPr bwMode="auto">
          <a:xfrm>
            <a:off x="8596419" y="6536974"/>
            <a:ext cx="2524428" cy="321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1600" kern="0" dirty="0">
                <a:latin typeface="Calibri"/>
                <a:cs typeface="Calibri"/>
                <a:sym typeface="Arial"/>
                <a:rtl val="0"/>
              </a:rPr>
              <a:t>©2010 by The Royal Society</a:t>
            </a:r>
          </a:p>
        </p:txBody>
      </p:sp>
    </p:spTree>
    <p:extLst>
      <p:ext uri="{BB962C8B-B14F-4D97-AF65-F5344CB8AC3E}">
        <p14:creationId xmlns:p14="http://schemas.microsoft.com/office/powerpoint/2010/main" val="41032540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Modeled terrestrial ecosystem shifts</a:t>
            </a:r>
          </a:p>
        </p:txBody>
      </p:sp>
      <p:pic>
        <p:nvPicPr>
          <p:cNvPr id="6146"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2019300" y="1235192"/>
            <a:ext cx="7210425" cy="5622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82056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Climate change velocity vs. Species migration potential velocities</a:t>
            </a:r>
          </a:p>
        </p:txBody>
      </p:sp>
      <p:pic>
        <p:nvPicPr>
          <p:cNvPr id="4" name="Picture 3"/>
          <p:cNvPicPr>
            <a:picLocks noChangeAspect="1"/>
          </p:cNvPicPr>
          <p:nvPr/>
        </p:nvPicPr>
        <p:blipFill>
          <a:blip r:embed="rId3"/>
          <a:stretch>
            <a:fillRect/>
          </a:stretch>
        </p:blipFill>
        <p:spPr>
          <a:xfrm>
            <a:off x="1981200" y="1186404"/>
            <a:ext cx="8356600" cy="5574117"/>
          </a:xfrm>
          <a:prstGeom prst="rect">
            <a:avLst/>
          </a:prstGeom>
        </p:spPr>
      </p:pic>
    </p:spTree>
    <p:extLst>
      <p:ext uri="{BB962C8B-B14F-4D97-AF65-F5344CB8AC3E}">
        <p14:creationId xmlns:p14="http://schemas.microsoft.com/office/powerpoint/2010/main" val="1730414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87"/>
          <p:cNvPicPr preferRelativeResize="0"/>
          <p:nvPr/>
        </p:nvPicPr>
        <p:blipFill>
          <a:blip r:embed="rId3"/>
          <a:stretch>
            <a:fillRect/>
          </a:stretch>
        </p:blipFill>
        <p:spPr>
          <a:xfrm>
            <a:off x="1524000" y="1080078"/>
            <a:ext cx="9144000" cy="5777922"/>
          </a:xfrm>
          <a:prstGeom prst="rect">
            <a:avLst/>
          </a:prstGeom>
        </p:spPr>
      </p:pic>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a:t>Climate and vegetation</a:t>
            </a:r>
          </a:p>
        </p:txBody>
      </p:sp>
    </p:spTree>
    <p:extLst>
      <p:ext uri="{BB962C8B-B14F-4D97-AF65-F5344CB8AC3E}">
        <p14:creationId xmlns:p14="http://schemas.microsoft.com/office/powerpoint/2010/main" val="24395088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9928" y="1165061"/>
            <a:ext cx="11592052" cy="5448390"/>
          </a:xfrm>
        </p:spPr>
        <p:txBody>
          <a:bodyPr>
            <a:noAutofit/>
          </a:bodyPr>
          <a:lstStyle/>
          <a:p>
            <a:pPr>
              <a:lnSpc>
                <a:spcPct val="130000"/>
              </a:lnSpc>
            </a:pPr>
            <a:r>
              <a:rPr lang="en-US" altLang="en-US" sz="2800" dirty="0">
                <a:solidFill>
                  <a:srgbClr val="0070C0"/>
                </a:solidFill>
              </a:rPr>
              <a:t>Many sources of uncertainty in assessments of ecological change:</a:t>
            </a:r>
          </a:p>
          <a:p>
            <a:pPr lvl="1">
              <a:lnSpc>
                <a:spcPct val="130000"/>
              </a:lnSpc>
            </a:pPr>
            <a:r>
              <a:rPr lang="en-US" altLang="en-US" dirty="0"/>
              <a:t>Multiple </a:t>
            </a:r>
            <a:r>
              <a:rPr lang="en-US" altLang="en-US" dirty="0" err="1"/>
              <a:t>forcings</a:t>
            </a:r>
            <a:r>
              <a:rPr lang="en-US" altLang="en-US" dirty="0"/>
              <a:t> – climate, CO</a:t>
            </a:r>
            <a:r>
              <a:rPr lang="en-US" altLang="en-US" baseline="-25000" dirty="0"/>
              <a:t>2</a:t>
            </a:r>
            <a:r>
              <a:rPr lang="en-US" altLang="en-US" dirty="0"/>
              <a:t>, land use change, N-deposition …</a:t>
            </a:r>
          </a:p>
          <a:p>
            <a:pPr lvl="1">
              <a:lnSpc>
                <a:spcPct val="130000"/>
              </a:lnSpc>
            </a:pPr>
            <a:r>
              <a:rPr lang="en-US" altLang="en-US" dirty="0"/>
              <a:t>Emission scenarios – dependent on future economies, future policy</a:t>
            </a:r>
          </a:p>
          <a:p>
            <a:pPr lvl="1">
              <a:lnSpc>
                <a:spcPct val="130000"/>
              </a:lnSpc>
            </a:pPr>
            <a:r>
              <a:rPr lang="en-US" altLang="en-US" dirty="0"/>
              <a:t>Modeled climate sensitivity – especially at regional level</a:t>
            </a:r>
          </a:p>
          <a:p>
            <a:pPr lvl="1">
              <a:lnSpc>
                <a:spcPct val="130000"/>
              </a:lnSpc>
            </a:pPr>
            <a:r>
              <a:rPr lang="en-US" altLang="en-US" dirty="0"/>
              <a:t>Modeled ecological sensitivity – e.g., CO</a:t>
            </a:r>
            <a:r>
              <a:rPr lang="en-US" altLang="en-US" baseline="-25000" dirty="0"/>
              <a:t>2</a:t>
            </a:r>
            <a:r>
              <a:rPr lang="en-US" altLang="en-US" dirty="0"/>
              <a:t> effect</a:t>
            </a:r>
          </a:p>
          <a:p>
            <a:pPr>
              <a:lnSpc>
                <a:spcPct val="130000"/>
              </a:lnSpc>
            </a:pPr>
            <a:r>
              <a:rPr lang="en-US" altLang="en-US" sz="2800" dirty="0">
                <a:solidFill>
                  <a:srgbClr val="0070C0"/>
                </a:solidFill>
              </a:rPr>
              <a:t>Bottom line: </a:t>
            </a:r>
          </a:p>
          <a:p>
            <a:pPr lvl="1">
              <a:lnSpc>
                <a:spcPct val="130000"/>
              </a:lnSpc>
            </a:pPr>
            <a:r>
              <a:rPr lang="en-US" altLang="en-US" dirty="0"/>
              <a:t>Uncertainty in </a:t>
            </a:r>
            <a:r>
              <a:rPr lang="en-US" altLang="en-US" dirty="0" err="1"/>
              <a:t>forcings</a:t>
            </a:r>
            <a:r>
              <a:rPr lang="en-US" altLang="en-US" dirty="0"/>
              <a:t> + models </a:t>
            </a:r>
            <a:r>
              <a:rPr lang="en-US" altLang="en-US" dirty="0">
                <a:solidFill>
                  <a:schemeClr val="accent2"/>
                </a:solidFill>
                <a:sym typeface="Wingdings" pitchFamily="2" charset="2"/>
              </a:rPr>
              <a:t>	</a:t>
            </a:r>
            <a:r>
              <a:rPr lang="en-US" altLang="en-US" dirty="0"/>
              <a:t> Modeling not a perfect “crystal ball”</a:t>
            </a:r>
          </a:p>
          <a:p>
            <a:pPr>
              <a:lnSpc>
                <a:spcPct val="130000"/>
              </a:lnSpc>
            </a:pPr>
            <a:endParaRPr lang="en-US" sz="2800" dirty="0"/>
          </a:p>
        </p:txBody>
      </p:sp>
      <p:sp>
        <p:nvSpPr>
          <p:cNvPr id="2" name="Title 1"/>
          <p:cNvSpPr>
            <a:spLocks noGrp="1"/>
          </p:cNvSpPr>
          <p:nvPr>
            <p:ph type="title"/>
          </p:nvPr>
        </p:nvSpPr>
        <p:spPr/>
        <p:txBody>
          <a:bodyPr/>
          <a:lstStyle/>
          <a:p>
            <a:r>
              <a:rPr lang="en-US" dirty="0"/>
              <a:t>Modeling - uncertainties</a:t>
            </a:r>
          </a:p>
        </p:txBody>
      </p:sp>
    </p:spTree>
    <p:extLst>
      <p:ext uri="{BB962C8B-B14F-4D97-AF65-F5344CB8AC3E}">
        <p14:creationId xmlns:p14="http://schemas.microsoft.com/office/powerpoint/2010/main" val="42023951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en-US" sz="2500" dirty="0"/>
              <a:t>How do you think ecoregions in South Asia might change based on shifts in precipitation and temperature? </a:t>
            </a:r>
          </a:p>
          <a:p>
            <a:r>
              <a:rPr lang="en-US" altLang="en-US" sz="2500" dirty="0"/>
              <a:t>Climate has always changed and plants have been able to migrate with these changes.  Why is modern climate change posing so many problems?</a:t>
            </a:r>
          </a:p>
          <a:p>
            <a:r>
              <a:rPr lang="en-US" altLang="en-US" sz="2500" dirty="0"/>
              <a:t>What are some conservation efforts being investigated to prevent plant species from extinction?</a:t>
            </a:r>
          </a:p>
          <a:p>
            <a:endParaRPr lang="en-US" sz="2500" dirty="0"/>
          </a:p>
        </p:txBody>
      </p:sp>
      <p:sp>
        <p:nvSpPr>
          <p:cNvPr id="4" name="Title 3"/>
          <p:cNvSpPr>
            <a:spLocks noGrp="1"/>
          </p:cNvSpPr>
          <p:nvPr>
            <p:ph type="title"/>
          </p:nvPr>
        </p:nvSpPr>
        <p:spPr/>
        <p:txBody>
          <a:bodyPr/>
          <a:lstStyle/>
          <a:p>
            <a:r>
              <a:rPr lang="en-US" dirty="0"/>
              <a:t>Discussion questions</a:t>
            </a:r>
          </a:p>
        </p:txBody>
      </p:sp>
    </p:spTree>
    <p:extLst>
      <p:ext uri="{BB962C8B-B14F-4D97-AF65-F5344CB8AC3E}">
        <p14:creationId xmlns:p14="http://schemas.microsoft.com/office/powerpoint/2010/main" val="8943302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nSpc>
                <a:spcPct val="130000"/>
              </a:lnSpc>
              <a:buClr>
                <a:srgbClr val="19194D"/>
              </a:buClr>
            </a:pPr>
            <a:r>
              <a:rPr lang="en-US" sz="2400" dirty="0">
                <a:ea typeface="ＭＳ Ｐゴシック" charset="0"/>
                <a:cs typeface="Calibri" charset="0"/>
              </a:rPr>
              <a:t>Mountain and coastal systems are especially vulnerable (IPCC 2007)</a:t>
            </a:r>
          </a:p>
          <a:p>
            <a:pPr>
              <a:lnSpc>
                <a:spcPct val="130000"/>
              </a:lnSpc>
              <a:buClr>
                <a:srgbClr val="19194D"/>
              </a:buClr>
            </a:pPr>
            <a:r>
              <a:rPr lang="en-US" sz="2400" dirty="0">
                <a:ea typeface="ＭＳ Ｐゴシック" charset="0"/>
                <a:cs typeface="Calibri" charset="0"/>
              </a:rPr>
              <a:t>Shifts in species distributions and wholesale change of ecosystem structure, composition, and processes (Williams et al. 2007)</a:t>
            </a:r>
          </a:p>
          <a:p>
            <a:pPr>
              <a:lnSpc>
                <a:spcPct val="130000"/>
              </a:lnSpc>
              <a:buClr>
                <a:srgbClr val="19194D"/>
              </a:buClr>
            </a:pPr>
            <a:r>
              <a:rPr lang="en-US" sz="2400" dirty="0">
                <a:ea typeface="ＭＳ Ｐゴシック" charset="0"/>
                <a:cs typeface="Calibri" charset="0"/>
              </a:rPr>
              <a:t>Species with low tolerance to warming (or altered rainfall) and limited dispersal capacity will be most at risk = many tropical species and especially endemics (Deutsch et al. 2008)</a:t>
            </a:r>
          </a:p>
          <a:p>
            <a:pPr>
              <a:lnSpc>
                <a:spcPct val="130000"/>
              </a:lnSpc>
              <a:buClr>
                <a:srgbClr val="19194D"/>
              </a:buClr>
            </a:pPr>
            <a:r>
              <a:rPr lang="en-US" sz="2400" dirty="0">
                <a:ea typeface="ＭＳ Ｐゴシック" charset="0"/>
                <a:cs typeface="Calibri" charset="0"/>
              </a:rPr>
              <a:t>Amphibian declines mediated through climate change altered disease dynamics (Pounds et al. 2006)</a:t>
            </a:r>
          </a:p>
          <a:p>
            <a:pPr>
              <a:lnSpc>
                <a:spcPct val="130000"/>
              </a:lnSpc>
            </a:pPr>
            <a:endParaRPr lang="en-US" sz="2400" dirty="0"/>
          </a:p>
        </p:txBody>
      </p:sp>
      <p:sp>
        <p:nvSpPr>
          <p:cNvPr id="2" name="Title 1"/>
          <p:cNvSpPr>
            <a:spLocks noGrp="1"/>
          </p:cNvSpPr>
          <p:nvPr>
            <p:ph type="title"/>
          </p:nvPr>
        </p:nvSpPr>
        <p:spPr/>
        <p:txBody>
          <a:bodyPr>
            <a:normAutofit fontScale="90000"/>
          </a:bodyPr>
          <a:lstStyle/>
          <a:p>
            <a:r>
              <a:rPr lang="en-US" dirty="0"/>
              <a:t>Key points: CC implications for terrestrial ecosystems</a:t>
            </a:r>
          </a:p>
        </p:txBody>
      </p:sp>
    </p:spTree>
    <p:extLst>
      <p:ext uri="{BB962C8B-B14F-4D97-AF65-F5344CB8AC3E}">
        <p14:creationId xmlns:p14="http://schemas.microsoft.com/office/powerpoint/2010/main" val="988550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975" y="1442852"/>
            <a:ext cx="10515600" cy="4351338"/>
          </a:xfrm>
        </p:spPr>
        <p:txBody>
          <a:bodyPr>
            <a:normAutofit fontScale="25000" lnSpcReduction="20000"/>
          </a:bodyPr>
          <a:lstStyle/>
          <a:p>
            <a:pPr>
              <a:lnSpc>
                <a:spcPct val="130000"/>
              </a:lnSpc>
            </a:pPr>
            <a:r>
              <a:rPr lang="en-US" sz="7200" dirty="0"/>
              <a:t>IPCC report predicts that in Asia up to 50% of biodiversity is at risk, and as much as  88% of coral reefs may be lost in the next 30 years as a result of climate change. </a:t>
            </a:r>
          </a:p>
          <a:p>
            <a:pPr>
              <a:lnSpc>
                <a:spcPct val="130000"/>
              </a:lnSpc>
            </a:pPr>
            <a:r>
              <a:rPr lang="en-US" sz="7200" dirty="0"/>
              <a:t>If deforestation in the region continues at its current rate, Asia stands to lose up to three-quarters of its forests and up to 42% of its biodiversity by 2100</a:t>
            </a:r>
            <a:endParaRPr lang="en-US" sz="7200" kern="0" dirty="0">
              <a:solidFill>
                <a:srgbClr val="000000"/>
              </a:solidFill>
              <a:ea typeface="Calibri"/>
              <a:cs typeface="Calibri"/>
              <a:sym typeface="Calibri"/>
              <a:rtl val="0"/>
            </a:endParaRPr>
          </a:p>
          <a:p>
            <a:pPr>
              <a:lnSpc>
                <a:spcPct val="130000"/>
              </a:lnSpc>
            </a:pPr>
            <a:r>
              <a:rPr lang="en-US" sz="7200" kern="0" dirty="0">
                <a:solidFill>
                  <a:srgbClr val="000000"/>
                </a:solidFill>
                <a:ea typeface="Calibri"/>
                <a:cs typeface="Calibri"/>
                <a:sym typeface="Calibri"/>
                <a:rtl val="0"/>
              </a:rPr>
              <a:t>&gt;1,500 new species discovered in Greater Mekong from 1997 to 2011</a:t>
            </a:r>
          </a:p>
          <a:p>
            <a:pPr>
              <a:lnSpc>
                <a:spcPct val="130000"/>
              </a:lnSpc>
            </a:pPr>
            <a:r>
              <a:rPr lang="en-US" sz="7200" kern="0" dirty="0">
                <a:solidFill>
                  <a:srgbClr val="000000"/>
                </a:solidFill>
                <a:ea typeface="Calibri"/>
                <a:cs typeface="Calibri"/>
                <a:sym typeface="Calibri"/>
                <a:rtl val="0"/>
              </a:rPr>
              <a:t>In the Greater Mekong Region, 133 to 2,835 plant species and 10 to 213 vertebrates could become extinct (Malcolm et al. 2006)</a:t>
            </a:r>
          </a:p>
          <a:p>
            <a:pPr>
              <a:lnSpc>
                <a:spcPct val="130000"/>
              </a:lnSpc>
            </a:pPr>
            <a:r>
              <a:rPr lang="en-US" sz="7200" dirty="0"/>
              <a:t> Researchers studying forest fires in Indonesia say that the destruction of forests and </a:t>
            </a:r>
            <a:r>
              <a:rPr lang="en-US" sz="7200" dirty="0" err="1"/>
              <a:t>peatlands</a:t>
            </a:r>
            <a:r>
              <a:rPr lang="en-US" sz="7200" dirty="0"/>
              <a:t> in the country is making it more prone to forest fires, especially during the dry El Niño years</a:t>
            </a:r>
          </a:p>
          <a:p>
            <a:pPr>
              <a:lnSpc>
                <a:spcPct val="130000"/>
              </a:lnSpc>
              <a:buClr>
                <a:srgbClr val="000000"/>
              </a:buClr>
              <a:buSzPct val="100000"/>
            </a:pPr>
            <a:r>
              <a:rPr lang="en-US" sz="7200" kern="0" dirty="0">
                <a:solidFill>
                  <a:srgbClr val="000000"/>
                </a:solidFill>
                <a:ea typeface="Calibri"/>
                <a:cs typeface="Calibri"/>
                <a:sym typeface="Calibri"/>
                <a:rtl val="0"/>
              </a:rPr>
              <a:t>Changes in ecosystems e.g., evergreen to dry forest, desertification</a:t>
            </a:r>
          </a:p>
          <a:p>
            <a:pPr>
              <a:lnSpc>
                <a:spcPct val="130000"/>
              </a:lnSpc>
              <a:buClr>
                <a:srgbClr val="000000"/>
              </a:buClr>
              <a:buSzPct val="100000"/>
            </a:pPr>
            <a:r>
              <a:rPr lang="en-US" sz="7200" kern="0" dirty="0">
                <a:solidFill>
                  <a:srgbClr val="000000"/>
                </a:solidFill>
                <a:ea typeface="Calibri"/>
                <a:cs typeface="Calibri"/>
                <a:sym typeface="Calibri"/>
                <a:rtl val="0"/>
              </a:rPr>
              <a:t>Increase in invasive and/or tolerant species e.g. rats &amp; other ‘pest’ species, reduction in biodiversity</a:t>
            </a:r>
          </a:p>
          <a:p>
            <a:pPr>
              <a:lnSpc>
                <a:spcPct val="130000"/>
              </a:lnSpc>
              <a:buClr>
                <a:srgbClr val="000000"/>
              </a:buClr>
              <a:buSzPct val="100000"/>
            </a:pPr>
            <a:endParaRPr lang="en-US" sz="5600" kern="0" dirty="0">
              <a:solidFill>
                <a:srgbClr val="000000"/>
              </a:solidFill>
              <a:ea typeface="Calibri"/>
              <a:cs typeface="Calibri"/>
              <a:sym typeface="Calibri"/>
              <a:rtl val="0"/>
            </a:endParaRPr>
          </a:p>
          <a:p>
            <a:pPr marL="0" indent="0">
              <a:lnSpc>
                <a:spcPct val="130000"/>
              </a:lnSpc>
              <a:buNone/>
            </a:pPr>
            <a:endParaRPr lang="en-US" sz="2800" kern="0" dirty="0">
              <a:solidFill>
                <a:srgbClr val="000000"/>
              </a:solidFill>
              <a:ea typeface="Calibri"/>
              <a:cs typeface="Calibri"/>
              <a:sym typeface="Calibri"/>
              <a:rtl val="0"/>
            </a:endParaRPr>
          </a:p>
          <a:p>
            <a:pPr>
              <a:lnSpc>
                <a:spcPct val="130000"/>
              </a:lnSpc>
            </a:pPr>
            <a:endParaRPr lang="en-US" sz="2800" kern="0" dirty="0">
              <a:solidFill>
                <a:srgbClr val="000000"/>
              </a:solidFill>
              <a:ea typeface="Calibri"/>
              <a:cs typeface="Calibri"/>
              <a:sym typeface="Calibri"/>
              <a:rtl val="0"/>
            </a:endParaRPr>
          </a:p>
          <a:p>
            <a:pPr>
              <a:lnSpc>
                <a:spcPct val="130000"/>
              </a:lnSpc>
            </a:pPr>
            <a:endParaRPr lang="en-US" kern="0" dirty="0">
              <a:solidFill>
                <a:srgbClr val="000000"/>
              </a:solidFill>
              <a:ea typeface="Calibri"/>
              <a:cs typeface="Calibri"/>
              <a:sym typeface="Calibri"/>
              <a:rtl val="0"/>
            </a:endParaRPr>
          </a:p>
          <a:p>
            <a:pPr>
              <a:lnSpc>
                <a:spcPct val="130000"/>
              </a:lnSpc>
            </a:pPr>
            <a:endParaRPr lang="en-US" dirty="0"/>
          </a:p>
        </p:txBody>
      </p:sp>
      <p:sp>
        <p:nvSpPr>
          <p:cNvPr id="7" name="Title 6"/>
          <p:cNvSpPr>
            <a:spLocks noGrp="1"/>
          </p:cNvSpPr>
          <p:nvPr>
            <p:ph type="title"/>
          </p:nvPr>
        </p:nvSpPr>
        <p:spPr/>
        <p:txBody>
          <a:bodyPr>
            <a:normAutofit/>
          </a:bodyPr>
          <a:lstStyle/>
          <a:p>
            <a:r>
              <a:rPr lang="en-US" dirty="0"/>
              <a:t>CC implications for South East Asian ecosystems</a:t>
            </a:r>
          </a:p>
        </p:txBody>
      </p:sp>
    </p:spTree>
    <p:extLst>
      <p:ext uri="{BB962C8B-B14F-4D97-AF65-F5344CB8AC3E}">
        <p14:creationId xmlns:p14="http://schemas.microsoft.com/office/powerpoint/2010/main" val="15920463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altLang="en-US" sz="2500" dirty="0"/>
              <a:t>Assisted colonization into climatically suitable regions</a:t>
            </a:r>
          </a:p>
          <a:p>
            <a:r>
              <a:rPr lang="en-US" altLang="en-US" sz="2500" dirty="0"/>
              <a:t>Facilitate connectivity</a:t>
            </a:r>
          </a:p>
          <a:p>
            <a:r>
              <a:rPr lang="en-US" altLang="en-US" sz="2500" dirty="0"/>
              <a:t>New technologies of:  plant breeding, bioengineering, fertilization, irrigation</a:t>
            </a:r>
          </a:p>
          <a:p>
            <a:r>
              <a:rPr lang="en-US" altLang="en-US" sz="2500" dirty="0"/>
              <a:t>Social, economic and political needs must be addressed or any conservation efforts will fail</a:t>
            </a:r>
          </a:p>
          <a:p>
            <a:endParaRPr lang="en-US" sz="2500" dirty="0"/>
          </a:p>
        </p:txBody>
      </p:sp>
      <p:sp>
        <p:nvSpPr>
          <p:cNvPr id="7" name="Title 6"/>
          <p:cNvSpPr>
            <a:spLocks noGrp="1"/>
          </p:cNvSpPr>
          <p:nvPr>
            <p:ph type="title"/>
          </p:nvPr>
        </p:nvSpPr>
        <p:spPr/>
        <p:txBody>
          <a:bodyPr/>
          <a:lstStyle/>
          <a:p>
            <a:r>
              <a:rPr lang="en-US" dirty="0"/>
              <a:t>Management options</a:t>
            </a:r>
          </a:p>
        </p:txBody>
      </p:sp>
    </p:spTree>
    <p:extLst>
      <p:ext uri="{BB962C8B-B14F-4D97-AF65-F5344CB8AC3E}">
        <p14:creationId xmlns:p14="http://schemas.microsoft.com/office/powerpoint/2010/main" val="22376253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What was useful?</a:t>
            </a:r>
          </a:p>
          <a:p>
            <a:r>
              <a:rPr lang="en-US" sz="2400" dirty="0"/>
              <a:t>What is missing? </a:t>
            </a:r>
          </a:p>
          <a:p>
            <a:r>
              <a:rPr lang="en-US" sz="2400" dirty="0"/>
              <a:t>How did you, or would you, modify the materials to make them better fit your instructional context? </a:t>
            </a:r>
          </a:p>
          <a:p>
            <a:r>
              <a:rPr lang="en-US" sz="2400" dirty="0"/>
              <a:t>Please share your experience and modifications here: </a:t>
            </a:r>
            <a:r>
              <a:rPr lang="en-US" sz="2400" dirty="0">
                <a:hlinkClick r:id="rId2"/>
              </a:rPr>
              <a:t>climatecurriculum@googlegroups.com</a:t>
            </a:r>
            <a:r>
              <a:rPr lang="en-US" sz="2400" dirty="0"/>
              <a:t> </a:t>
            </a:r>
          </a:p>
        </p:txBody>
      </p:sp>
      <p:sp>
        <p:nvSpPr>
          <p:cNvPr id="2" name="Title 1"/>
          <p:cNvSpPr>
            <a:spLocks noGrp="1"/>
          </p:cNvSpPr>
          <p:nvPr>
            <p:ph type="title"/>
          </p:nvPr>
        </p:nvSpPr>
        <p:spPr/>
        <p:txBody>
          <a:bodyPr/>
          <a:lstStyle/>
          <a:p>
            <a:r>
              <a:rPr lang="en-US" dirty="0">
                <a:uFillTx/>
              </a:rPr>
              <a:t>Instructor Review of Materials</a:t>
            </a:r>
          </a:p>
        </p:txBody>
      </p:sp>
    </p:spTree>
    <p:extLst>
      <p:ext uri="{BB962C8B-B14F-4D97-AF65-F5344CB8AC3E}">
        <p14:creationId xmlns:p14="http://schemas.microsoft.com/office/powerpoint/2010/main" val="13931258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Autofit/>
          </a:bodyPr>
          <a:lstStyle/>
          <a:p>
            <a:pPr marL="0" indent="0">
              <a:buClr>
                <a:schemeClr val="lt1"/>
              </a:buClr>
              <a:buSzPct val="25000"/>
              <a:buNone/>
            </a:pPr>
            <a:r>
              <a:rPr lang="en" sz="1600" dirty="0">
                <a:ea typeface="Calibri"/>
                <a:cs typeface="Calibri"/>
                <a:sym typeface="Calibri"/>
              </a:rPr>
              <a:t>Allen C.D. et al. 2010. A global overview of drought and heat-induced tree mortality reveals emerging climate change risks for forests. Forest Ecology and Management 259 (4):660–684.</a:t>
            </a:r>
          </a:p>
          <a:p>
            <a:pPr marL="0" indent="0">
              <a:buClr>
                <a:schemeClr val="lt1"/>
              </a:buClr>
              <a:buSzPct val="25000"/>
              <a:buNone/>
            </a:pPr>
            <a:r>
              <a:rPr lang="en" sz="1600" dirty="0">
                <a:ea typeface="Calibri"/>
                <a:cs typeface="Calibri"/>
                <a:sym typeface="Calibri"/>
              </a:rPr>
              <a:t>Chen et al. 2011. Rapid Range Shifts of Species Associated with High Levels of Climate Warming. Science 333(6045):1024-1026.</a:t>
            </a:r>
          </a:p>
          <a:p>
            <a:pPr marL="0" indent="0">
              <a:buClr>
                <a:schemeClr val="lt1"/>
              </a:buClr>
              <a:buSzPct val="25000"/>
              <a:buNone/>
            </a:pPr>
            <a:r>
              <a:rPr lang="en" sz="1600" dirty="0">
                <a:ea typeface="Calibri"/>
                <a:cs typeface="Calibri"/>
                <a:sym typeface="Calibri"/>
              </a:rPr>
              <a:t>Gonzalez, P., R.P. Neilson, J.M. Lenihan, and R.J. Drapek. 2010. Global patterns in the vulnerability of ecosystems to vegetation shifts due to climate change. Global Ecology and Biogeography.</a:t>
            </a:r>
          </a:p>
          <a:p>
            <a:pPr marL="0" indent="0">
              <a:buClr>
                <a:schemeClr val="lt1"/>
              </a:buClr>
              <a:buSzPct val="25000"/>
              <a:buNone/>
            </a:pPr>
            <a:r>
              <a:rPr lang="en" sz="1600" dirty="0">
                <a:ea typeface="Calibri"/>
                <a:cs typeface="Calibri"/>
                <a:sym typeface="Calibri"/>
              </a:rPr>
              <a:t>Hooper D.U. et al. 2012. A global synthesis reveals biodiversity loss as a major driver of ecosystem change.  Nature 486:105-108.</a:t>
            </a:r>
          </a:p>
          <a:p>
            <a:pPr marL="0" indent="0">
              <a:buClr>
                <a:schemeClr val="lt1"/>
              </a:buClr>
              <a:buSzPct val="25000"/>
              <a:buNone/>
            </a:pPr>
            <a:r>
              <a:rPr lang="en" sz="1600" dirty="0">
                <a:ea typeface="Calibri"/>
                <a:cs typeface="Calibri"/>
                <a:sym typeface="Calibri"/>
              </a:rPr>
              <a:t>Kelly A.E. and M.L. Goulden. 2008. Rapid shifts in plant distribution with recent climate change. PNAS 105(33):11823-11826.</a:t>
            </a:r>
          </a:p>
          <a:p>
            <a:pPr marL="0" indent="0">
              <a:buClr>
                <a:schemeClr val="lt1"/>
              </a:buClr>
              <a:buSzPct val="25000"/>
              <a:buNone/>
            </a:pPr>
            <a:r>
              <a:rPr lang="en" sz="1600" dirty="0">
                <a:ea typeface="Calibri"/>
                <a:cs typeface="Calibri"/>
                <a:sym typeface="Calibri"/>
              </a:rPr>
              <a:t>Parmesan C. and G. Yohe. 2003. A globally coherent fingerprint of climate change impacts across natural systems. Nature 421:37-42.</a:t>
            </a:r>
            <a:endParaRPr lang="en-US" sz="1600" dirty="0">
              <a:ea typeface="Calibri"/>
              <a:cs typeface="Calibri"/>
              <a:sym typeface="Calibri"/>
            </a:endParaRPr>
          </a:p>
          <a:p>
            <a:pPr marL="0" indent="0">
              <a:buClr>
                <a:schemeClr val="lt1"/>
              </a:buClr>
              <a:buSzPct val="25000"/>
              <a:buNone/>
            </a:pPr>
            <a:r>
              <a:rPr lang="en-US" sz="1600" dirty="0">
                <a:ea typeface="Calibri"/>
                <a:cs typeface="Calibri"/>
                <a:sym typeface="Calibri"/>
              </a:rPr>
              <a:t>Pounds, J. Alan, et al. "Widespread amphibian extinctions from epidemic disease driven by global warming." Nature 439.7073 (2006): 161-167.</a:t>
            </a:r>
            <a:endParaRPr lang="en" sz="1600" dirty="0">
              <a:ea typeface="Calibri"/>
              <a:cs typeface="Calibri"/>
              <a:sym typeface="Calibri"/>
            </a:endParaRPr>
          </a:p>
          <a:p>
            <a:pPr marL="0" indent="0">
              <a:buNone/>
            </a:pPr>
            <a:endParaRPr lang="en-US" sz="1600" dirty="0"/>
          </a:p>
        </p:txBody>
      </p:sp>
      <p:sp>
        <p:nvSpPr>
          <p:cNvPr id="2" name="Title 1"/>
          <p:cNvSpPr>
            <a:spLocks noGrp="1"/>
          </p:cNvSpPr>
          <p:nvPr>
            <p:ph type="title"/>
          </p:nvPr>
        </p:nvSpPr>
        <p:spPr/>
        <p:txBody>
          <a:bodyPr/>
          <a:lstStyle/>
          <a:p>
            <a:r>
              <a:rPr lang="en-US" dirty="0"/>
              <a:t>References and Further reading</a:t>
            </a:r>
          </a:p>
        </p:txBody>
      </p:sp>
    </p:spTree>
    <p:extLst>
      <p:ext uri="{BB962C8B-B14F-4D97-AF65-F5344CB8AC3E}">
        <p14:creationId xmlns:p14="http://schemas.microsoft.com/office/powerpoint/2010/main" val="10497099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5737" y="1567542"/>
            <a:ext cx="10846319" cy="4949371"/>
          </a:xfrm>
        </p:spPr>
        <p:txBody>
          <a:bodyPr>
            <a:noAutofit/>
          </a:bodyPr>
          <a:lstStyle/>
          <a:p>
            <a:pPr marL="0" indent="0">
              <a:buNone/>
            </a:pPr>
            <a:r>
              <a:rPr lang="en-US" sz="2000" dirty="0"/>
              <a:t>The curriculum of USAID’s Climate-Resilient Ecosystems and Livelihoods (CREL) in Bangladesh is a free resource of teaching materials for university professors, teachers and climate change training experts.</a:t>
            </a:r>
          </a:p>
          <a:p>
            <a:pPr marL="0" indent="0">
              <a:buNone/>
            </a:pPr>
            <a:r>
              <a:rPr lang="en-US" sz="2000" dirty="0"/>
              <a:t>Reproduction of CREL’s curriculum </a:t>
            </a:r>
            <a:r>
              <a:rPr lang="de-DE" sz="2000" dirty="0"/>
              <a:t>materials </a:t>
            </a:r>
            <a:r>
              <a:rPr lang="en-US" sz="2000" dirty="0"/>
              <a:t>for educational or other non-commercial purposes is authorized without prior written permission from the copyright holder, provided the source is fully acknowledged.</a:t>
            </a:r>
          </a:p>
          <a:p>
            <a:pPr marL="0" indent="0">
              <a:buNone/>
            </a:pPr>
            <a:endParaRPr lang="de-DE" sz="2000" dirty="0"/>
          </a:p>
          <a:p>
            <a:pPr marL="0" indent="0">
              <a:buNone/>
            </a:pPr>
            <a:r>
              <a:rPr lang="de-DE" sz="2000" b="1" dirty="0"/>
              <a:t>Suggested citation</a:t>
            </a:r>
            <a:r>
              <a:rPr lang="de-DE" sz="2000" dirty="0"/>
              <a:t>: USAID. 2016. </a:t>
            </a:r>
            <a:r>
              <a:rPr lang="de-DE" sz="2000" i="1" dirty="0"/>
              <a:t>Bangladesh Climate-Resilient </a:t>
            </a:r>
            <a:r>
              <a:rPr lang="de-DE" sz="2000" i="1"/>
              <a:t>Ecosystem Curriculum (BACUM)</a:t>
            </a:r>
            <a:r>
              <a:rPr lang="de-DE" sz="2000"/>
              <a:t>. </a:t>
            </a:r>
            <a:r>
              <a:rPr lang="de-DE" sz="2000" dirty="0"/>
              <a:t>USAID‘s Climate-Resilient </a:t>
            </a:r>
            <a:r>
              <a:rPr lang="en-US" sz="2000" dirty="0"/>
              <a:t>Ecosystems and Livelihoods (CREL) Project. </a:t>
            </a:r>
            <a:r>
              <a:rPr lang="en-US" sz="2000" dirty="0" err="1"/>
              <a:t>Winrock</a:t>
            </a:r>
            <a:r>
              <a:rPr lang="en-US" sz="2000" dirty="0"/>
              <a:t> International. Dhaka, Bangladesh. </a:t>
            </a:r>
          </a:p>
          <a:p>
            <a:pPr marL="0" indent="0">
              <a:buNone/>
            </a:pPr>
            <a:endParaRPr lang="de-DE" sz="2000" dirty="0"/>
          </a:p>
          <a:p>
            <a:pPr marL="0" indent="0">
              <a:buNone/>
            </a:pPr>
            <a:r>
              <a:rPr lang="en-US" sz="2000" b="1" dirty="0"/>
              <a:t>Disclaimer:</a:t>
            </a:r>
            <a:r>
              <a:rPr lang="en-US" sz="2000" dirty="0"/>
              <a:t> The CREL’s curriculum is made possible by the support of the American People through the United States Agency for International Development (USAID). The contents of the curriculum do not necessarily reflect the views of USAID or the US Government.</a:t>
            </a:r>
            <a:endParaRPr lang="en-US" sz="2000" b="1" dirty="0"/>
          </a:p>
        </p:txBody>
      </p:sp>
      <p:sp>
        <p:nvSpPr>
          <p:cNvPr id="3" name="Title 2"/>
          <p:cNvSpPr>
            <a:spLocks noGrp="1"/>
          </p:cNvSpPr>
          <p:nvPr>
            <p:ph type="title"/>
          </p:nvPr>
        </p:nvSpPr>
        <p:spPr/>
        <p:txBody>
          <a:bodyPr/>
          <a:lstStyle/>
          <a:p>
            <a:r>
              <a:rPr lang="en-US"/>
              <a:t>References and Resources</a:t>
            </a:r>
            <a:endParaRPr lang="en-US" dirty="0"/>
          </a:p>
        </p:txBody>
      </p:sp>
    </p:spTree>
    <p:extLst>
      <p:ext uri="{BB962C8B-B14F-4D97-AF65-F5344CB8AC3E}">
        <p14:creationId xmlns:p14="http://schemas.microsoft.com/office/powerpoint/2010/main" val="14030840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481711"/>
            <a:ext cx="9013371" cy="3641832"/>
          </a:xfrm>
        </p:spPr>
        <p:txBody>
          <a:bodyPr>
            <a:noAutofit/>
          </a:bodyPr>
          <a:lstStyle/>
          <a:p>
            <a:pPr algn="l"/>
            <a:r>
              <a:rPr lang="de-DE" sz="2400" dirty="0">
                <a:effectLst/>
              </a:rPr>
              <a:t>USAID</a:t>
            </a:r>
            <a:r>
              <a:rPr lang="de-DE" sz="2400" dirty="0">
                <a:effectLst/>
                <a:latin typeface="Calibri" panose="020F0502020204030204" pitchFamily="34" charset="0"/>
              </a:rPr>
              <a:t>'s Climate-Resilient Ecosystems and Livelihoods (CREL) Project</a:t>
            </a:r>
            <a:br>
              <a:rPr lang="de-DE" sz="2400" dirty="0">
                <a:effectLst/>
                <a:latin typeface="Calibri" panose="020F0502020204030204" pitchFamily="34" charset="0"/>
              </a:rPr>
            </a:br>
            <a:r>
              <a:rPr lang="de-DE" sz="2400" dirty="0">
                <a:effectLst/>
                <a:latin typeface="Calibri" panose="020F0502020204030204" pitchFamily="34" charset="0"/>
              </a:rPr>
              <a:t>Winrock International</a:t>
            </a:r>
            <a:br>
              <a:rPr lang="de-DE" sz="2400" dirty="0">
                <a:effectLst/>
                <a:latin typeface="Calibri" panose="020F0502020204030204" pitchFamily="34" charset="0"/>
              </a:rPr>
            </a:br>
            <a:br>
              <a:rPr lang="de-DE" sz="2400" dirty="0">
                <a:effectLst/>
                <a:latin typeface="Calibri" panose="020F0502020204030204" pitchFamily="34" charset="0"/>
              </a:rPr>
            </a:br>
            <a:r>
              <a:rPr lang="en-US" sz="2400" b="0" dirty="0">
                <a:effectLst/>
              </a:rPr>
              <a:t>House 13/B, Road 54, </a:t>
            </a:r>
            <a:r>
              <a:rPr lang="en-US" sz="2400" b="0" dirty="0" err="1">
                <a:effectLst/>
              </a:rPr>
              <a:t>Gulshan</a:t>
            </a:r>
            <a:r>
              <a:rPr lang="en-US" sz="2400" b="0" dirty="0">
                <a:effectLst/>
              </a:rPr>
              <a:t> 2, Dhaka 1212</a:t>
            </a:r>
            <a:br>
              <a:rPr lang="en-US" sz="2400" b="0" dirty="0">
                <a:effectLst/>
              </a:rPr>
            </a:br>
            <a:r>
              <a:rPr lang="en-US" sz="2400" b="0" dirty="0">
                <a:effectLst/>
              </a:rPr>
              <a:t>Bangladesh</a:t>
            </a:r>
            <a:br>
              <a:rPr lang="en-US" sz="2400" b="0" dirty="0">
                <a:effectLst/>
              </a:rPr>
            </a:br>
            <a:br>
              <a:rPr lang="en-US" sz="2400" b="0" dirty="0">
                <a:effectLst/>
              </a:rPr>
            </a:br>
            <a:r>
              <a:rPr lang="en-US" sz="2400" b="0" dirty="0">
                <a:effectLst/>
              </a:rPr>
              <a:t>Tel: +880-2-9848401</a:t>
            </a:r>
            <a:br>
              <a:rPr lang="en-US" sz="2400" b="0" dirty="0">
                <a:effectLst/>
              </a:rPr>
            </a:br>
            <a:br>
              <a:rPr lang="en-US" sz="2400" b="0" dirty="0">
                <a:effectLst/>
              </a:rPr>
            </a:br>
            <a:br>
              <a:rPr lang="en-US" sz="2400" b="0" dirty="0">
                <a:effectLst/>
              </a:rPr>
            </a:br>
            <a:r>
              <a:rPr lang="en-US" sz="2400" b="0" dirty="0">
                <a:effectLst/>
                <a:hlinkClick r:id="rId2"/>
              </a:rPr>
              <a:t>www.winrock.org</a:t>
            </a:r>
            <a:endParaRPr lang="en-US" sz="2400" dirty="0"/>
          </a:p>
        </p:txBody>
      </p:sp>
    </p:spTree>
    <p:extLst>
      <p:ext uri="{BB962C8B-B14F-4D97-AF65-F5344CB8AC3E}">
        <p14:creationId xmlns:p14="http://schemas.microsoft.com/office/powerpoint/2010/main" val="345444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sz="half" idx="1"/>
          </p:nvPr>
        </p:nvSpPr>
        <p:spPr/>
        <p:txBody>
          <a:bodyPr>
            <a:normAutofit/>
          </a:bodyPr>
          <a:lstStyle/>
          <a:p>
            <a:pPr marL="0" lvl="1" indent="0">
              <a:buNone/>
            </a:pPr>
            <a:r>
              <a:rPr lang="en-US" sz="3600" dirty="0"/>
              <a:t>Why is it important to study the relationship between climate and </a:t>
            </a:r>
            <a:r>
              <a:rPr lang="en-US" sz="3600" b="1" dirty="0"/>
              <a:t>vegetation</a:t>
            </a:r>
            <a:r>
              <a:rPr lang="en-US" sz="3600" dirty="0"/>
              <a:t>?  </a:t>
            </a:r>
          </a:p>
          <a:p>
            <a:pPr marL="0" indent="0">
              <a:buNone/>
            </a:pPr>
            <a:endParaRPr lang="en-US" sz="3600" dirty="0"/>
          </a:p>
        </p:txBody>
      </p:sp>
      <p:sp>
        <p:nvSpPr>
          <p:cNvPr id="3" name="Content Placeholder 2"/>
          <p:cNvSpPr>
            <a:spLocks noGrp="1"/>
          </p:cNvSpPr>
          <p:nvPr>
            <p:ph sz="half" idx="2"/>
          </p:nvPr>
        </p:nvSpPr>
        <p:spPr/>
        <p:txBody>
          <a:bodyPr/>
          <a:lstStyle/>
          <a:p>
            <a:endParaRPr lang="en-US"/>
          </a:p>
        </p:txBody>
      </p:sp>
      <p:sp>
        <p:nvSpPr>
          <p:cNvPr id="2" name="Title 1"/>
          <p:cNvSpPr>
            <a:spLocks noGrp="1"/>
          </p:cNvSpPr>
          <p:nvPr>
            <p:ph type="title"/>
          </p:nvPr>
        </p:nvSpPr>
        <p:spPr/>
        <p:txBody>
          <a:bodyPr/>
          <a:lstStyle/>
          <a:p>
            <a:r>
              <a:rPr lang="en-US" dirty="0"/>
              <a:t>Climate and vegetation</a:t>
            </a:r>
          </a:p>
        </p:txBody>
      </p:sp>
      <p:pic>
        <p:nvPicPr>
          <p:cNvPr id="2056" name="Picture 8" descr="http://www.sens-de-la-vie.com/Images-dok/Pyramide-ecologique-FT.jpg"/>
          <p:cNvPicPr>
            <a:picLocks noChangeAspect="1" noChangeArrowheads="1"/>
          </p:cNvPicPr>
          <p:nvPr/>
        </p:nvPicPr>
        <p:blipFill rotWithShape="1">
          <a:blip r:embed="rId3">
            <a:extLst>
              <a:ext uri="{28A0092B-C50C-407E-A947-70E740481C1C}">
                <a14:useLocalDpi xmlns:a14="http://schemas.microsoft.com/office/drawing/2010/main" val="0"/>
              </a:ext>
            </a:extLst>
          </a:blip>
          <a:srcRect t="1355" r="241"/>
          <a:stretch/>
        </p:blipFill>
        <p:spPr bwMode="auto">
          <a:xfrm>
            <a:off x="6423989" y="1080001"/>
            <a:ext cx="4133577" cy="5654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36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Plants are closely tied to climate &amp; other abiotic drivers</a:t>
            </a:r>
          </a:p>
          <a:p>
            <a:r>
              <a:rPr lang="en-US" sz="2400" dirty="0"/>
              <a:t>Plants form the base of the food chain and thus have a strong impact on animals</a:t>
            </a:r>
          </a:p>
          <a:p>
            <a:r>
              <a:rPr lang="en-US" sz="2400" dirty="0"/>
              <a:t>People rely on ecosystem services provided by forests, farms, and fisheries</a:t>
            </a:r>
          </a:p>
          <a:p>
            <a:r>
              <a:rPr lang="en-US" sz="2400" dirty="0"/>
              <a:t>Plants alter their environment in ways that influence weathering, erosion rates, soil development, and climate </a:t>
            </a:r>
          </a:p>
        </p:txBody>
      </p:sp>
      <p:sp>
        <p:nvSpPr>
          <p:cNvPr id="2" name="Title 1"/>
          <p:cNvSpPr>
            <a:spLocks noGrp="1"/>
          </p:cNvSpPr>
          <p:nvPr>
            <p:ph type="title"/>
          </p:nvPr>
        </p:nvSpPr>
        <p:spPr/>
        <p:txBody>
          <a:bodyPr/>
          <a:lstStyle/>
          <a:p>
            <a:r>
              <a:rPr lang="en-US" dirty="0"/>
              <a:t>Why focus on vegetation?</a:t>
            </a:r>
          </a:p>
        </p:txBody>
      </p:sp>
      <p:pic>
        <p:nvPicPr>
          <p:cNvPr id="1026" name="Picture 2" descr="http://southernboating.com/blog/wp-content/uploads/2010/04/MG_5652.-300x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290" y="4553394"/>
            <a:ext cx="3049403" cy="20329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dn.c.photoshelter.com/img-get2/I0000Noi8bJEVDf8/fit=1000x750/Monkey-Spider-M03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1566" y="4553394"/>
            <a:ext cx="3097806" cy="2047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aid-n.com/wp-content/uploads/2012/10/Southeast-Asia-Tropical-Rain-Forest-The-Tropical-Rainforest-of-Southeast-As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6245" y="4568109"/>
            <a:ext cx="3049403" cy="203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866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1792</TotalTime>
  <Words>10352</Words>
  <Application>Microsoft Office PowerPoint</Application>
  <PresentationFormat>Widescreen</PresentationFormat>
  <Paragraphs>1118</Paragraphs>
  <Slides>78</Slides>
  <Notes>72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78</vt:i4>
      </vt:variant>
    </vt:vector>
  </HeadingPairs>
  <TitlesOfParts>
    <vt:vector size="90" baseType="lpstr">
      <vt:lpstr>ＭＳ 明朝</vt:lpstr>
      <vt:lpstr>ＭＳ Ｐゴシック</vt:lpstr>
      <vt:lpstr>Arial</vt:lpstr>
      <vt:lpstr>Calibri</vt:lpstr>
      <vt:lpstr>Calibri Light</vt:lpstr>
      <vt:lpstr>Cambria</vt:lpstr>
      <vt:lpstr>Merriweather Sans</vt:lpstr>
      <vt:lpstr>Nunito</vt:lpstr>
      <vt:lpstr>Tahoma</vt:lpstr>
      <vt:lpstr>Times New Roman</vt:lpstr>
      <vt:lpstr>Wingdings</vt:lpstr>
      <vt:lpstr>Office Theme</vt:lpstr>
      <vt:lpstr>Bangladesh Climate-Resilient Ecosystem Curriculum (BACUM)</vt:lpstr>
      <vt:lpstr>Module 1: Introduction to Climate Change</vt:lpstr>
      <vt:lpstr>Introduction to Climate Change (ICC)</vt:lpstr>
      <vt:lpstr>Acknowledgements</vt:lpstr>
      <vt:lpstr>Learning Objectives</vt:lpstr>
      <vt:lpstr>What is an ecosystem?</vt:lpstr>
      <vt:lpstr>Climate and vegetation</vt:lpstr>
      <vt:lpstr>Climate and vegetation</vt:lpstr>
      <vt:lpstr>Why focus on vegetation?</vt:lpstr>
      <vt:lpstr>Chlorophyll is the engine behind the world’s major biomes</vt:lpstr>
      <vt:lpstr>Net Primary Productivity (NPP)</vt:lpstr>
      <vt:lpstr>Plant-environment interaction</vt:lpstr>
      <vt:lpstr>Ecological tolerance</vt:lpstr>
      <vt:lpstr>Ecological tolerance</vt:lpstr>
      <vt:lpstr>Plant distribution</vt:lpstr>
      <vt:lpstr>Biogeographic Hypotheses</vt:lpstr>
      <vt:lpstr>Adaptation</vt:lpstr>
      <vt:lpstr>Walter’s “Climate Zone System”</vt:lpstr>
      <vt:lpstr>Walter’s climate diagrams</vt:lpstr>
      <vt:lpstr>Tropical rain forest</vt:lpstr>
      <vt:lpstr>Tropical dry forest</vt:lpstr>
      <vt:lpstr>Temperate Forest</vt:lpstr>
      <vt:lpstr>Boreal forest</vt:lpstr>
      <vt:lpstr>Tundra</vt:lpstr>
      <vt:lpstr>Whittaker’s biome scheme</vt:lpstr>
      <vt:lpstr>Biomes of the world</vt:lpstr>
      <vt:lpstr>Factors that influence landscape/local scale plant distribution : </vt:lpstr>
      <vt:lpstr>Soil Factors that influence landscape/local scale plant distribution : </vt:lpstr>
      <vt:lpstr>Humid climates tend to produce more acidic soils</vt:lpstr>
      <vt:lpstr>History: Ecozones</vt:lpstr>
      <vt:lpstr>WWF Ecozones </vt:lpstr>
      <vt:lpstr>South East Asian terrestrial ecozones </vt:lpstr>
      <vt:lpstr>Class exercises</vt:lpstr>
      <vt:lpstr>Terrestrial ecosystems and changing climate</vt:lpstr>
      <vt:lpstr>Ecological Impacts</vt:lpstr>
      <vt:lpstr>CC Impacts for Asia</vt:lpstr>
      <vt:lpstr>IPCC summary of CC Impacts in SE Asia</vt:lpstr>
      <vt:lpstr>Projected temperature and precipitation changes for the lower Mekong River basin</vt:lpstr>
      <vt:lpstr>Climate change shifts</vt:lpstr>
      <vt:lpstr>Species vulnerability</vt:lpstr>
      <vt:lpstr>Ecological impacts</vt:lpstr>
      <vt:lpstr>Range and distribution</vt:lpstr>
      <vt:lpstr>Past shifts in terrestrial habitat</vt:lpstr>
      <vt:lpstr>Physiology (plants)</vt:lpstr>
      <vt:lpstr>Increasing temperatures and changes in water availability affect:</vt:lpstr>
      <vt:lpstr>Increasing atmospheric CO2 affects:</vt:lpstr>
      <vt:lpstr>Physiology (animals)</vt:lpstr>
      <vt:lpstr>Phenology</vt:lpstr>
      <vt:lpstr>Key questions</vt:lpstr>
      <vt:lpstr>Timing matters!</vt:lpstr>
      <vt:lpstr>Risk of disturbance</vt:lpstr>
      <vt:lpstr>Diseases and pests: bark beetle in North America</vt:lpstr>
      <vt:lpstr>Fire regimes</vt:lpstr>
      <vt:lpstr>Ecological consequences of repeated fires</vt:lpstr>
      <vt:lpstr>Droughts and floods</vt:lpstr>
      <vt:lpstr>Droughts and floods</vt:lpstr>
      <vt:lpstr>Droughts and floods</vt:lpstr>
      <vt:lpstr>Non-climate pressures amplified by climate change:</vt:lpstr>
      <vt:lpstr>Species respond individually to climate change</vt:lpstr>
      <vt:lpstr>Community-level impacts</vt:lpstr>
      <vt:lpstr>Mekong Region: Shift Toward Deciduous Forest Ecosystems </vt:lpstr>
      <vt:lpstr>Community-level impacts</vt:lpstr>
      <vt:lpstr>Landscape- to biome-level impacts</vt:lpstr>
      <vt:lpstr>Modeling vegetation response</vt:lpstr>
      <vt:lpstr>Discussion questions</vt:lpstr>
      <vt:lpstr>Modeling vegetation response</vt:lpstr>
      <vt:lpstr>Modeling vegetation response  </vt:lpstr>
      <vt:lpstr>Modeled terrestrial ecosystem shifts</vt:lpstr>
      <vt:lpstr>Climate change velocity vs. Species migration potential velocities</vt:lpstr>
      <vt:lpstr>Modeling - uncertainties</vt:lpstr>
      <vt:lpstr>Discussion questions</vt:lpstr>
      <vt:lpstr>Key points: CC implications for terrestrial ecosystems</vt:lpstr>
      <vt:lpstr>CC implications for South East Asian ecosystems</vt:lpstr>
      <vt:lpstr>Management options</vt:lpstr>
      <vt:lpstr>Instructor Review of Materials</vt:lpstr>
      <vt:lpstr>References and Further reading</vt:lpstr>
      <vt:lpstr>References and Resources</vt:lpstr>
      <vt:lpstr>USAID's Climate-Resilient Ecosystems and Livelihoods (CREL) Project Winrock International  House 13/B, Road 54, Gulshan 2, Dhaka 1212 Bangladesh  Tel: +880-2-9848401   www.winrock.org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 Pham</dc:creator>
  <cp:lastModifiedBy>Kevin T. Kamp</cp:lastModifiedBy>
  <cp:revision>337</cp:revision>
  <dcterms:created xsi:type="dcterms:W3CDTF">2016-05-20T10:07:21Z</dcterms:created>
  <dcterms:modified xsi:type="dcterms:W3CDTF">2017-01-04T06:54:15Z</dcterms:modified>
</cp:coreProperties>
</file>